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 id="2147483670" r:id="rId4"/>
    <p:sldMasterId id="2147483678" r:id="rId5"/>
  </p:sldMasterIdLst>
  <p:notesMasterIdLst>
    <p:notesMasterId r:id="rId22"/>
  </p:notesMasterIdLst>
  <p:sldIdLst>
    <p:sldId id="265" r:id="rId6"/>
    <p:sldId id="267" r:id="rId7"/>
    <p:sldId id="285" r:id="rId8"/>
    <p:sldId id="257" r:id="rId9"/>
    <p:sldId id="271" r:id="rId10"/>
    <p:sldId id="273" r:id="rId11"/>
    <p:sldId id="274" r:id="rId12"/>
    <p:sldId id="306" r:id="rId13"/>
    <p:sldId id="280" r:id="rId14"/>
    <p:sldId id="307" r:id="rId15"/>
    <p:sldId id="258" r:id="rId16"/>
    <p:sldId id="308" r:id="rId17"/>
    <p:sldId id="260" r:id="rId18"/>
    <p:sldId id="262" r:id="rId19"/>
    <p:sldId id="309" r:id="rId20"/>
    <p:sldId id="320" r:id="rId21"/>
    <p:sldId id="321" r:id="rId23"/>
    <p:sldId id="261" r:id="rId24"/>
    <p:sldId id="322" r:id="rId25"/>
    <p:sldId id="323" r:id="rId26"/>
    <p:sldId id="329" r:id="rId27"/>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14" autoAdjust="0"/>
    <p:restoredTop sz="94660"/>
  </p:normalViewPr>
  <p:slideViewPr>
    <p:cSldViewPr showGuides="1">
      <p:cViewPr varScale="1">
        <p:scale>
          <a:sx n="70" d="100"/>
          <a:sy n="70" d="100"/>
        </p:scale>
        <p:origin x="-1596" y="-108"/>
      </p:cViewPr>
      <p:guideLst>
        <p:guide orient="horz" pos="1787"/>
        <p:guide pos="287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notesMaster" Target="notesMasters/notesMaster1.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12292"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12293" name="备注占位符 4"/>
          <p:cNvSpPr>
            <a:spLocks noGrp="1"/>
          </p:cNvSpPr>
          <p:nvPr>
            <p:ph type="body" sz="quarter"/>
          </p:nvPr>
        </p:nvSpPr>
        <p:spPr>
          <a:xfrm>
            <a:off x="685800" y="4400550"/>
            <a:ext cx="5486400" cy="3600450"/>
          </a:xfrm>
          <a:prstGeom prst="rect">
            <a:avLst/>
          </a:prstGeom>
          <a:noFill/>
          <a:ln w="9525">
            <a:noFill/>
          </a:ln>
        </p:spPr>
        <p:txBody>
          <a:bodyPr lIns="91440" tIns="45720" rIns="91440" bIns="45720" anchor="t"/>
          <a:lstStyle/>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p:cNvSpPr>
          <p:nvPr>
            <p:ph type="sldImg"/>
          </p:nvPr>
        </p:nvSpPr>
        <p:spPr/>
      </p:sp>
      <p:sp>
        <p:nvSpPr>
          <p:cNvPr id="39938" name="文本占位符 2"/>
          <p:cNvSpPr>
            <a:spLocks noGrp="1"/>
          </p:cNvSpPr>
          <p:nvPr>
            <p:ph type="body"/>
          </p:nvPr>
        </p:nvSpPr>
        <p:spPr/>
        <p:txBody>
          <a:bodyPr lIns="91440" tIns="45720" rIns="91440" bIns="45720" anchor="t"/>
          <a:lstStyle/>
          <a:p>
            <a:pPr lvl="0"/>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28650" y="1825625"/>
            <a:ext cx="38862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内容占位符 3"/>
          <p:cNvSpPr>
            <a:spLocks noGrp="1"/>
          </p:cNvSpPr>
          <p:nvPr>
            <p:ph sz="half" idx="2"/>
          </p:nvPr>
        </p:nvSpPr>
        <p:spPr>
          <a:xfrm>
            <a:off x="4629150" y="1825625"/>
            <a:ext cx="38862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auto"/>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auto"/>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nvPr>
        </p:nvSpPr>
        <p:spPr/>
        <p:txBody>
          <a:bodyPr/>
          <a:lstStyle/>
          <a:p>
            <a:pPr fontAlgn="base"/>
            <a:endParaRPr lang="zh-CN" altLang="en-US" strike="noStrike" noProof="1"/>
          </a:p>
        </p:txBody>
      </p:sp>
      <p:sp>
        <p:nvSpPr>
          <p:cNvPr id="9" name="灯片编号占位符 8"/>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auto"/>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5800725" cy="5811838"/>
          </a:xfrm>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365125"/>
            <a:ext cx="7886700" cy="58118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3" name="日期占位符 2"/>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auto"/>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28650" y="1825625"/>
            <a:ext cx="38862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内容占位符 3"/>
          <p:cNvSpPr>
            <a:spLocks noGrp="1"/>
          </p:cNvSpPr>
          <p:nvPr>
            <p:ph sz="half" idx="2"/>
          </p:nvPr>
        </p:nvSpPr>
        <p:spPr>
          <a:xfrm>
            <a:off x="4629150" y="1825625"/>
            <a:ext cx="38862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auto"/>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auto"/>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nvPr>
        </p:nvSpPr>
        <p:spPr/>
        <p:txBody>
          <a:bodyPr/>
          <a:lstStyle/>
          <a:p>
            <a:pPr fontAlgn="base"/>
            <a:endParaRPr lang="zh-CN" altLang="en-US" strike="noStrike" noProof="1"/>
          </a:p>
        </p:txBody>
      </p:sp>
      <p:sp>
        <p:nvSpPr>
          <p:cNvPr id="9" name="灯片编号占位符 8"/>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auto"/>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5800725" cy="5811838"/>
          </a:xfrm>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365125"/>
            <a:ext cx="7886700" cy="58118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3" name="日期占位符 2"/>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
    <p:bg>
      <p:bgPr>
        <a:gradFill>
          <a:gsLst>
            <a:gs pos="0">
              <a:schemeClr val="accent1">
                <a:lumMod val="5000"/>
                <a:lumOff val="95000"/>
              </a:schemeClr>
            </a:gs>
            <a:gs pos="63000">
              <a:schemeClr val="bg1">
                <a:lumMod val="95000"/>
              </a:schemeClr>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a:xfrm>
            <a:off x="708025" y="6338888"/>
            <a:ext cx="404813" cy="282575"/>
          </a:xfrm>
          <a:prstGeom prst="rect">
            <a:avLst/>
          </a:prstGeom>
        </p:spPr>
        <p:txBody>
          <a:bodyPr wrap="square" lIns="0" tIns="0" rIns="0" bIns="0"/>
          <a:lstStyle/>
          <a:p>
            <a:pPr fontAlgn="base"/>
            <a:fld id="{55183D58-648D-4475-BEF8-624F48514A30}"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reveal/>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过渡页">
    <p:bg>
      <p:bgPr>
        <a:gradFill>
          <a:gsLst>
            <a:gs pos="0">
              <a:schemeClr val="accent1">
                <a:lumMod val="5000"/>
                <a:lumOff val="95000"/>
              </a:schemeClr>
            </a:gs>
            <a:gs pos="63000">
              <a:schemeClr val="bg1">
                <a:lumMod val="95000"/>
              </a:schemeClr>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5" name="直接连接符 4"/>
          <p:cNvCxnSpPr/>
          <p:nvPr userDrawn="1"/>
        </p:nvCxnSpPr>
        <p:spPr>
          <a:xfrm flipH="1">
            <a:off x="1073150" y="6480175"/>
            <a:ext cx="7964488"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userDrawn="1"/>
        </p:nvCxnSpPr>
        <p:spPr>
          <a:xfrm flipH="1">
            <a:off x="106363" y="6480175"/>
            <a:ext cx="593725"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grpSp>
        <p:nvGrpSpPr>
          <p:cNvPr id="6148" name="组合 6"/>
          <p:cNvGrpSpPr/>
          <p:nvPr userDrawn="1"/>
        </p:nvGrpSpPr>
        <p:grpSpPr>
          <a:xfrm flipH="1">
            <a:off x="731838" y="6269038"/>
            <a:ext cx="309562" cy="422275"/>
            <a:chOff x="7019085" y="157473"/>
            <a:chExt cx="3868830" cy="3952255"/>
          </a:xfrm>
        </p:grpSpPr>
        <p:sp>
          <p:nvSpPr>
            <p:cNvPr id="8" name="椭圆 7"/>
            <p:cNvSpPr/>
            <p:nvPr/>
          </p:nvSpPr>
          <p:spPr>
            <a:xfrm>
              <a:off x="8641073" y="1574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椭圆 8"/>
            <p:cNvSpPr/>
            <p:nvPr/>
          </p:nvSpPr>
          <p:spPr>
            <a:xfrm rot="1542857">
              <a:off x="9362925"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椭圆 9"/>
            <p:cNvSpPr/>
            <p:nvPr/>
          </p:nvSpPr>
          <p:spPr>
            <a:xfrm rot="3085714">
              <a:off x="9941803"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椭圆 10"/>
            <p:cNvSpPr/>
            <p:nvPr/>
          </p:nvSpPr>
          <p:spPr>
            <a:xfrm rot="7714286">
              <a:off x="9941803"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椭圆 11"/>
            <p:cNvSpPr/>
            <p:nvPr/>
          </p:nvSpPr>
          <p:spPr>
            <a:xfrm rot="4628572">
              <a:off x="10263057"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3" name="椭圆 12"/>
            <p:cNvSpPr/>
            <p:nvPr/>
          </p:nvSpPr>
          <p:spPr>
            <a:xfrm rot="9257143">
              <a:off x="9362925"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椭圆 13"/>
            <p:cNvSpPr/>
            <p:nvPr/>
          </p:nvSpPr>
          <p:spPr>
            <a:xfrm rot="6171428">
              <a:off x="10263057"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5" name="椭圆 14"/>
            <p:cNvSpPr/>
            <p:nvPr/>
          </p:nvSpPr>
          <p:spPr>
            <a:xfrm rot="10800000">
              <a:off x="8641073" y="3484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6" name="椭圆 15"/>
            <p:cNvSpPr/>
            <p:nvPr/>
          </p:nvSpPr>
          <p:spPr>
            <a:xfrm rot="12342857">
              <a:off x="7919220"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7" name="椭圆 16"/>
            <p:cNvSpPr/>
            <p:nvPr/>
          </p:nvSpPr>
          <p:spPr>
            <a:xfrm rot="13885714">
              <a:off x="7340337"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8" name="椭圆 17"/>
            <p:cNvSpPr/>
            <p:nvPr/>
          </p:nvSpPr>
          <p:spPr>
            <a:xfrm rot="20057142">
              <a:off x="7919220"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9" name="椭圆 18"/>
            <p:cNvSpPr/>
            <p:nvPr/>
          </p:nvSpPr>
          <p:spPr>
            <a:xfrm rot="15428571">
              <a:off x="7019082"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0" name="椭圆 19"/>
            <p:cNvSpPr/>
            <p:nvPr/>
          </p:nvSpPr>
          <p:spPr>
            <a:xfrm rot="16971429">
              <a:off x="7019082"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1" name="椭圆 20"/>
            <p:cNvSpPr/>
            <p:nvPr/>
          </p:nvSpPr>
          <p:spPr>
            <a:xfrm rot="18514286">
              <a:off x="7340337"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2" name="Freeform 5"/>
          <p:cNvSpPr>
            <a:spLocks noEditPoints="1"/>
          </p:cNvSpPr>
          <p:nvPr userDrawn="1"/>
        </p:nvSpPr>
        <p:spPr bwMode="auto">
          <a:xfrm>
            <a:off x="5593616" y="5658694"/>
            <a:ext cx="3189800" cy="821142"/>
          </a:xfrm>
          <a:custGeom>
            <a:avLst/>
            <a:gdLst>
              <a:gd name="T0" fmla="*/ 7933 w 8000"/>
              <a:gd name="T1" fmla="*/ 1418 h 1542"/>
              <a:gd name="T2" fmla="*/ 7832 w 8000"/>
              <a:gd name="T3" fmla="*/ 1315 h 1542"/>
              <a:gd name="T4" fmla="*/ 7738 w 8000"/>
              <a:gd name="T5" fmla="*/ 1352 h 1542"/>
              <a:gd name="T6" fmla="*/ 7673 w 8000"/>
              <a:gd name="T7" fmla="*/ 1336 h 1542"/>
              <a:gd name="T8" fmla="*/ 7538 w 8000"/>
              <a:gd name="T9" fmla="*/ 1313 h 1542"/>
              <a:gd name="T10" fmla="*/ 7430 w 8000"/>
              <a:gd name="T11" fmla="*/ 1287 h 1542"/>
              <a:gd name="T12" fmla="*/ 7292 w 8000"/>
              <a:gd name="T13" fmla="*/ 1358 h 1542"/>
              <a:gd name="T14" fmla="*/ 7170 w 8000"/>
              <a:gd name="T15" fmla="*/ 1352 h 1542"/>
              <a:gd name="T16" fmla="*/ 6993 w 8000"/>
              <a:gd name="T17" fmla="*/ 1400 h 1542"/>
              <a:gd name="T18" fmla="*/ 6886 w 8000"/>
              <a:gd name="T19" fmla="*/ 1357 h 1542"/>
              <a:gd name="T20" fmla="*/ 6766 w 8000"/>
              <a:gd name="T21" fmla="*/ 1380 h 1542"/>
              <a:gd name="T22" fmla="*/ 6640 w 8000"/>
              <a:gd name="T23" fmla="*/ 1194 h 1542"/>
              <a:gd name="T24" fmla="*/ 6505 w 8000"/>
              <a:gd name="T25" fmla="*/ 1157 h 1542"/>
              <a:gd name="T26" fmla="*/ 6381 w 8000"/>
              <a:gd name="T27" fmla="*/ 1311 h 1542"/>
              <a:gd name="T28" fmla="*/ 6242 w 8000"/>
              <a:gd name="T29" fmla="*/ 1181 h 1542"/>
              <a:gd name="T30" fmla="*/ 5688 w 8000"/>
              <a:gd name="T31" fmla="*/ 818 h 1542"/>
              <a:gd name="T32" fmla="*/ 5396 w 8000"/>
              <a:gd name="T33" fmla="*/ 674 h 1542"/>
              <a:gd name="T34" fmla="*/ 5346 w 8000"/>
              <a:gd name="T35" fmla="*/ 615 h 1542"/>
              <a:gd name="T36" fmla="*/ 5292 w 8000"/>
              <a:gd name="T37" fmla="*/ 1274 h 1542"/>
              <a:gd name="T38" fmla="*/ 5007 w 8000"/>
              <a:gd name="T39" fmla="*/ 1089 h 1542"/>
              <a:gd name="T40" fmla="*/ 4819 w 8000"/>
              <a:gd name="T41" fmla="*/ 685 h 1542"/>
              <a:gd name="T42" fmla="*/ 4540 w 8000"/>
              <a:gd name="T43" fmla="*/ 1250 h 1542"/>
              <a:gd name="T44" fmla="*/ 4474 w 8000"/>
              <a:gd name="T45" fmla="*/ 1255 h 1542"/>
              <a:gd name="T46" fmla="*/ 4398 w 8000"/>
              <a:gd name="T47" fmla="*/ 1265 h 1542"/>
              <a:gd name="T48" fmla="*/ 4286 w 8000"/>
              <a:gd name="T49" fmla="*/ 1131 h 1542"/>
              <a:gd name="T50" fmla="*/ 4046 w 8000"/>
              <a:gd name="T51" fmla="*/ 1117 h 1542"/>
              <a:gd name="T52" fmla="*/ 3923 w 8000"/>
              <a:gd name="T53" fmla="*/ 975 h 1542"/>
              <a:gd name="T54" fmla="*/ 3742 w 8000"/>
              <a:gd name="T55" fmla="*/ 1095 h 1542"/>
              <a:gd name="T56" fmla="*/ 3585 w 8000"/>
              <a:gd name="T57" fmla="*/ 1415 h 1542"/>
              <a:gd name="T58" fmla="*/ 3463 w 8000"/>
              <a:gd name="T59" fmla="*/ 1255 h 1542"/>
              <a:gd name="T60" fmla="*/ 3390 w 8000"/>
              <a:gd name="T61" fmla="*/ 372 h 1542"/>
              <a:gd name="T62" fmla="*/ 3367 w 8000"/>
              <a:gd name="T63" fmla="*/ 187 h 1542"/>
              <a:gd name="T64" fmla="*/ 3329 w 8000"/>
              <a:gd name="T65" fmla="*/ 695 h 1542"/>
              <a:gd name="T66" fmla="*/ 2997 w 8000"/>
              <a:gd name="T67" fmla="*/ 1479 h 1542"/>
              <a:gd name="T68" fmla="*/ 2797 w 8000"/>
              <a:gd name="T69" fmla="*/ 1119 h 1542"/>
              <a:gd name="T70" fmla="*/ 2628 w 8000"/>
              <a:gd name="T71" fmla="*/ 1372 h 1542"/>
              <a:gd name="T72" fmla="*/ 2470 w 8000"/>
              <a:gd name="T73" fmla="*/ 1378 h 1542"/>
              <a:gd name="T74" fmla="*/ 2310 w 8000"/>
              <a:gd name="T75" fmla="*/ 1440 h 1542"/>
              <a:gd name="T76" fmla="*/ 2152 w 8000"/>
              <a:gd name="T77" fmla="*/ 1391 h 1542"/>
              <a:gd name="T78" fmla="*/ 2055 w 8000"/>
              <a:gd name="T79" fmla="*/ 1463 h 1542"/>
              <a:gd name="T80" fmla="*/ 1975 w 8000"/>
              <a:gd name="T81" fmla="*/ 1479 h 1542"/>
              <a:gd name="T82" fmla="*/ 1805 w 8000"/>
              <a:gd name="T83" fmla="*/ 1456 h 1542"/>
              <a:gd name="T84" fmla="*/ 1673 w 8000"/>
              <a:gd name="T85" fmla="*/ 1469 h 1542"/>
              <a:gd name="T86" fmla="*/ 1531 w 8000"/>
              <a:gd name="T87" fmla="*/ 1408 h 1542"/>
              <a:gd name="T88" fmla="*/ 1443 w 8000"/>
              <a:gd name="T89" fmla="*/ 1265 h 1542"/>
              <a:gd name="T90" fmla="*/ 1253 w 8000"/>
              <a:gd name="T91" fmla="*/ 1421 h 1542"/>
              <a:gd name="T92" fmla="*/ 1155 w 8000"/>
              <a:gd name="T93" fmla="*/ 1401 h 1542"/>
              <a:gd name="T94" fmla="*/ 1051 w 8000"/>
              <a:gd name="T95" fmla="*/ 1389 h 1542"/>
              <a:gd name="T96" fmla="*/ 969 w 8000"/>
              <a:gd name="T97" fmla="*/ 1224 h 1542"/>
              <a:gd name="T98" fmla="*/ 843 w 8000"/>
              <a:gd name="T99" fmla="*/ 1375 h 1542"/>
              <a:gd name="T100" fmla="*/ 664 w 8000"/>
              <a:gd name="T101" fmla="*/ 1427 h 1542"/>
              <a:gd name="T102" fmla="*/ 515 w 8000"/>
              <a:gd name="T103" fmla="*/ 1241 h 1542"/>
              <a:gd name="T104" fmla="*/ 320 w 8000"/>
              <a:gd name="T105" fmla="*/ 1245 h 1542"/>
              <a:gd name="T106" fmla="*/ 218 w 8000"/>
              <a:gd name="T107" fmla="*/ 1342 h 1542"/>
              <a:gd name="T108" fmla="*/ 56 w 8000"/>
              <a:gd name="T109" fmla="*/ 1357 h 1542"/>
              <a:gd name="T110" fmla="*/ 3369 w 8000"/>
              <a:gd name="T111" fmla="*/ 1408 h 1542"/>
              <a:gd name="T112" fmla="*/ 3356 w 8000"/>
              <a:gd name="T113" fmla="*/ 1141 h 1542"/>
              <a:gd name="T114" fmla="*/ 3356 w 8000"/>
              <a:gd name="T115" fmla="*/ 872 h 1542"/>
              <a:gd name="T116" fmla="*/ 3356 w 8000"/>
              <a:gd name="T117" fmla="*/ 756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00" h="1542">
                <a:moveTo>
                  <a:pt x="7978" y="1472"/>
                </a:moveTo>
                <a:cubicBezTo>
                  <a:pt x="7978" y="1462"/>
                  <a:pt x="7978" y="1462"/>
                  <a:pt x="7978" y="1462"/>
                </a:cubicBezTo>
                <a:cubicBezTo>
                  <a:pt x="7966" y="1462"/>
                  <a:pt x="7966" y="1462"/>
                  <a:pt x="7966" y="1462"/>
                </a:cubicBezTo>
                <a:cubicBezTo>
                  <a:pt x="7966" y="1436"/>
                  <a:pt x="7966" y="1436"/>
                  <a:pt x="7966" y="1436"/>
                </a:cubicBezTo>
                <a:cubicBezTo>
                  <a:pt x="7955" y="1436"/>
                  <a:pt x="7955" y="1436"/>
                  <a:pt x="7955" y="1436"/>
                </a:cubicBezTo>
                <a:cubicBezTo>
                  <a:pt x="7955" y="1420"/>
                  <a:pt x="7955" y="1420"/>
                  <a:pt x="7955" y="1420"/>
                </a:cubicBezTo>
                <a:cubicBezTo>
                  <a:pt x="7941" y="1420"/>
                  <a:pt x="7941" y="1420"/>
                  <a:pt x="7941" y="1420"/>
                </a:cubicBezTo>
                <a:cubicBezTo>
                  <a:pt x="7941" y="1428"/>
                  <a:pt x="7941" y="1428"/>
                  <a:pt x="7941" y="1428"/>
                </a:cubicBezTo>
                <a:cubicBezTo>
                  <a:pt x="7933" y="1428"/>
                  <a:pt x="7933" y="1428"/>
                  <a:pt x="7933" y="1428"/>
                </a:cubicBezTo>
                <a:cubicBezTo>
                  <a:pt x="7933" y="1418"/>
                  <a:pt x="7933" y="1418"/>
                  <a:pt x="7933" y="1418"/>
                </a:cubicBezTo>
                <a:cubicBezTo>
                  <a:pt x="7916" y="1418"/>
                  <a:pt x="7916" y="1418"/>
                  <a:pt x="7916" y="1418"/>
                </a:cubicBezTo>
                <a:cubicBezTo>
                  <a:pt x="7916" y="1433"/>
                  <a:pt x="7916" y="1433"/>
                  <a:pt x="7916" y="1433"/>
                </a:cubicBezTo>
                <a:cubicBezTo>
                  <a:pt x="7895" y="1433"/>
                  <a:pt x="7895" y="1433"/>
                  <a:pt x="7895" y="1433"/>
                </a:cubicBezTo>
                <a:cubicBezTo>
                  <a:pt x="7895" y="1335"/>
                  <a:pt x="7895" y="1335"/>
                  <a:pt x="7895" y="1335"/>
                </a:cubicBezTo>
                <a:cubicBezTo>
                  <a:pt x="7879" y="1335"/>
                  <a:pt x="7879" y="1335"/>
                  <a:pt x="7879" y="1335"/>
                </a:cubicBezTo>
                <a:cubicBezTo>
                  <a:pt x="7855" y="1316"/>
                  <a:pt x="7855" y="1316"/>
                  <a:pt x="7855" y="1316"/>
                </a:cubicBezTo>
                <a:cubicBezTo>
                  <a:pt x="7855" y="1300"/>
                  <a:pt x="7855" y="1300"/>
                  <a:pt x="7855" y="1300"/>
                </a:cubicBezTo>
                <a:cubicBezTo>
                  <a:pt x="7843" y="1300"/>
                  <a:pt x="7843" y="1300"/>
                  <a:pt x="7843" y="1300"/>
                </a:cubicBezTo>
                <a:cubicBezTo>
                  <a:pt x="7843" y="1315"/>
                  <a:pt x="7843" y="1315"/>
                  <a:pt x="7843" y="1315"/>
                </a:cubicBezTo>
                <a:cubicBezTo>
                  <a:pt x="7832" y="1315"/>
                  <a:pt x="7832" y="1315"/>
                  <a:pt x="7832" y="1315"/>
                </a:cubicBezTo>
                <a:cubicBezTo>
                  <a:pt x="7832" y="1300"/>
                  <a:pt x="7832" y="1300"/>
                  <a:pt x="7832" y="1300"/>
                </a:cubicBezTo>
                <a:cubicBezTo>
                  <a:pt x="7821" y="1300"/>
                  <a:pt x="7821" y="1300"/>
                  <a:pt x="7821" y="1300"/>
                </a:cubicBezTo>
                <a:cubicBezTo>
                  <a:pt x="7821" y="1315"/>
                  <a:pt x="7821" y="1315"/>
                  <a:pt x="7821" y="1315"/>
                </a:cubicBezTo>
                <a:cubicBezTo>
                  <a:pt x="7806" y="1335"/>
                  <a:pt x="7806" y="1335"/>
                  <a:pt x="7806" y="1335"/>
                </a:cubicBezTo>
                <a:cubicBezTo>
                  <a:pt x="7789" y="1335"/>
                  <a:pt x="7789" y="1335"/>
                  <a:pt x="7789" y="1335"/>
                </a:cubicBezTo>
                <a:cubicBezTo>
                  <a:pt x="7789" y="1436"/>
                  <a:pt x="7789" y="1436"/>
                  <a:pt x="7789" y="1436"/>
                </a:cubicBezTo>
                <a:cubicBezTo>
                  <a:pt x="7749" y="1436"/>
                  <a:pt x="7749" y="1436"/>
                  <a:pt x="7749" y="1436"/>
                </a:cubicBezTo>
                <a:cubicBezTo>
                  <a:pt x="7749" y="1345"/>
                  <a:pt x="7749" y="1345"/>
                  <a:pt x="7749" y="1345"/>
                </a:cubicBezTo>
                <a:cubicBezTo>
                  <a:pt x="7738" y="1345"/>
                  <a:pt x="7738" y="1345"/>
                  <a:pt x="7738" y="1345"/>
                </a:cubicBezTo>
                <a:cubicBezTo>
                  <a:pt x="7738" y="1352"/>
                  <a:pt x="7738" y="1352"/>
                  <a:pt x="7738" y="1352"/>
                </a:cubicBezTo>
                <a:cubicBezTo>
                  <a:pt x="7724" y="1352"/>
                  <a:pt x="7724" y="1352"/>
                  <a:pt x="7724" y="1352"/>
                </a:cubicBezTo>
                <a:cubicBezTo>
                  <a:pt x="7724" y="1337"/>
                  <a:pt x="7724" y="1337"/>
                  <a:pt x="7724" y="1337"/>
                </a:cubicBezTo>
                <a:cubicBezTo>
                  <a:pt x="7713" y="1337"/>
                  <a:pt x="7713" y="1337"/>
                  <a:pt x="7713" y="1337"/>
                </a:cubicBezTo>
                <a:cubicBezTo>
                  <a:pt x="7713" y="1321"/>
                  <a:pt x="7713" y="1321"/>
                  <a:pt x="7713" y="1321"/>
                </a:cubicBezTo>
                <a:cubicBezTo>
                  <a:pt x="7697" y="1321"/>
                  <a:pt x="7697" y="1321"/>
                  <a:pt x="7697" y="1321"/>
                </a:cubicBezTo>
                <a:cubicBezTo>
                  <a:pt x="7697" y="1336"/>
                  <a:pt x="7697" y="1336"/>
                  <a:pt x="7697" y="1336"/>
                </a:cubicBezTo>
                <a:cubicBezTo>
                  <a:pt x="7687" y="1336"/>
                  <a:pt x="7687" y="1336"/>
                  <a:pt x="7687" y="1336"/>
                </a:cubicBezTo>
                <a:cubicBezTo>
                  <a:pt x="7687" y="1324"/>
                  <a:pt x="7687" y="1324"/>
                  <a:pt x="7687" y="1324"/>
                </a:cubicBezTo>
                <a:cubicBezTo>
                  <a:pt x="7673" y="1324"/>
                  <a:pt x="7673" y="1324"/>
                  <a:pt x="7673" y="1324"/>
                </a:cubicBezTo>
                <a:cubicBezTo>
                  <a:pt x="7673" y="1336"/>
                  <a:pt x="7673" y="1336"/>
                  <a:pt x="7673" y="1336"/>
                </a:cubicBezTo>
                <a:cubicBezTo>
                  <a:pt x="7659" y="1336"/>
                  <a:pt x="7659" y="1336"/>
                  <a:pt x="7659" y="1336"/>
                </a:cubicBezTo>
                <a:cubicBezTo>
                  <a:pt x="7659" y="1326"/>
                  <a:pt x="7659" y="1326"/>
                  <a:pt x="7659" y="1326"/>
                </a:cubicBezTo>
                <a:cubicBezTo>
                  <a:pt x="7645" y="1326"/>
                  <a:pt x="7645" y="1326"/>
                  <a:pt x="7645" y="1326"/>
                </a:cubicBezTo>
                <a:cubicBezTo>
                  <a:pt x="7645" y="1356"/>
                  <a:pt x="7645" y="1356"/>
                  <a:pt x="7645" y="1356"/>
                </a:cubicBezTo>
                <a:cubicBezTo>
                  <a:pt x="7616" y="1356"/>
                  <a:pt x="7616" y="1356"/>
                  <a:pt x="7616" y="1356"/>
                </a:cubicBezTo>
                <a:cubicBezTo>
                  <a:pt x="7616" y="1439"/>
                  <a:pt x="7616" y="1439"/>
                  <a:pt x="7616" y="1439"/>
                </a:cubicBezTo>
                <a:cubicBezTo>
                  <a:pt x="7581" y="1439"/>
                  <a:pt x="7581" y="1439"/>
                  <a:pt x="7581" y="1439"/>
                </a:cubicBezTo>
                <a:cubicBezTo>
                  <a:pt x="7581" y="1337"/>
                  <a:pt x="7581" y="1337"/>
                  <a:pt x="7581" y="1337"/>
                </a:cubicBezTo>
                <a:cubicBezTo>
                  <a:pt x="7557" y="1337"/>
                  <a:pt x="7557" y="1337"/>
                  <a:pt x="7557" y="1337"/>
                </a:cubicBezTo>
                <a:cubicBezTo>
                  <a:pt x="7538" y="1313"/>
                  <a:pt x="7538" y="1313"/>
                  <a:pt x="7538" y="1313"/>
                </a:cubicBezTo>
                <a:cubicBezTo>
                  <a:pt x="7497" y="1313"/>
                  <a:pt x="7497" y="1313"/>
                  <a:pt x="7497" y="1313"/>
                </a:cubicBezTo>
                <a:cubicBezTo>
                  <a:pt x="7497" y="1416"/>
                  <a:pt x="7497" y="1416"/>
                  <a:pt x="7497" y="1416"/>
                </a:cubicBezTo>
                <a:cubicBezTo>
                  <a:pt x="7483" y="1416"/>
                  <a:pt x="7483" y="1416"/>
                  <a:pt x="7483" y="1416"/>
                </a:cubicBezTo>
                <a:cubicBezTo>
                  <a:pt x="7483" y="1314"/>
                  <a:pt x="7483" y="1314"/>
                  <a:pt x="7483" y="1314"/>
                </a:cubicBezTo>
                <a:cubicBezTo>
                  <a:pt x="7465" y="1285"/>
                  <a:pt x="7465" y="1285"/>
                  <a:pt x="7465" y="1285"/>
                </a:cubicBezTo>
                <a:cubicBezTo>
                  <a:pt x="7452" y="1285"/>
                  <a:pt x="7452" y="1285"/>
                  <a:pt x="7452" y="1285"/>
                </a:cubicBezTo>
                <a:cubicBezTo>
                  <a:pt x="7452" y="1291"/>
                  <a:pt x="7452" y="1291"/>
                  <a:pt x="7452" y="1291"/>
                </a:cubicBezTo>
                <a:cubicBezTo>
                  <a:pt x="7441" y="1291"/>
                  <a:pt x="7441" y="1291"/>
                  <a:pt x="7441" y="1291"/>
                </a:cubicBezTo>
                <a:cubicBezTo>
                  <a:pt x="7441" y="1287"/>
                  <a:pt x="7441" y="1287"/>
                  <a:pt x="7441" y="1287"/>
                </a:cubicBezTo>
                <a:cubicBezTo>
                  <a:pt x="7430" y="1287"/>
                  <a:pt x="7430" y="1287"/>
                  <a:pt x="7430" y="1287"/>
                </a:cubicBezTo>
                <a:cubicBezTo>
                  <a:pt x="7430" y="1301"/>
                  <a:pt x="7430" y="1301"/>
                  <a:pt x="7430" y="1301"/>
                </a:cubicBezTo>
                <a:cubicBezTo>
                  <a:pt x="7383" y="1301"/>
                  <a:pt x="7383" y="1301"/>
                  <a:pt x="7383" y="1301"/>
                </a:cubicBezTo>
                <a:cubicBezTo>
                  <a:pt x="7383" y="1286"/>
                  <a:pt x="7383" y="1286"/>
                  <a:pt x="7383" y="1286"/>
                </a:cubicBezTo>
                <a:cubicBezTo>
                  <a:pt x="7370" y="1261"/>
                  <a:pt x="7370" y="1261"/>
                  <a:pt x="7370" y="1261"/>
                </a:cubicBezTo>
                <a:cubicBezTo>
                  <a:pt x="7326" y="1261"/>
                  <a:pt x="7326" y="1261"/>
                  <a:pt x="7326" y="1261"/>
                </a:cubicBezTo>
                <a:cubicBezTo>
                  <a:pt x="7326" y="1286"/>
                  <a:pt x="7326" y="1286"/>
                  <a:pt x="7326" y="1286"/>
                </a:cubicBezTo>
                <a:cubicBezTo>
                  <a:pt x="7297" y="1286"/>
                  <a:pt x="7297" y="1286"/>
                  <a:pt x="7297" y="1286"/>
                </a:cubicBezTo>
                <a:cubicBezTo>
                  <a:pt x="7297" y="1303"/>
                  <a:pt x="7297" y="1303"/>
                  <a:pt x="7297" y="1303"/>
                </a:cubicBezTo>
                <a:cubicBezTo>
                  <a:pt x="7292" y="1303"/>
                  <a:pt x="7292" y="1303"/>
                  <a:pt x="7292" y="1303"/>
                </a:cubicBezTo>
                <a:cubicBezTo>
                  <a:pt x="7292" y="1358"/>
                  <a:pt x="7292" y="1358"/>
                  <a:pt x="7292" y="1358"/>
                </a:cubicBezTo>
                <a:cubicBezTo>
                  <a:pt x="7281" y="1358"/>
                  <a:pt x="7281" y="1358"/>
                  <a:pt x="7281" y="1358"/>
                </a:cubicBezTo>
                <a:cubicBezTo>
                  <a:pt x="7281" y="1302"/>
                  <a:pt x="7281" y="1302"/>
                  <a:pt x="7281" y="1302"/>
                </a:cubicBezTo>
                <a:cubicBezTo>
                  <a:pt x="7273" y="1302"/>
                  <a:pt x="7273" y="1302"/>
                  <a:pt x="7273" y="1302"/>
                </a:cubicBezTo>
                <a:cubicBezTo>
                  <a:pt x="7273" y="1279"/>
                  <a:pt x="7273" y="1279"/>
                  <a:pt x="7273" y="1279"/>
                </a:cubicBezTo>
                <a:cubicBezTo>
                  <a:pt x="7210" y="1279"/>
                  <a:pt x="7210" y="1279"/>
                  <a:pt x="7210" y="1279"/>
                </a:cubicBezTo>
                <a:cubicBezTo>
                  <a:pt x="7210" y="1303"/>
                  <a:pt x="7210" y="1303"/>
                  <a:pt x="7210" y="1303"/>
                </a:cubicBezTo>
                <a:cubicBezTo>
                  <a:pt x="7179" y="1303"/>
                  <a:pt x="7179" y="1303"/>
                  <a:pt x="7179" y="1303"/>
                </a:cubicBezTo>
                <a:cubicBezTo>
                  <a:pt x="7179" y="1323"/>
                  <a:pt x="7179" y="1323"/>
                  <a:pt x="7179" y="1323"/>
                </a:cubicBezTo>
                <a:cubicBezTo>
                  <a:pt x="7170" y="1323"/>
                  <a:pt x="7170" y="1323"/>
                  <a:pt x="7170" y="1323"/>
                </a:cubicBezTo>
                <a:cubicBezTo>
                  <a:pt x="7170" y="1352"/>
                  <a:pt x="7170" y="1352"/>
                  <a:pt x="7170" y="1352"/>
                </a:cubicBezTo>
                <a:cubicBezTo>
                  <a:pt x="7090" y="1352"/>
                  <a:pt x="7090" y="1352"/>
                  <a:pt x="7090" y="1352"/>
                </a:cubicBezTo>
                <a:cubicBezTo>
                  <a:pt x="7090" y="1362"/>
                  <a:pt x="7090" y="1362"/>
                  <a:pt x="7090" y="1362"/>
                </a:cubicBezTo>
                <a:cubicBezTo>
                  <a:pt x="7069" y="1362"/>
                  <a:pt x="7069" y="1362"/>
                  <a:pt x="7069" y="1362"/>
                </a:cubicBezTo>
                <a:cubicBezTo>
                  <a:pt x="7069" y="1308"/>
                  <a:pt x="7069" y="1308"/>
                  <a:pt x="7069" y="1308"/>
                </a:cubicBezTo>
                <a:cubicBezTo>
                  <a:pt x="7036" y="1308"/>
                  <a:pt x="7036" y="1308"/>
                  <a:pt x="7036" y="1308"/>
                </a:cubicBezTo>
                <a:cubicBezTo>
                  <a:pt x="7036" y="1291"/>
                  <a:pt x="7036" y="1291"/>
                  <a:pt x="7036" y="1291"/>
                </a:cubicBezTo>
                <a:cubicBezTo>
                  <a:pt x="7010" y="1291"/>
                  <a:pt x="7010" y="1291"/>
                  <a:pt x="7010" y="1291"/>
                </a:cubicBezTo>
                <a:cubicBezTo>
                  <a:pt x="7010" y="1305"/>
                  <a:pt x="7010" y="1305"/>
                  <a:pt x="7010" y="1305"/>
                </a:cubicBezTo>
                <a:cubicBezTo>
                  <a:pt x="6993" y="1305"/>
                  <a:pt x="6993" y="1305"/>
                  <a:pt x="6993" y="1305"/>
                </a:cubicBezTo>
                <a:cubicBezTo>
                  <a:pt x="6993" y="1400"/>
                  <a:pt x="6993" y="1400"/>
                  <a:pt x="6993" y="1400"/>
                </a:cubicBezTo>
                <a:cubicBezTo>
                  <a:pt x="6972" y="1400"/>
                  <a:pt x="6972" y="1400"/>
                  <a:pt x="6972" y="1400"/>
                </a:cubicBezTo>
                <a:cubicBezTo>
                  <a:pt x="6972" y="1391"/>
                  <a:pt x="6972" y="1391"/>
                  <a:pt x="6972" y="1391"/>
                </a:cubicBezTo>
                <a:cubicBezTo>
                  <a:pt x="6952" y="1391"/>
                  <a:pt x="6952" y="1391"/>
                  <a:pt x="6952" y="1391"/>
                </a:cubicBezTo>
                <a:cubicBezTo>
                  <a:pt x="6952" y="1405"/>
                  <a:pt x="6952" y="1405"/>
                  <a:pt x="6952" y="1405"/>
                </a:cubicBezTo>
                <a:cubicBezTo>
                  <a:pt x="6936" y="1405"/>
                  <a:pt x="6936" y="1405"/>
                  <a:pt x="6936" y="1405"/>
                </a:cubicBezTo>
                <a:cubicBezTo>
                  <a:pt x="6936" y="1375"/>
                  <a:pt x="6936" y="1375"/>
                  <a:pt x="6936" y="1375"/>
                </a:cubicBezTo>
                <a:cubicBezTo>
                  <a:pt x="6922" y="1375"/>
                  <a:pt x="6922" y="1375"/>
                  <a:pt x="6922" y="1375"/>
                </a:cubicBezTo>
                <a:cubicBezTo>
                  <a:pt x="6922" y="1357"/>
                  <a:pt x="6922" y="1357"/>
                  <a:pt x="6922" y="1357"/>
                </a:cubicBezTo>
                <a:cubicBezTo>
                  <a:pt x="6906" y="1357"/>
                  <a:pt x="6906" y="1357"/>
                  <a:pt x="6906" y="1357"/>
                </a:cubicBezTo>
                <a:cubicBezTo>
                  <a:pt x="6886" y="1357"/>
                  <a:pt x="6886" y="1357"/>
                  <a:pt x="6886" y="1357"/>
                </a:cubicBezTo>
                <a:cubicBezTo>
                  <a:pt x="6886" y="1348"/>
                  <a:pt x="6886" y="1348"/>
                  <a:pt x="6886" y="1348"/>
                </a:cubicBezTo>
                <a:cubicBezTo>
                  <a:pt x="6852" y="1348"/>
                  <a:pt x="6852" y="1348"/>
                  <a:pt x="6852" y="1348"/>
                </a:cubicBezTo>
                <a:cubicBezTo>
                  <a:pt x="6852" y="1334"/>
                  <a:pt x="6852" y="1334"/>
                  <a:pt x="6852" y="1334"/>
                </a:cubicBezTo>
                <a:cubicBezTo>
                  <a:pt x="6839" y="1334"/>
                  <a:pt x="6839" y="1334"/>
                  <a:pt x="6839" y="1334"/>
                </a:cubicBezTo>
                <a:cubicBezTo>
                  <a:pt x="6839" y="1344"/>
                  <a:pt x="6839" y="1344"/>
                  <a:pt x="6839" y="1344"/>
                </a:cubicBezTo>
                <a:cubicBezTo>
                  <a:pt x="6786" y="1344"/>
                  <a:pt x="6786" y="1344"/>
                  <a:pt x="6786" y="1344"/>
                </a:cubicBezTo>
                <a:cubicBezTo>
                  <a:pt x="6786" y="1355"/>
                  <a:pt x="6786" y="1355"/>
                  <a:pt x="6786" y="1355"/>
                </a:cubicBezTo>
                <a:cubicBezTo>
                  <a:pt x="6776" y="1355"/>
                  <a:pt x="6776" y="1355"/>
                  <a:pt x="6776" y="1355"/>
                </a:cubicBezTo>
                <a:cubicBezTo>
                  <a:pt x="6776" y="1370"/>
                  <a:pt x="6776" y="1370"/>
                  <a:pt x="6776" y="1370"/>
                </a:cubicBezTo>
                <a:cubicBezTo>
                  <a:pt x="6766" y="1380"/>
                  <a:pt x="6766" y="1380"/>
                  <a:pt x="6766" y="1380"/>
                </a:cubicBezTo>
                <a:cubicBezTo>
                  <a:pt x="6766" y="1411"/>
                  <a:pt x="6766" y="1411"/>
                  <a:pt x="6766" y="1411"/>
                </a:cubicBezTo>
                <a:cubicBezTo>
                  <a:pt x="6755" y="1411"/>
                  <a:pt x="6755" y="1411"/>
                  <a:pt x="6755" y="1411"/>
                </a:cubicBezTo>
                <a:cubicBezTo>
                  <a:pt x="6755" y="1381"/>
                  <a:pt x="6755" y="1381"/>
                  <a:pt x="6755" y="1381"/>
                </a:cubicBezTo>
                <a:cubicBezTo>
                  <a:pt x="6744" y="1367"/>
                  <a:pt x="6744" y="1367"/>
                  <a:pt x="6744" y="1367"/>
                </a:cubicBezTo>
                <a:cubicBezTo>
                  <a:pt x="6744" y="1291"/>
                  <a:pt x="6744" y="1291"/>
                  <a:pt x="6744" y="1291"/>
                </a:cubicBezTo>
                <a:cubicBezTo>
                  <a:pt x="6727" y="1291"/>
                  <a:pt x="6727" y="1291"/>
                  <a:pt x="6727" y="1291"/>
                </a:cubicBezTo>
                <a:cubicBezTo>
                  <a:pt x="6727" y="1217"/>
                  <a:pt x="6727" y="1217"/>
                  <a:pt x="6727" y="1217"/>
                </a:cubicBezTo>
                <a:cubicBezTo>
                  <a:pt x="6670" y="1217"/>
                  <a:pt x="6670" y="1217"/>
                  <a:pt x="6670" y="1217"/>
                </a:cubicBezTo>
                <a:cubicBezTo>
                  <a:pt x="6670" y="1194"/>
                  <a:pt x="6670" y="1194"/>
                  <a:pt x="6670" y="1194"/>
                </a:cubicBezTo>
                <a:cubicBezTo>
                  <a:pt x="6640" y="1194"/>
                  <a:pt x="6640" y="1194"/>
                  <a:pt x="6640" y="1194"/>
                </a:cubicBezTo>
                <a:cubicBezTo>
                  <a:pt x="6640" y="1246"/>
                  <a:pt x="6640" y="1246"/>
                  <a:pt x="6640" y="1246"/>
                </a:cubicBezTo>
                <a:cubicBezTo>
                  <a:pt x="6625" y="1246"/>
                  <a:pt x="6625" y="1246"/>
                  <a:pt x="6625" y="1246"/>
                </a:cubicBezTo>
                <a:cubicBezTo>
                  <a:pt x="6625" y="1229"/>
                  <a:pt x="6625" y="1229"/>
                  <a:pt x="6625" y="1229"/>
                </a:cubicBezTo>
                <a:cubicBezTo>
                  <a:pt x="6625" y="1229"/>
                  <a:pt x="6614" y="1229"/>
                  <a:pt x="6609" y="1229"/>
                </a:cubicBezTo>
                <a:cubicBezTo>
                  <a:pt x="6604" y="1229"/>
                  <a:pt x="6604" y="1246"/>
                  <a:pt x="6604" y="1246"/>
                </a:cubicBezTo>
                <a:cubicBezTo>
                  <a:pt x="6604" y="1293"/>
                  <a:pt x="6604" y="1293"/>
                  <a:pt x="6604" y="1293"/>
                </a:cubicBezTo>
                <a:cubicBezTo>
                  <a:pt x="6562" y="1293"/>
                  <a:pt x="6562" y="1293"/>
                  <a:pt x="6562" y="1293"/>
                </a:cubicBezTo>
                <a:cubicBezTo>
                  <a:pt x="6562" y="1130"/>
                  <a:pt x="6562" y="1130"/>
                  <a:pt x="6562" y="1130"/>
                </a:cubicBezTo>
                <a:cubicBezTo>
                  <a:pt x="6505" y="1130"/>
                  <a:pt x="6505" y="1130"/>
                  <a:pt x="6505" y="1130"/>
                </a:cubicBezTo>
                <a:cubicBezTo>
                  <a:pt x="6505" y="1157"/>
                  <a:pt x="6505" y="1157"/>
                  <a:pt x="6505" y="1157"/>
                </a:cubicBezTo>
                <a:cubicBezTo>
                  <a:pt x="6481" y="1157"/>
                  <a:pt x="6477" y="1169"/>
                  <a:pt x="6477" y="1169"/>
                </a:cubicBezTo>
                <a:cubicBezTo>
                  <a:pt x="6450" y="1169"/>
                  <a:pt x="6450" y="1169"/>
                  <a:pt x="6450" y="1169"/>
                </a:cubicBezTo>
                <a:cubicBezTo>
                  <a:pt x="6450" y="1202"/>
                  <a:pt x="6450" y="1202"/>
                  <a:pt x="6450" y="1202"/>
                </a:cubicBezTo>
                <a:cubicBezTo>
                  <a:pt x="6438" y="1202"/>
                  <a:pt x="6438" y="1202"/>
                  <a:pt x="6438" y="1202"/>
                </a:cubicBezTo>
                <a:cubicBezTo>
                  <a:pt x="6438" y="1333"/>
                  <a:pt x="6438" y="1333"/>
                  <a:pt x="6438" y="1333"/>
                </a:cubicBezTo>
                <a:cubicBezTo>
                  <a:pt x="6414" y="1333"/>
                  <a:pt x="6414" y="1333"/>
                  <a:pt x="6414" y="1333"/>
                </a:cubicBezTo>
                <a:cubicBezTo>
                  <a:pt x="6414" y="1314"/>
                  <a:pt x="6414" y="1314"/>
                  <a:pt x="6414" y="1314"/>
                </a:cubicBezTo>
                <a:cubicBezTo>
                  <a:pt x="6401" y="1301"/>
                  <a:pt x="6401" y="1301"/>
                  <a:pt x="6401" y="1301"/>
                </a:cubicBezTo>
                <a:cubicBezTo>
                  <a:pt x="6394" y="1301"/>
                  <a:pt x="6394" y="1301"/>
                  <a:pt x="6394" y="1301"/>
                </a:cubicBezTo>
                <a:cubicBezTo>
                  <a:pt x="6381" y="1311"/>
                  <a:pt x="6381" y="1311"/>
                  <a:pt x="6381" y="1311"/>
                </a:cubicBezTo>
                <a:cubicBezTo>
                  <a:pt x="6381" y="1078"/>
                  <a:pt x="6381" y="1078"/>
                  <a:pt x="6381" y="1078"/>
                </a:cubicBezTo>
                <a:cubicBezTo>
                  <a:pt x="6322" y="1065"/>
                  <a:pt x="6322" y="1065"/>
                  <a:pt x="6322" y="1065"/>
                </a:cubicBezTo>
                <a:cubicBezTo>
                  <a:pt x="6297" y="1065"/>
                  <a:pt x="6297" y="1065"/>
                  <a:pt x="6297" y="1065"/>
                </a:cubicBezTo>
                <a:cubicBezTo>
                  <a:pt x="6297" y="1080"/>
                  <a:pt x="6297" y="1080"/>
                  <a:pt x="6297" y="1080"/>
                </a:cubicBezTo>
                <a:cubicBezTo>
                  <a:pt x="6280" y="1080"/>
                  <a:pt x="6280" y="1080"/>
                  <a:pt x="6280" y="1080"/>
                </a:cubicBezTo>
                <a:cubicBezTo>
                  <a:pt x="6280" y="1135"/>
                  <a:pt x="6280" y="1135"/>
                  <a:pt x="6280" y="1135"/>
                </a:cubicBezTo>
                <a:cubicBezTo>
                  <a:pt x="6264" y="1135"/>
                  <a:pt x="6264" y="1135"/>
                  <a:pt x="6264" y="1135"/>
                </a:cubicBezTo>
                <a:cubicBezTo>
                  <a:pt x="6264" y="1207"/>
                  <a:pt x="6264" y="1207"/>
                  <a:pt x="6264" y="1207"/>
                </a:cubicBezTo>
                <a:cubicBezTo>
                  <a:pt x="6242" y="1207"/>
                  <a:pt x="6242" y="1207"/>
                  <a:pt x="6242" y="1207"/>
                </a:cubicBezTo>
                <a:cubicBezTo>
                  <a:pt x="6242" y="1181"/>
                  <a:pt x="6242" y="1181"/>
                  <a:pt x="6242" y="1181"/>
                </a:cubicBezTo>
                <a:cubicBezTo>
                  <a:pt x="6214" y="1181"/>
                  <a:pt x="6214" y="1181"/>
                  <a:pt x="6214" y="1181"/>
                </a:cubicBezTo>
                <a:cubicBezTo>
                  <a:pt x="6214" y="1098"/>
                  <a:pt x="6214" y="1098"/>
                  <a:pt x="6214" y="1098"/>
                </a:cubicBezTo>
                <a:cubicBezTo>
                  <a:pt x="6196" y="1098"/>
                  <a:pt x="6196" y="1098"/>
                  <a:pt x="6196" y="1098"/>
                </a:cubicBezTo>
                <a:cubicBezTo>
                  <a:pt x="6196" y="1048"/>
                  <a:pt x="6196" y="1048"/>
                  <a:pt x="6196" y="1048"/>
                </a:cubicBezTo>
                <a:cubicBezTo>
                  <a:pt x="6114" y="1039"/>
                  <a:pt x="6114" y="1039"/>
                  <a:pt x="6114" y="1039"/>
                </a:cubicBezTo>
                <a:cubicBezTo>
                  <a:pt x="6114" y="1024"/>
                  <a:pt x="6114" y="1024"/>
                  <a:pt x="6114" y="1024"/>
                </a:cubicBezTo>
                <a:cubicBezTo>
                  <a:pt x="5961" y="1014"/>
                  <a:pt x="5961" y="1014"/>
                  <a:pt x="5961" y="1014"/>
                </a:cubicBezTo>
                <a:cubicBezTo>
                  <a:pt x="5961" y="823"/>
                  <a:pt x="5961" y="823"/>
                  <a:pt x="5961" y="823"/>
                </a:cubicBezTo>
                <a:cubicBezTo>
                  <a:pt x="5826" y="790"/>
                  <a:pt x="5826" y="790"/>
                  <a:pt x="5826" y="790"/>
                </a:cubicBezTo>
                <a:cubicBezTo>
                  <a:pt x="5688" y="818"/>
                  <a:pt x="5688" y="818"/>
                  <a:pt x="5688" y="818"/>
                </a:cubicBezTo>
                <a:cubicBezTo>
                  <a:pt x="5688" y="1359"/>
                  <a:pt x="5688" y="1359"/>
                  <a:pt x="5688" y="1359"/>
                </a:cubicBezTo>
                <a:cubicBezTo>
                  <a:pt x="5605" y="1359"/>
                  <a:pt x="5605" y="1359"/>
                  <a:pt x="5605" y="1359"/>
                </a:cubicBezTo>
                <a:cubicBezTo>
                  <a:pt x="5605" y="451"/>
                  <a:pt x="5605" y="451"/>
                  <a:pt x="5605" y="451"/>
                </a:cubicBezTo>
                <a:cubicBezTo>
                  <a:pt x="5468" y="487"/>
                  <a:pt x="5468" y="487"/>
                  <a:pt x="5468" y="487"/>
                </a:cubicBezTo>
                <a:cubicBezTo>
                  <a:pt x="5468" y="1274"/>
                  <a:pt x="5468" y="1274"/>
                  <a:pt x="5468" y="1274"/>
                </a:cubicBezTo>
                <a:cubicBezTo>
                  <a:pt x="5414" y="1274"/>
                  <a:pt x="5414" y="1274"/>
                  <a:pt x="5414" y="1274"/>
                </a:cubicBezTo>
                <a:cubicBezTo>
                  <a:pt x="5414" y="683"/>
                  <a:pt x="5414" y="683"/>
                  <a:pt x="5414" y="683"/>
                </a:cubicBezTo>
                <a:cubicBezTo>
                  <a:pt x="5404" y="683"/>
                  <a:pt x="5404" y="683"/>
                  <a:pt x="5404" y="683"/>
                </a:cubicBezTo>
                <a:cubicBezTo>
                  <a:pt x="5404" y="674"/>
                  <a:pt x="5404" y="674"/>
                  <a:pt x="5404" y="674"/>
                </a:cubicBezTo>
                <a:cubicBezTo>
                  <a:pt x="5396" y="674"/>
                  <a:pt x="5396" y="674"/>
                  <a:pt x="5396" y="674"/>
                </a:cubicBezTo>
                <a:cubicBezTo>
                  <a:pt x="5396" y="655"/>
                  <a:pt x="5396" y="655"/>
                  <a:pt x="5396" y="655"/>
                </a:cubicBezTo>
                <a:cubicBezTo>
                  <a:pt x="5384" y="655"/>
                  <a:pt x="5384" y="655"/>
                  <a:pt x="5384" y="655"/>
                </a:cubicBezTo>
                <a:cubicBezTo>
                  <a:pt x="5384" y="634"/>
                  <a:pt x="5384" y="634"/>
                  <a:pt x="5384" y="634"/>
                </a:cubicBezTo>
                <a:cubicBezTo>
                  <a:pt x="5367" y="634"/>
                  <a:pt x="5367" y="634"/>
                  <a:pt x="5367" y="634"/>
                </a:cubicBezTo>
                <a:cubicBezTo>
                  <a:pt x="5367" y="615"/>
                  <a:pt x="5367" y="615"/>
                  <a:pt x="5367" y="615"/>
                </a:cubicBezTo>
                <a:cubicBezTo>
                  <a:pt x="5360" y="615"/>
                  <a:pt x="5360" y="615"/>
                  <a:pt x="5360" y="615"/>
                </a:cubicBezTo>
                <a:cubicBezTo>
                  <a:pt x="5360" y="593"/>
                  <a:pt x="5360" y="593"/>
                  <a:pt x="5360" y="593"/>
                </a:cubicBezTo>
                <a:cubicBezTo>
                  <a:pt x="5353" y="532"/>
                  <a:pt x="5353" y="532"/>
                  <a:pt x="5353" y="532"/>
                </a:cubicBezTo>
                <a:cubicBezTo>
                  <a:pt x="5346" y="593"/>
                  <a:pt x="5346" y="593"/>
                  <a:pt x="5346" y="593"/>
                </a:cubicBezTo>
                <a:cubicBezTo>
                  <a:pt x="5346" y="615"/>
                  <a:pt x="5346" y="615"/>
                  <a:pt x="5346" y="615"/>
                </a:cubicBezTo>
                <a:cubicBezTo>
                  <a:pt x="5339" y="615"/>
                  <a:pt x="5339" y="615"/>
                  <a:pt x="5339" y="615"/>
                </a:cubicBezTo>
                <a:cubicBezTo>
                  <a:pt x="5339" y="634"/>
                  <a:pt x="5339" y="634"/>
                  <a:pt x="5339" y="634"/>
                </a:cubicBezTo>
                <a:cubicBezTo>
                  <a:pt x="5322" y="634"/>
                  <a:pt x="5322" y="634"/>
                  <a:pt x="5322" y="634"/>
                </a:cubicBezTo>
                <a:cubicBezTo>
                  <a:pt x="5322" y="655"/>
                  <a:pt x="5322" y="655"/>
                  <a:pt x="5322" y="655"/>
                </a:cubicBezTo>
                <a:cubicBezTo>
                  <a:pt x="5310" y="655"/>
                  <a:pt x="5310" y="655"/>
                  <a:pt x="5310" y="655"/>
                </a:cubicBezTo>
                <a:cubicBezTo>
                  <a:pt x="5310" y="674"/>
                  <a:pt x="5310" y="674"/>
                  <a:pt x="5310" y="674"/>
                </a:cubicBezTo>
                <a:cubicBezTo>
                  <a:pt x="5302" y="674"/>
                  <a:pt x="5302" y="674"/>
                  <a:pt x="5302" y="674"/>
                </a:cubicBezTo>
                <a:cubicBezTo>
                  <a:pt x="5302" y="683"/>
                  <a:pt x="5302" y="683"/>
                  <a:pt x="5302" y="683"/>
                </a:cubicBezTo>
                <a:cubicBezTo>
                  <a:pt x="5292" y="683"/>
                  <a:pt x="5292" y="683"/>
                  <a:pt x="5292" y="683"/>
                </a:cubicBezTo>
                <a:cubicBezTo>
                  <a:pt x="5292" y="1274"/>
                  <a:pt x="5292" y="1274"/>
                  <a:pt x="5292" y="1274"/>
                </a:cubicBezTo>
                <a:cubicBezTo>
                  <a:pt x="5260" y="1274"/>
                  <a:pt x="5260" y="1274"/>
                  <a:pt x="5260" y="1274"/>
                </a:cubicBezTo>
                <a:cubicBezTo>
                  <a:pt x="5260" y="792"/>
                  <a:pt x="5260" y="792"/>
                  <a:pt x="5260" y="792"/>
                </a:cubicBezTo>
                <a:cubicBezTo>
                  <a:pt x="5098" y="792"/>
                  <a:pt x="5098" y="792"/>
                  <a:pt x="5098" y="792"/>
                </a:cubicBezTo>
                <a:cubicBezTo>
                  <a:pt x="5073" y="817"/>
                  <a:pt x="5073" y="817"/>
                  <a:pt x="5073" y="817"/>
                </a:cubicBezTo>
                <a:cubicBezTo>
                  <a:pt x="5073" y="1219"/>
                  <a:pt x="5073" y="1219"/>
                  <a:pt x="5073" y="1219"/>
                </a:cubicBezTo>
                <a:cubicBezTo>
                  <a:pt x="5044" y="1219"/>
                  <a:pt x="5044" y="1219"/>
                  <a:pt x="5044" y="1219"/>
                </a:cubicBezTo>
                <a:cubicBezTo>
                  <a:pt x="5031" y="1237"/>
                  <a:pt x="5031" y="1237"/>
                  <a:pt x="5031" y="1237"/>
                </a:cubicBezTo>
                <a:cubicBezTo>
                  <a:pt x="5031" y="1419"/>
                  <a:pt x="5031" y="1419"/>
                  <a:pt x="5031" y="1419"/>
                </a:cubicBezTo>
                <a:cubicBezTo>
                  <a:pt x="5007" y="1419"/>
                  <a:pt x="5007" y="1419"/>
                  <a:pt x="5007" y="1419"/>
                </a:cubicBezTo>
                <a:cubicBezTo>
                  <a:pt x="5007" y="1089"/>
                  <a:pt x="5007" y="1089"/>
                  <a:pt x="5007" y="1089"/>
                </a:cubicBezTo>
                <a:cubicBezTo>
                  <a:pt x="4993" y="1089"/>
                  <a:pt x="4993" y="1089"/>
                  <a:pt x="4993" y="1089"/>
                </a:cubicBezTo>
                <a:cubicBezTo>
                  <a:pt x="4993" y="1050"/>
                  <a:pt x="4993" y="1050"/>
                  <a:pt x="4993" y="1050"/>
                </a:cubicBezTo>
                <a:cubicBezTo>
                  <a:pt x="4981" y="1050"/>
                  <a:pt x="4981" y="1050"/>
                  <a:pt x="4981" y="1050"/>
                </a:cubicBezTo>
                <a:cubicBezTo>
                  <a:pt x="4981" y="1026"/>
                  <a:pt x="4981" y="1026"/>
                  <a:pt x="4981" y="1026"/>
                </a:cubicBezTo>
                <a:cubicBezTo>
                  <a:pt x="4959" y="1026"/>
                  <a:pt x="4959" y="1026"/>
                  <a:pt x="4959" y="1026"/>
                </a:cubicBezTo>
                <a:cubicBezTo>
                  <a:pt x="4945" y="1016"/>
                  <a:pt x="4945" y="1016"/>
                  <a:pt x="4945" y="1016"/>
                </a:cubicBezTo>
                <a:cubicBezTo>
                  <a:pt x="4945" y="887"/>
                  <a:pt x="4945" y="887"/>
                  <a:pt x="4945" y="887"/>
                </a:cubicBezTo>
                <a:cubicBezTo>
                  <a:pt x="4841" y="919"/>
                  <a:pt x="4841" y="919"/>
                  <a:pt x="4841" y="919"/>
                </a:cubicBezTo>
                <a:cubicBezTo>
                  <a:pt x="4819" y="902"/>
                  <a:pt x="4819" y="902"/>
                  <a:pt x="4819" y="902"/>
                </a:cubicBezTo>
                <a:cubicBezTo>
                  <a:pt x="4819" y="685"/>
                  <a:pt x="4819" y="685"/>
                  <a:pt x="4819" y="685"/>
                </a:cubicBezTo>
                <a:cubicBezTo>
                  <a:pt x="4750" y="668"/>
                  <a:pt x="4750" y="668"/>
                  <a:pt x="4750" y="668"/>
                </a:cubicBezTo>
                <a:cubicBezTo>
                  <a:pt x="4616" y="723"/>
                  <a:pt x="4616" y="723"/>
                  <a:pt x="4616" y="723"/>
                </a:cubicBezTo>
                <a:cubicBezTo>
                  <a:pt x="4616" y="734"/>
                  <a:pt x="4616" y="734"/>
                  <a:pt x="4616" y="734"/>
                </a:cubicBezTo>
                <a:cubicBezTo>
                  <a:pt x="4593" y="720"/>
                  <a:pt x="4593" y="720"/>
                  <a:pt x="4593" y="720"/>
                </a:cubicBezTo>
                <a:cubicBezTo>
                  <a:pt x="4574" y="720"/>
                  <a:pt x="4574" y="720"/>
                  <a:pt x="4574" y="720"/>
                </a:cubicBezTo>
                <a:cubicBezTo>
                  <a:pt x="4574" y="739"/>
                  <a:pt x="4574" y="739"/>
                  <a:pt x="4574" y="739"/>
                </a:cubicBezTo>
                <a:cubicBezTo>
                  <a:pt x="4551" y="739"/>
                  <a:pt x="4551" y="739"/>
                  <a:pt x="4551" y="739"/>
                </a:cubicBezTo>
                <a:cubicBezTo>
                  <a:pt x="4551" y="807"/>
                  <a:pt x="4551" y="807"/>
                  <a:pt x="4551" y="807"/>
                </a:cubicBezTo>
                <a:cubicBezTo>
                  <a:pt x="4540" y="807"/>
                  <a:pt x="4540" y="807"/>
                  <a:pt x="4540" y="807"/>
                </a:cubicBezTo>
                <a:cubicBezTo>
                  <a:pt x="4540" y="1250"/>
                  <a:pt x="4540" y="1250"/>
                  <a:pt x="4540" y="1250"/>
                </a:cubicBezTo>
                <a:cubicBezTo>
                  <a:pt x="4523" y="1250"/>
                  <a:pt x="4523" y="1250"/>
                  <a:pt x="4523" y="1250"/>
                </a:cubicBezTo>
                <a:cubicBezTo>
                  <a:pt x="4516" y="1237"/>
                  <a:pt x="4516" y="1237"/>
                  <a:pt x="4516" y="1237"/>
                </a:cubicBezTo>
                <a:cubicBezTo>
                  <a:pt x="4516" y="1205"/>
                  <a:pt x="4516" y="1205"/>
                  <a:pt x="4516" y="1205"/>
                </a:cubicBezTo>
                <a:cubicBezTo>
                  <a:pt x="4499" y="1205"/>
                  <a:pt x="4499" y="1205"/>
                  <a:pt x="4499" y="1205"/>
                </a:cubicBezTo>
                <a:cubicBezTo>
                  <a:pt x="4499" y="1238"/>
                  <a:pt x="4499" y="1238"/>
                  <a:pt x="4499" y="1238"/>
                </a:cubicBezTo>
                <a:cubicBezTo>
                  <a:pt x="4495" y="1234"/>
                  <a:pt x="4495" y="1234"/>
                  <a:pt x="4495" y="1234"/>
                </a:cubicBezTo>
                <a:cubicBezTo>
                  <a:pt x="4495" y="1245"/>
                  <a:pt x="4495" y="1245"/>
                  <a:pt x="4495" y="1245"/>
                </a:cubicBezTo>
                <a:cubicBezTo>
                  <a:pt x="4482" y="1245"/>
                  <a:pt x="4482" y="1245"/>
                  <a:pt x="4482" y="1245"/>
                </a:cubicBezTo>
                <a:cubicBezTo>
                  <a:pt x="4482" y="1255"/>
                  <a:pt x="4482" y="1255"/>
                  <a:pt x="4482" y="1255"/>
                </a:cubicBezTo>
                <a:cubicBezTo>
                  <a:pt x="4474" y="1255"/>
                  <a:pt x="4474" y="1255"/>
                  <a:pt x="4474" y="1255"/>
                </a:cubicBezTo>
                <a:cubicBezTo>
                  <a:pt x="4474" y="1263"/>
                  <a:pt x="4474" y="1263"/>
                  <a:pt x="4474" y="1263"/>
                </a:cubicBezTo>
                <a:cubicBezTo>
                  <a:pt x="4452" y="1263"/>
                  <a:pt x="4452" y="1263"/>
                  <a:pt x="4452" y="1263"/>
                </a:cubicBezTo>
                <a:cubicBezTo>
                  <a:pt x="4452" y="1251"/>
                  <a:pt x="4452" y="1251"/>
                  <a:pt x="4452" y="1251"/>
                </a:cubicBezTo>
                <a:cubicBezTo>
                  <a:pt x="4468" y="1248"/>
                  <a:pt x="4468" y="1248"/>
                  <a:pt x="4468" y="1248"/>
                </a:cubicBezTo>
                <a:cubicBezTo>
                  <a:pt x="4468" y="1242"/>
                  <a:pt x="4468" y="1242"/>
                  <a:pt x="4468" y="1242"/>
                </a:cubicBezTo>
                <a:cubicBezTo>
                  <a:pt x="4407" y="1242"/>
                  <a:pt x="4407" y="1242"/>
                  <a:pt x="4407" y="1242"/>
                </a:cubicBezTo>
                <a:cubicBezTo>
                  <a:pt x="4409" y="1247"/>
                  <a:pt x="4409" y="1247"/>
                  <a:pt x="4409" y="1247"/>
                </a:cubicBezTo>
                <a:cubicBezTo>
                  <a:pt x="4421" y="1249"/>
                  <a:pt x="4421" y="1249"/>
                  <a:pt x="4421" y="1249"/>
                </a:cubicBezTo>
                <a:cubicBezTo>
                  <a:pt x="4421" y="1260"/>
                  <a:pt x="4421" y="1260"/>
                  <a:pt x="4421" y="1260"/>
                </a:cubicBezTo>
                <a:cubicBezTo>
                  <a:pt x="4398" y="1265"/>
                  <a:pt x="4398" y="1265"/>
                  <a:pt x="4398" y="1265"/>
                </a:cubicBezTo>
                <a:cubicBezTo>
                  <a:pt x="4369" y="1201"/>
                  <a:pt x="4369" y="1201"/>
                  <a:pt x="4369" y="1201"/>
                </a:cubicBezTo>
                <a:cubicBezTo>
                  <a:pt x="4369" y="1161"/>
                  <a:pt x="4369" y="1161"/>
                  <a:pt x="4369" y="1161"/>
                </a:cubicBezTo>
                <a:cubicBezTo>
                  <a:pt x="4369" y="948"/>
                  <a:pt x="4369" y="948"/>
                  <a:pt x="4369" y="948"/>
                </a:cubicBezTo>
                <a:cubicBezTo>
                  <a:pt x="4369" y="948"/>
                  <a:pt x="4379" y="944"/>
                  <a:pt x="4379" y="932"/>
                </a:cubicBezTo>
                <a:cubicBezTo>
                  <a:pt x="4379" y="920"/>
                  <a:pt x="4346" y="917"/>
                  <a:pt x="4333" y="917"/>
                </a:cubicBezTo>
                <a:cubicBezTo>
                  <a:pt x="4320" y="917"/>
                  <a:pt x="4287" y="920"/>
                  <a:pt x="4287" y="932"/>
                </a:cubicBezTo>
                <a:cubicBezTo>
                  <a:pt x="4287" y="944"/>
                  <a:pt x="4297" y="948"/>
                  <a:pt x="4297" y="948"/>
                </a:cubicBezTo>
                <a:cubicBezTo>
                  <a:pt x="4297" y="1161"/>
                  <a:pt x="4297" y="1161"/>
                  <a:pt x="4297" y="1161"/>
                </a:cubicBezTo>
                <a:cubicBezTo>
                  <a:pt x="4286" y="1161"/>
                  <a:pt x="4286" y="1161"/>
                  <a:pt x="4286" y="1161"/>
                </a:cubicBezTo>
                <a:cubicBezTo>
                  <a:pt x="4286" y="1131"/>
                  <a:pt x="4286" y="1131"/>
                  <a:pt x="4286" y="1131"/>
                </a:cubicBezTo>
                <a:cubicBezTo>
                  <a:pt x="4238" y="1091"/>
                  <a:pt x="4238" y="1091"/>
                  <a:pt x="4238" y="1091"/>
                </a:cubicBezTo>
                <a:cubicBezTo>
                  <a:pt x="4238" y="974"/>
                  <a:pt x="4238" y="974"/>
                  <a:pt x="4238" y="974"/>
                </a:cubicBezTo>
                <a:cubicBezTo>
                  <a:pt x="4223" y="974"/>
                  <a:pt x="4223" y="974"/>
                  <a:pt x="4223" y="974"/>
                </a:cubicBezTo>
                <a:cubicBezTo>
                  <a:pt x="4166" y="1010"/>
                  <a:pt x="4166" y="1010"/>
                  <a:pt x="4166" y="1010"/>
                </a:cubicBezTo>
                <a:cubicBezTo>
                  <a:pt x="4166" y="995"/>
                  <a:pt x="4166" y="995"/>
                  <a:pt x="4166" y="995"/>
                </a:cubicBezTo>
                <a:cubicBezTo>
                  <a:pt x="4087" y="995"/>
                  <a:pt x="4087" y="995"/>
                  <a:pt x="4087" y="995"/>
                </a:cubicBezTo>
                <a:cubicBezTo>
                  <a:pt x="4087" y="1012"/>
                  <a:pt x="4087" y="1012"/>
                  <a:pt x="4087" y="1012"/>
                </a:cubicBezTo>
                <a:cubicBezTo>
                  <a:pt x="4069" y="1012"/>
                  <a:pt x="4069" y="1012"/>
                  <a:pt x="4069" y="1012"/>
                </a:cubicBezTo>
                <a:cubicBezTo>
                  <a:pt x="4069" y="1130"/>
                  <a:pt x="4069" y="1130"/>
                  <a:pt x="4069" y="1130"/>
                </a:cubicBezTo>
                <a:cubicBezTo>
                  <a:pt x="4046" y="1117"/>
                  <a:pt x="4046" y="1117"/>
                  <a:pt x="4046" y="1117"/>
                </a:cubicBezTo>
                <a:cubicBezTo>
                  <a:pt x="4046" y="1088"/>
                  <a:pt x="4046" y="1088"/>
                  <a:pt x="4046" y="1088"/>
                </a:cubicBezTo>
                <a:cubicBezTo>
                  <a:pt x="4039" y="1088"/>
                  <a:pt x="4039" y="1088"/>
                  <a:pt x="4039" y="1088"/>
                </a:cubicBezTo>
                <a:cubicBezTo>
                  <a:pt x="4039" y="1118"/>
                  <a:pt x="4039" y="1118"/>
                  <a:pt x="4039" y="1118"/>
                </a:cubicBezTo>
                <a:cubicBezTo>
                  <a:pt x="4032" y="1118"/>
                  <a:pt x="4032" y="1118"/>
                  <a:pt x="4032" y="1118"/>
                </a:cubicBezTo>
                <a:cubicBezTo>
                  <a:pt x="4032" y="1061"/>
                  <a:pt x="4032" y="1061"/>
                  <a:pt x="4032" y="1061"/>
                </a:cubicBezTo>
                <a:cubicBezTo>
                  <a:pt x="3989" y="1061"/>
                  <a:pt x="3989" y="1061"/>
                  <a:pt x="3989" y="1061"/>
                </a:cubicBezTo>
                <a:cubicBezTo>
                  <a:pt x="3989" y="1052"/>
                  <a:pt x="3984" y="1018"/>
                  <a:pt x="3943" y="995"/>
                </a:cubicBezTo>
                <a:cubicBezTo>
                  <a:pt x="3943" y="975"/>
                  <a:pt x="3943" y="975"/>
                  <a:pt x="3943" y="975"/>
                </a:cubicBezTo>
                <a:cubicBezTo>
                  <a:pt x="3933" y="975"/>
                  <a:pt x="3933" y="975"/>
                  <a:pt x="3933" y="975"/>
                </a:cubicBezTo>
                <a:cubicBezTo>
                  <a:pt x="3923" y="975"/>
                  <a:pt x="3923" y="975"/>
                  <a:pt x="3923" y="975"/>
                </a:cubicBezTo>
                <a:cubicBezTo>
                  <a:pt x="3923" y="995"/>
                  <a:pt x="3923" y="995"/>
                  <a:pt x="3923" y="995"/>
                </a:cubicBezTo>
                <a:cubicBezTo>
                  <a:pt x="3882" y="1018"/>
                  <a:pt x="3877" y="1052"/>
                  <a:pt x="3877" y="1061"/>
                </a:cubicBezTo>
                <a:cubicBezTo>
                  <a:pt x="3877" y="1070"/>
                  <a:pt x="3885" y="1078"/>
                  <a:pt x="3885" y="1078"/>
                </a:cubicBezTo>
                <a:cubicBezTo>
                  <a:pt x="3859" y="1078"/>
                  <a:pt x="3859" y="1078"/>
                  <a:pt x="3859" y="1078"/>
                </a:cubicBezTo>
                <a:cubicBezTo>
                  <a:pt x="3846" y="1078"/>
                  <a:pt x="3846" y="1078"/>
                  <a:pt x="3846" y="1078"/>
                </a:cubicBezTo>
                <a:cubicBezTo>
                  <a:pt x="3809" y="1051"/>
                  <a:pt x="3809" y="1051"/>
                  <a:pt x="3809" y="1051"/>
                </a:cubicBezTo>
                <a:cubicBezTo>
                  <a:pt x="3781" y="1070"/>
                  <a:pt x="3781" y="1070"/>
                  <a:pt x="3781" y="1070"/>
                </a:cubicBezTo>
                <a:cubicBezTo>
                  <a:pt x="3770" y="1080"/>
                  <a:pt x="3770" y="1080"/>
                  <a:pt x="3770" y="1080"/>
                </a:cubicBezTo>
                <a:cubicBezTo>
                  <a:pt x="3742" y="1080"/>
                  <a:pt x="3742" y="1080"/>
                  <a:pt x="3742" y="1080"/>
                </a:cubicBezTo>
                <a:cubicBezTo>
                  <a:pt x="3742" y="1095"/>
                  <a:pt x="3742" y="1095"/>
                  <a:pt x="3742" y="1095"/>
                </a:cubicBezTo>
                <a:cubicBezTo>
                  <a:pt x="3759" y="1095"/>
                  <a:pt x="3763" y="1109"/>
                  <a:pt x="3763" y="1109"/>
                </a:cubicBezTo>
                <a:cubicBezTo>
                  <a:pt x="3763" y="1133"/>
                  <a:pt x="3763" y="1133"/>
                  <a:pt x="3763" y="1133"/>
                </a:cubicBezTo>
                <a:cubicBezTo>
                  <a:pt x="3734" y="1133"/>
                  <a:pt x="3734" y="1133"/>
                  <a:pt x="3734" y="1133"/>
                </a:cubicBezTo>
                <a:cubicBezTo>
                  <a:pt x="3734" y="1123"/>
                  <a:pt x="3734" y="1123"/>
                  <a:pt x="3734" y="1123"/>
                </a:cubicBezTo>
                <a:cubicBezTo>
                  <a:pt x="3673" y="1123"/>
                  <a:pt x="3673" y="1123"/>
                  <a:pt x="3673" y="1123"/>
                </a:cubicBezTo>
                <a:cubicBezTo>
                  <a:pt x="3673" y="1147"/>
                  <a:pt x="3673" y="1147"/>
                  <a:pt x="3673" y="1147"/>
                </a:cubicBezTo>
                <a:cubicBezTo>
                  <a:pt x="3635" y="1147"/>
                  <a:pt x="3635" y="1147"/>
                  <a:pt x="3635" y="1147"/>
                </a:cubicBezTo>
                <a:cubicBezTo>
                  <a:pt x="3635" y="1405"/>
                  <a:pt x="3635" y="1405"/>
                  <a:pt x="3635" y="1405"/>
                </a:cubicBezTo>
                <a:cubicBezTo>
                  <a:pt x="3585" y="1405"/>
                  <a:pt x="3585" y="1405"/>
                  <a:pt x="3585" y="1405"/>
                </a:cubicBezTo>
                <a:cubicBezTo>
                  <a:pt x="3585" y="1415"/>
                  <a:pt x="3585" y="1415"/>
                  <a:pt x="3585" y="1415"/>
                </a:cubicBezTo>
                <a:cubicBezTo>
                  <a:pt x="3576" y="1415"/>
                  <a:pt x="3576" y="1415"/>
                  <a:pt x="3576" y="1415"/>
                </a:cubicBezTo>
                <a:cubicBezTo>
                  <a:pt x="3576" y="1437"/>
                  <a:pt x="3576" y="1437"/>
                  <a:pt x="3576" y="1437"/>
                </a:cubicBezTo>
                <a:cubicBezTo>
                  <a:pt x="3565" y="1437"/>
                  <a:pt x="3565" y="1437"/>
                  <a:pt x="3565" y="1437"/>
                </a:cubicBezTo>
                <a:cubicBezTo>
                  <a:pt x="3565" y="1403"/>
                  <a:pt x="3565" y="1403"/>
                  <a:pt x="3565" y="1403"/>
                </a:cubicBezTo>
                <a:cubicBezTo>
                  <a:pt x="3528" y="1403"/>
                  <a:pt x="3528" y="1403"/>
                  <a:pt x="3528" y="1403"/>
                </a:cubicBezTo>
                <a:cubicBezTo>
                  <a:pt x="3528" y="1259"/>
                  <a:pt x="3528" y="1259"/>
                  <a:pt x="3528" y="1259"/>
                </a:cubicBezTo>
                <a:cubicBezTo>
                  <a:pt x="3478" y="1259"/>
                  <a:pt x="3478" y="1259"/>
                  <a:pt x="3478" y="1259"/>
                </a:cubicBezTo>
                <a:cubicBezTo>
                  <a:pt x="3478" y="1245"/>
                  <a:pt x="3478" y="1245"/>
                  <a:pt x="3478" y="1245"/>
                </a:cubicBezTo>
                <a:cubicBezTo>
                  <a:pt x="3463" y="1245"/>
                  <a:pt x="3463" y="1245"/>
                  <a:pt x="3463" y="1245"/>
                </a:cubicBezTo>
                <a:cubicBezTo>
                  <a:pt x="3463" y="1255"/>
                  <a:pt x="3463" y="1255"/>
                  <a:pt x="3463" y="1255"/>
                </a:cubicBezTo>
                <a:cubicBezTo>
                  <a:pt x="3455" y="1255"/>
                  <a:pt x="3455" y="1255"/>
                  <a:pt x="3455" y="1255"/>
                </a:cubicBezTo>
                <a:cubicBezTo>
                  <a:pt x="3456" y="1251"/>
                  <a:pt x="3456" y="1248"/>
                  <a:pt x="3456" y="1245"/>
                </a:cubicBezTo>
                <a:cubicBezTo>
                  <a:pt x="3456" y="1211"/>
                  <a:pt x="3436" y="1182"/>
                  <a:pt x="3407" y="1168"/>
                </a:cubicBezTo>
                <a:cubicBezTo>
                  <a:pt x="3407" y="700"/>
                  <a:pt x="3407" y="700"/>
                  <a:pt x="3407" y="700"/>
                </a:cubicBezTo>
                <a:cubicBezTo>
                  <a:pt x="3431" y="687"/>
                  <a:pt x="3447" y="662"/>
                  <a:pt x="3447" y="634"/>
                </a:cubicBezTo>
                <a:cubicBezTo>
                  <a:pt x="3447" y="597"/>
                  <a:pt x="3421" y="567"/>
                  <a:pt x="3387" y="560"/>
                </a:cubicBezTo>
                <a:cubicBezTo>
                  <a:pt x="3383" y="429"/>
                  <a:pt x="3383" y="429"/>
                  <a:pt x="3383" y="429"/>
                </a:cubicBezTo>
                <a:cubicBezTo>
                  <a:pt x="3391" y="425"/>
                  <a:pt x="3397" y="417"/>
                  <a:pt x="3397" y="407"/>
                </a:cubicBezTo>
                <a:cubicBezTo>
                  <a:pt x="3397" y="400"/>
                  <a:pt x="3394" y="393"/>
                  <a:pt x="3390" y="389"/>
                </a:cubicBezTo>
                <a:cubicBezTo>
                  <a:pt x="3390" y="372"/>
                  <a:pt x="3390" y="372"/>
                  <a:pt x="3390" y="372"/>
                </a:cubicBezTo>
                <a:cubicBezTo>
                  <a:pt x="3382" y="372"/>
                  <a:pt x="3382" y="372"/>
                  <a:pt x="3382" y="372"/>
                </a:cubicBezTo>
                <a:cubicBezTo>
                  <a:pt x="3382" y="269"/>
                  <a:pt x="3382" y="269"/>
                  <a:pt x="3382" y="269"/>
                </a:cubicBezTo>
                <a:cubicBezTo>
                  <a:pt x="3377" y="269"/>
                  <a:pt x="3377" y="269"/>
                  <a:pt x="3377" y="269"/>
                </a:cubicBezTo>
                <a:cubicBezTo>
                  <a:pt x="3377" y="187"/>
                  <a:pt x="3377" y="187"/>
                  <a:pt x="3377" y="187"/>
                </a:cubicBezTo>
                <a:cubicBezTo>
                  <a:pt x="3377" y="187"/>
                  <a:pt x="3385" y="187"/>
                  <a:pt x="3385" y="177"/>
                </a:cubicBezTo>
                <a:cubicBezTo>
                  <a:pt x="3385" y="167"/>
                  <a:pt x="3377" y="170"/>
                  <a:pt x="3377" y="170"/>
                </a:cubicBezTo>
                <a:cubicBezTo>
                  <a:pt x="3372" y="0"/>
                  <a:pt x="3372" y="0"/>
                  <a:pt x="3372" y="0"/>
                </a:cubicBezTo>
                <a:cubicBezTo>
                  <a:pt x="3367" y="170"/>
                  <a:pt x="3367" y="170"/>
                  <a:pt x="3367" y="170"/>
                </a:cubicBezTo>
                <a:cubicBezTo>
                  <a:pt x="3367" y="170"/>
                  <a:pt x="3359" y="167"/>
                  <a:pt x="3359" y="177"/>
                </a:cubicBezTo>
                <a:cubicBezTo>
                  <a:pt x="3359" y="187"/>
                  <a:pt x="3367" y="187"/>
                  <a:pt x="3367" y="187"/>
                </a:cubicBezTo>
                <a:cubicBezTo>
                  <a:pt x="3367" y="269"/>
                  <a:pt x="3367" y="269"/>
                  <a:pt x="3367" y="269"/>
                </a:cubicBezTo>
                <a:cubicBezTo>
                  <a:pt x="3362" y="269"/>
                  <a:pt x="3362" y="269"/>
                  <a:pt x="3362" y="269"/>
                </a:cubicBezTo>
                <a:cubicBezTo>
                  <a:pt x="3362" y="372"/>
                  <a:pt x="3362" y="372"/>
                  <a:pt x="3362" y="372"/>
                </a:cubicBezTo>
                <a:cubicBezTo>
                  <a:pt x="3354" y="372"/>
                  <a:pt x="3354" y="372"/>
                  <a:pt x="3354" y="372"/>
                </a:cubicBezTo>
                <a:cubicBezTo>
                  <a:pt x="3354" y="389"/>
                  <a:pt x="3354" y="389"/>
                  <a:pt x="3354" y="389"/>
                </a:cubicBezTo>
                <a:cubicBezTo>
                  <a:pt x="3350" y="393"/>
                  <a:pt x="3347" y="400"/>
                  <a:pt x="3347" y="407"/>
                </a:cubicBezTo>
                <a:cubicBezTo>
                  <a:pt x="3347" y="417"/>
                  <a:pt x="3353" y="425"/>
                  <a:pt x="3361" y="429"/>
                </a:cubicBezTo>
                <a:cubicBezTo>
                  <a:pt x="3357" y="560"/>
                  <a:pt x="3357" y="560"/>
                  <a:pt x="3357" y="560"/>
                </a:cubicBezTo>
                <a:cubicBezTo>
                  <a:pt x="3323" y="567"/>
                  <a:pt x="3297" y="597"/>
                  <a:pt x="3297" y="634"/>
                </a:cubicBezTo>
                <a:cubicBezTo>
                  <a:pt x="3297" y="659"/>
                  <a:pt x="3310" y="681"/>
                  <a:pt x="3329" y="695"/>
                </a:cubicBezTo>
                <a:cubicBezTo>
                  <a:pt x="3329" y="1173"/>
                  <a:pt x="3329" y="1173"/>
                  <a:pt x="3329" y="1173"/>
                </a:cubicBezTo>
                <a:cubicBezTo>
                  <a:pt x="3304" y="1187"/>
                  <a:pt x="3288" y="1214"/>
                  <a:pt x="3288" y="1245"/>
                </a:cubicBezTo>
                <a:cubicBezTo>
                  <a:pt x="3288" y="1275"/>
                  <a:pt x="3304" y="1302"/>
                  <a:pt x="3329" y="1317"/>
                </a:cubicBezTo>
                <a:cubicBezTo>
                  <a:pt x="3329" y="1343"/>
                  <a:pt x="3329" y="1343"/>
                  <a:pt x="3329" y="1343"/>
                </a:cubicBezTo>
                <a:cubicBezTo>
                  <a:pt x="3287" y="1479"/>
                  <a:pt x="3287" y="1479"/>
                  <a:pt x="3287" y="1479"/>
                </a:cubicBezTo>
                <a:cubicBezTo>
                  <a:pt x="3180" y="1479"/>
                  <a:pt x="3180" y="1479"/>
                  <a:pt x="3180" y="1479"/>
                </a:cubicBezTo>
                <a:cubicBezTo>
                  <a:pt x="3180" y="1420"/>
                  <a:pt x="3180" y="1420"/>
                  <a:pt x="3180" y="1420"/>
                </a:cubicBezTo>
                <a:cubicBezTo>
                  <a:pt x="3132" y="1420"/>
                  <a:pt x="3132" y="1420"/>
                  <a:pt x="3132" y="1420"/>
                </a:cubicBezTo>
                <a:cubicBezTo>
                  <a:pt x="3132" y="1479"/>
                  <a:pt x="3132" y="1479"/>
                  <a:pt x="3132" y="1479"/>
                </a:cubicBezTo>
                <a:cubicBezTo>
                  <a:pt x="2997" y="1479"/>
                  <a:pt x="2997" y="1479"/>
                  <a:pt x="2997" y="1479"/>
                </a:cubicBezTo>
                <a:cubicBezTo>
                  <a:pt x="2997" y="1395"/>
                  <a:pt x="2997" y="1395"/>
                  <a:pt x="2997" y="1395"/>
                </a:cubicBezTo>
                <a:cubicBezTo>
                  <a:pt x="2850" y="1372"/>
                  <a:pt x="2850" y="1372"/>
                  <a:pt x="2850" y="1372"/>
                </a:cubicBezTo>
                <a:cubicBezTo>
                  <a:pt x="2850" y="1279"/>
                  <a:pt x="2850" y="1279"/>
                  <a:pt x="2850" y="1279"/>
                </a:cubicBezTo>
                <a:cubicBezTo>
                  <a:pt x="2844" y="1271"/>
                  <a:pt x="2844" y="1271"/>
                  <a:pt x="2844" y="1271"/>
                </a:cubicBezTo>
                <a:cubicBezTo>
                  <a:pt x="2844" y="1227"/>
                  <a:pt x="2844" y="1227"/>
                  <a:pt x="2844" y="1227"/>
                </a:cubicBezTo>
                <a:cubicBezTo>
                  <a:pt x="2838" y="1223"/>
                  <a:pt x="2838" y="1223"/>
                  <a:pt x="2838" y="1223"/>
                </a:cubicBezTo>
                <a:cubicBezTo>
                  <a:pt x="2838" y="1194"/>
                  <a:pt x="2838" y="1194"/>
                  <a:pt x="2838" y="1194"/>
                </a:cubicBezTo>
                <a:cubicBezTo>
                  <a:pt x="2818" y="1177"/>
                  <a:pt x="2818" y="1177"/>
                  <a:pt x="2818" y="1177"/>
                </a:cubicBezTo>
                <a:cubicBezTo>
                  <a:pt x="2803" y="1177"/>
                  <a:pt x="2803" y="1177"/>
                  <a:pt x="2803" y="1177"/>
                </a:cubicBezTo>
                <a:cubicBezTo>
                  <a:pt x="2797" y="1119"/>
                  <a:pt x="2797" y="1119"/>
                  <a:pt x="2797" y="1119"/>
                </a:cubicBezTo>
                <a:cubicBezTo>
                  <a:pt x="2791" y="1177"/>
                  <a:pt x="2791" y="1177"/>
                  <a:pt x="2791" y="1177"/>
                </a:cubicBezTo>
                <a:cubicBezTo>
                  <a:pt x="2776" y="1177"/>
                  <a:pt x="2776" y="1177"/>
                  <a:pt x="2776" y="1177"/>
                </a:cubicBezTo>
                <a:cubicBezTo>
                  <a:pt x="2756" y="1194"/>
                  <a:pt x="2756" y="1194"/>
                  <a:pt x="2756" y="1194"/>
                </a:cubicBezTo>
                <a:cubicBezTo>
                  <a:pt x="2756" y="1223"/>
                  <a:pt x="2756" y="1223"/>
                  <a:pt x="2756" y="1223"/>
                </a:cubicBezTo>
                <a:cubicBezTo>
                  <a:pt x="2750" y="1227"/>
                  <a:pt x="2750" y="1227"/>
                  <a:pt x="2750" y="1227"/>
                </a:cubicBezTo>
                <a:cubicBezTo>
                  <a:pt x="2750" y="1271"/>
                  <a:pt x="2750" y="1271"/>
                  <a:pt x="2750" y="1271"/>
                </a:cubicBezTo>
                <a:cubicBezTo>
                  <a:pt x="2744" y="1279"/>
                  <a:pt x="2744" y="1279"/>
                  <a:pt x="2744" y="1279"/>
                </a:cubicBezTo>
                <a:cubicBezTo>
                  <a:pt x="2744" y="1341"/>
                  <a:pt x="2744" y="1341"/>
                  <a:pt x="2744" y="1341"/>
                </a:cubicBezTo>
                <a:cubicBezTo>
                  <a:pt x="2744" y="1341"/>
                  <a:pt x="2733" y="1330"/>
                  <a:pt x="2701" y="1330"/>
                </a:cubicBezTo>
                <a:cubicBezTo>
                  <a:pt x="2658" y="1330"/>
                  <a:pt x="2628" y="1372"/>
                  <a:pt x="2628" y="1372"/>
                </a:cubicBezTo>
                <a:cubicBezTo>
                  <a:pt x="2572" y="1372"/>
                  <a:pt x="2572" y="1372"/>
                  <a:pt x="2572" y="1372"/>
                </a:cubicBezTo>
                <a:cubicBezTo>
                  <a:pt x="2572" y="1389"/>
                  <a:pt x="2572" y="1389"/>
                  <a:pt x="2572" y="1389"/>
                </a:cubicBezTo>
                <a:cubicBezTo>
                  <a:pt x="2553" y="1389"/>
                  <a:pt x="2553" y="1389"/>
                  <a:pt x="2553" y="1389"/>
                </a:cubicBezTo>
                <a:cubicBezTo>
                  <a:pt x="2553" y="1382"/>
                  <a:pt x="2553" y="1382"/>
                  <a:pt x="2553" y="1382"/>
                </a:cubicBezTo>
                <a:cubicBezTo>
                  <a:pt x="2510" y="1382"/>
                  <a:pt x="2510" y="1382"/>
                  <a:pt x="2510" y="1382"/>
                </a:cubicBezTo>
                <a:cubicBezTo>
                  <a:pt x="2502" y="1393"/>
                  <a:pt x="2502" y="1393"/>
                  <a:pt x="2502" y="1393"/>
                </a:cubicBezTo>
                <a:cubicBezTo>
                  <a:pt x="2478" y="1393"/>
                  <a:pt x="2478" y="1393"/>
                  <a:pt x="2478" y="1393"/>
                </a:cubicBezTo>
                <a:cubicBezTo>
                  <a:pt x="2478" y="1402"/>
                  <a:pt x="2478" y="1402"/>
                  <a:pt x="2478" y="1402"/>
                </a:cubicBezTo>
                <a:cubicBezTo>
                  <a:pt x="2470" y="1402"/>
                  <a:pt x="2470" y="1402"/>
                  <a:pt x="2470" y="1402"/>
                </a:cubicBezTo>
                <a:cubicBezTo>
                  <a:pt x="2470" y="1378"/>
                  <a:pt x="2470" y="1378"/>
                  <a:pt x="2470" y="1378"/>
                </a:cubicBezTo>
                <a:cubicBezTo>
                  <a:pt x="2443" y="1378"/>
                  <a:pt x="2443" y="1378"/>
                  <a:pt x="2443" y="1378"/>
                </a:cubicBezTo>
                <a:cubicBezTo>
                  <a:pt x="2432" y="1388"/>
                  <a:pt x="2432" y="1388"/>
                  <a:pt x="2432" y="1388"/>
                </a:cubicBezTo>
                <a:cubicBezTo>
                  <a:pt x="2417" y="1388"/>
                  <a:pt x="2417" y="1388"/>
                  <a:pt x="2417" y="1388"/>
                </a:cubicBezTo>
                <a:cubicBezTo>
                  <a:pt x="2408" y="1375"/>
                  <a:pt x="2408" y="1375"/>
                  <a:pt x="2408" y="1375"/>
                </a:cubicBezTo>
                <a:cubicBezTo>
                  <a:pt x="2393" y="1375"/>
                  <a:pt x="2393" y="1375"/>
                  <a:pt x="2393" y="1375"/>
                </a:cubicBezTo>
                <a:cubicBezTo>
                  <a:pt x="2381" y="1388"/>
                  <a:pt x="2381" y="1388"/>
                  <a:pt x="2381" y="1388"/>
                </a:cubicBezTo>
                <a:cubicBezTo>
                  <a:pt x="2365" y="1388"/>
                  <a:pt x="2365" y="1388"/>
                  <a:pt x="2365" y="1388"/>
                </a:cubicBezTo>
                <a:cubicBezTo>
                  <a:pt x="2365" y="1465"/>
                  <a:pt x="2365" y="1465"/>
                  <a:pt x="2365" y="1465"/>
                </a:cubicBezTo>
                <a:cubicBezTo>
                  <a:pt x="2310" y="1465"/>
                  <a:pt x="2310" y="1465"/>
                  <a:pt x="2310" y="1465"/>
                </a:cubicBezTo>
                <a:cubicBezTo>
                  <a:pt x="2310" y="1440"/>
                  <a:pt x="2310" y="1440"/>
                  <a:pt x="2310" y="1440"/>
                </a:cubicBezTo>
                <a:cubicBezTo>
                  <a:pt x="2284" y="1420"/>
                  <a:pt x="2284" y="1420"/>
                  <a:pt x="2284" y="1420"/>
                </a:cubicBezTo>
                <a:cubicBezTo>
                  <a:pt x="2279" y="1380"/>
                  <a:pt x="2279" y="1380"/>
                  <a:pt x="2279" y="1380"/>
                </a:cubicBezTo>
                <a:cubicBezTo>
                  <a:pt x="2273" y="1419"/>
                  <a:pt x="2273" y="1419"/>
                  <a:pt x="2273" y="1419"/>
                </a:cubicBezTo>
                <a:cubicBezTo>
                  <a:pt x="2243" y="1441"/>
                  <a:pt x="2243" y="1441"/>
                  <a:pt x="2243" y="1441"/>
                </a:cubicBezTo>
                <a:cubicBezTo>
                  <a:pt x="2243" y="1457"/>
                  <a:pt x="2243" y="1457"/>
                  <a:pt x="2243" y="1457"/>
                </a:cubicBezTo>
                <a:cubicBezTo>
                  <a:pt x="2199" y="1457"/>
                  <a:pt x="2199" y="1457"/>
                  <a:pt x="2199" y="1457"/>
                </a:cubicBezTo>
                <a:cubicBezTo>
                  <a:pt x="2199" y="1401"/>
                  <a:pt x="2199" y="1401"/>
                  <a:pt x="2199" y="1401"/>
                </a:cubicBezTo>
                <a:cubicBezTo>
                  <a:pt x="2177" y="1401"/>
                  <a:pt x="2177" y="1401"/>
                  <a:pt x="2177" y="1401"/>
                </a:cubicBezTo>
                <a:cubicBezTo>
                  <a:pt x="2177" y="1391"/>
                  <a:pt x="2177" y="1391"/>
                  <a:pt x="2177" y="1391"/>
                </a:cubicBezTo>
                <a:cubicBezTo>
                  <a:pt x="2152" y="1391"/>
                  <a:pt x="2152" y="1391"/>
                  <a:pt x="2152" y="1391"/>
                </a:cubicBezTo>
                <a:cubicBezTo>
                  <a:pt x="2152" y="1409"/>
                  <a:pt x="2152" y="1409"/>
                  <a:pt x="2152" y="1409"/>
                </a:cubicBezTo>
                <a:cubicBezTo>
                  <a:pt x="2139" y="1409"/>
                  <a:pt x="2139" y="1409"/>
                  <a:pt x="2139" y="1409"/>
                </a:cubicBezTo>
                <a:cubicBezTo>
                  <a:pt x="2139" y="1371"/>
                  <a:pt x="2139" y="1371"/>
                  <a:pt x="2139" y="1371"/>
                </a:cubicBezTo>
                <a:cubicBezTo>
                  <a:pt x="2093" y="1371"/>
                  <a:pt x="2093" y="1371"/>
                  <a:pt x="2093" y="1371"/>
                </a:cubicBezTo>
                <a:cubicBezTo>
                  <a:pt x="2093" y="1436"/>
                  <a:pt x="2093" y="1436"/>
                  <a:pt x="2093" y="1436"/>
                </a:cubicBezTo>
                <a:cubicBezTo>
                  <a:pt x="2077" y="1436"/>
                  <a:pt x="2077" y="1436"/>
                  <a:pt x="2077" y="1436"/>
                </a:cubicBezTo>
                <a:cubicBezTo>
                  <a:pt x="2077" y="1453"/>
                  <a:pt x="2077" y="1453"/>
                  <a:pt x="2077" y="1453"/>
                </a:cubicBezTo>
                <a:cubicBezTo>
                  <a:pt x="2068" y="1453"/>
                  <a:pt x="2068" y="1453"/>
                  <a:pt x="2068" y="1453"/>
                </a:cubicBezTo>
                <a:cubicBezTo>
                  <a:pt x="2068" y="1463"/>
                  <a:pt x="2068" y="1463"/>
                  <a:pt x="2068" y="1463"/>
                </a:cubicBezTo>
                <a:cubicBezTo>
                  <a:pt x="2055" y="1463"/>
                  <a:pt x="2055" y="1463"/>
                  <a:pt x="2055" y="1463"/>
                </a:cubicBezTo>
                <a:cubicBezTo>
                  <a:pt x="2055" y="1453"/>
                  <a:pt x="2055" y="1453"/>
                  <a:pt x="2055" y="1453"/>
                </a:cubicBezTo>
                <a:cubicBezTo>
                  <a:pt x="2033" y="1453"/>
                  <a:pt x="2033" y="1453"/>
                  <a:pt x="2033" y="1453"/>
                </a:cubicBezTo>
                <a:cubicBezTo>
                  <a:pt x="2033" y="1461"/>
                  <a:pt x="2033" y="1461"/>
                  <a:pt x="2033" y="1461"/>
                </a:cubicBezTo>
                <a:cubicBezTo>
                  <a:pt x="2004" y="1461"/>
                  <a:pt x="2004" y="1461"/>
                  <a:pt x="2004" y="1461"/>
                </a:cubicBezTo>
                <a:cubicBezTo>
                  <a:pt x="2004" y="1471"/>
                  <a:pt x="2004" y="1471"/>
                  <a:pt x="2004" y="1471"/>
                </a:cubicBezTo>
                <a:cubicBezTo>
                  <a:pt x="1996" y="1471"/>
                  <a:pt x="1996" y="1471"/>
                  <a:pt x="1996" y="1471"/>
                </a:cubicBezTo>
                <a:cubicBezTo>
                  <a:pt x="1996" y="1463"/>
                  <a:pt x="1996" y="1463"/>
                  <a:pt x="1996" y="1463"/>
                </a:cubicBezTo>
                <a:cubicBezTo>
                  <a:pt x="1983" y="1463"/>
                  <a:pt x="1983" y="1463"/>
                  <a:pt x="1983" y="1463"/>
                </a:cubicBezTo>
                <a:cubicBezTo>
                  <a:pt x="1983" y="1479"/>
                  <a:pt x="1983" y="1479"/>
                  <a:pt x="1983" y="1479"/>
                </a:cubicBezTo>
                <a:cubicBezTo>
                  <a:pt x="1975" y="1479"/>
                  <a:pt x="1975" y="1479"/>
                  <a:pt x="1975" y="1479"/>
                </a:cubicBezTo>
                <a:cubicBezTo>
                  <a:pt x="1975" y="1343"/>
                  <a:pt x="1975" y="1343"/>
                  <a:pt x="1975" y="1343"/>
                </a:cubicBezTo>
                <a:cubicBezTo>
                  <a:pt x="1952" y="1343"/>
                  <a:pt x="1952" y="1343"/>
                  <a:pt x="1952" y="1343"/>
                </a:cubicBezTo>
                <a:cubicBezTo>
                  <a:pt x="1952" y="1352"/>
                  <a:pt x="1952" y="1352"/>
                  <a:pt x="1952" y="1352"/>
                </a:cubicBezTo>
                <a:cubicBezTo>
                  <a:pt x="1943" y="1352"/>
                  <a:pt x="1943" y="1352"/>
                  <a:pt x="1943" y="1352"/>
                </a:cubicBezTo>
                <a:cubicBezTo>
                  <a:pt x="1935" y="1335"/>
                  <a:pt x="1935" y="1335"/>
                  <a:pt x="1935" y="1335"/>
                </a:cubicBezTo>
                <a:cubicBezTo>
                  <a:pt x="1921" y="1335"/>
                  <a:pt x="1921" y="1335"/>
                  <a:pt x="1921" y="1335"/>
                </a:cubicBezTo>
                <a:cubicBezTo>
                  <a:pt x="1912" y="1352"/>
                  <a:pt x="1912" y="1352"/>
                  <a:pt x="1912" y="1352"/>
                </a:cubicBezTo>
                <a:cubicBezTo>
                  <a:pt x="1877" y="1352"/>
                  <a:pt x="1877" y="1352"/>
                  <a:pt x="1877" y="1352"/>
                </a:cubicBezTo>
                <a:cubicBezTo>
                  <a:pt x="1877" y="1456"/>
                  <a:pt x="1877" y="1456"/>
                  <a:pt x="1877" y="1456"/>
                </a:cubicBezTo>
                <a:cubicBezTo>
                  <a:pt x="1805" y="1456"/>
                  <a:pt x="1805" y="1456"/>
                  <a:pt x="1805" y="1456"/>
                </a:cubicBezTo>
                <a:cubicBezTo>
                  <a:pt x="1791" y="1441"/>
                  <a:pt x="1791" y="1441"/>
                  <a:pt x="1791" y="1441"/>
                </a:cubicBezTo>
                <a:cubicBezTo>
                  <a:pt x="1781" y="1452"/>
                  <a:pt x="1781" y="1452"/>
                  <a:pt x="1781" y="1452"/>
                </a:cubicBezTo>
                <a:cubicBezTo>
                  <a:pt x="1771" y="1452"/>
                  <a:pt x="1771" y="1452"/>
                  <a:pt x="1771" y="1452"/>
                </a:cubicBezTo>
                <a:cubicBezTo>
                  <a:pt x="1756" y="1437"/>
                  <a:pt x="1756" y="1437"/>
                  <a:pt x="1756" y="1437"/>
                </a:cubicBezTo>
                <a:cubicBezTo>
                  <a:pt x="1744" y="1437"/>
                  <a:pt x="1744" y="1437"/>
                  <a:pt x="1744" y="1437"/>
                </a:cubicBezTo>
                <a:cubicBezTo>
                  <a:pt x="1731" y="1448"/>
                  <a:pt x="1731" y="1448"/>
                  <a:pt x="1731" y="1448"/>
                </a:cubicBezTo>
                <a:cubicBezTo>
                  <a:pt x="1699" y="1448"/>
                  <a:pt x="1699" y="1448"/>
                  <a:pt x="1699" y="1448"/>
                </a:cubicBezTo>
                <a:cubicBezTo>
                  <a:pt x="1699" y="1437"/>
                  <a:pt x="1699" y="1437"/>
                  <a:pt x="1699" y="1437"/>
                </a:cubicBezTo>
                <a:cubicBezTo>
                  <a:pt x="1673" y="1437"/>
                  <a:pt x="1673" y="1437"/>
                  <a:pt x="1673" y="1437"/>
                </a:cubicBezTo>
                <a:cubicBezTo>
                  <a:pt x="1673" y="1469"/>
                  <a:pt x="1673" y="1469"/>
                  <a:pt x="1673" y="1469"/>
                </a:cubicBezTo>
                <a:cubicBezTo>
                  <a:pt x="1656" y="1469"/>
                  <a:pt x="1656" y="1469"/>
                  <a:pt x="1656" y="1469"/>
                </a:cubicBezTo>
                <a:cubicBezTo>
                  <a:pt x="1656" y="1459"/>
                  <a:pt x="1656" y="1459"/>
                  <a:pt x="1656" y="1459"/>
                </a:cubicBezTo>
                <a:cubicBezTo>
                  <a:pt x="1619" y="1459"/>
                  <a:pt x="1619" y="1459"/>
                  <a:pt x="1619" y="1459"/>
                </a:cubicBezTo>
                <a:cubicBezTo>
                  <a:pt x="1619" y="1448"/>
                  <a:pt x="1619" y="1448"/>
                  <a:pt x="1619" y="1448"/>
                </a:cubicBezTo>
                <a:cubicBezTo>
                  <a:pt x="1587" y="1448"/>
                  <a:pt x="1587" y="1448"/>
                  <a:pt x="1587" y="1448"/>
                </a:cubicBezTo>
                <a:cubicBezTo>
                  <a:pt x="1587" y="1459"/>
                  <a:pt x="1587" y="1459"/>
                  <a:pt x="1587" y="1459"/>
                </a:cubicBezTo>
                <a:cubicBezTo>
                  <a:pt x="1563" y="1459"/>
                  <a:pt x="1563" y="1459"/>
                  <a:pt x="1563" y="1459"/>
                </a:cubicBezTo>
                <a:cubicBezTo>
                  <a:pt x="1563" y="1407"/>
                  <a:pt x="1563" y="1407"/>
                  <a:pt x="1563" y="1407"/>
                </a:cubicBezTo>
                <a:cubicBezTo>
                  <a:pt x="1531" y="1393"/>
                  <a:pt x="1531" y="1393"/>
                  <a:pt x="1531" y="1393"/>
                </a:cubicBezTo>
                <a:cubicBezTo>
                  <a:pt x="1531" y="1408"/>
                  <a:pt x="1531" y="1408"/>
                  <a:pt x="1531" y="1408"/>
                </a:cubicBezTo>
                <a:cubicBezTo>
                  <a:pt x="1524" y="1408"/>
                  <a:pt x="1524" y="1408"/>
                  <a:pt x="1524" y="1408"/>
                </a:cubicBezTo>
                <a:cubicBezTo>
                  <a:pt x="1524" y="1331"/>
                  <a:pt x="1524" y="1331"/>
                  <a:pt x="1524" y="1331"/>
                </a:cubicBezTo>
                <a:cubicBezTo>
                  <a:pt x="1507" y="1331"/>
                  <a:pt x="1507" y="1331"/>
                  <a:pt x="1507" y="1331"/>
                </a:cubicBezTo>
                <a:cubicBezTo>
                  <a:pt x="1507" y="1307"/>
                  <a:pt x="1507" y="1307"/>
                  <a:pt x="1507" y="1307"/>
                </a:cubicBezTo>
                <a:cubicBezTo>
                  <a:pt x="1479" y="1307"/>
                  <a:pt x="1479" y="1307"/>
                  <a:pt x="1479" y="1307"/>
                </a:cubicBezTo>
                <a:cubicBezTo>
                  <a:pt x="1479" y="1281"/>
                  <a:pt x="1479" y="1281"/>
                  <a:pt x="1479" y="1281"/>
                </a:cubicBezTo>
                <a:cubicBezTo>
                  <a:pt x="1465" y="1281"/>
                  <a:pt x="1465" y="1281"/>
                  <a:pt x="1465" y="1281"/>
                </a:cubicBezTo>
                <a:cubicBezTo>
                  <a:pt x="1465" y="1307"/>
                  <a:pt x="1465" y="1307"/>
                  <a:pt x="1465" y="1307"/>
                </a:cubicBezTo>
                <a:cubicBezTo>
                  <a:pt x="1443" y="1307"/>
                  <a:pt x="1443" y="1307"/>
                  <a:pt x="1443" y="1307"/>
                </a:cubicBezTo>
                <a:cubicBezTo>
                  <a:pt x="1443" y="1265"/>
                  <a:pt x="1443" y="1265"/>
                  <a:pt x="1443" y="1265"/>
                </a:cubicBezTo>
                <a:cubicBezTo>
                  <a:pt x="1443" y="1265"/>
                  <a:pt x="1412" y="1232"/>
                  <a:pt x="1389" y="1232"/>
                </a:cubicBezTo>
                <a:cubicBezTo>
                  <a:pt x="1367" y="1232"/>
                  <a:pt x="1337" y="1269"/>
                  <a:pt x="1337" y="1269"/>
                </a:cubicBezTo>
                <a:cubicBezTo>
                  <a:pt x="1337" y="1359"/>
                  <a:pt x="1337" y="1359"/>
                  <a:pt x="1337" y="1359"/>
                </a:cubicBezTo>
                <a:cubicBezTo>
                  <a:pt x="1315" y="1359"/>
                  <a:pt x="1315" y="1359"/>
                  <a:pt x="1315" y="1359"/>
                </a:cubicBezTo>
                <a:cubicBezTo>
                  <a:pt x="1315" y="1417"/>
                  <a:pt x="1315" y="1417"/>
                  <a:pt x="1315" y="1417"/>
                </a:cubicBezTo>
                <a:cubicBezTo>
                  <a:pt x="1275" y="1432"/>
                  <a:pt x="1275" y="1432"/>
                  <a:pt x="1275" y="1432"/>
                </a:cubicBezTo>
                <a:cubicBezTo>
                  <a:pt x="1275" y="1445"/>
                  <a:pt x="1275" y="1445"/>
                  <a:pt x="1275" y="1445"/>
                </a:cubicBezTo>
                <a:cubicBezTo>
                  <a:pt x="1267" y="1445"/>
                  <a:pt x="1267" y="1445"/>
                  <a:pt x="1267" y="1445"/>
                </a:cubicBezTo>
                <a:cubicBezTo>
                  <a:pt x="1267" y="1421"/>
                  <a:pt x="1267" y="1421"/>
                  <a:pt x="1267" y="1421"/>
                </a:cubicBezTo>
                <a:cubicBezTo>
                  <a:pt x="1253" y="1421"/>
                  <a:pt x="1253" y="1421"/>
                  <a:pt x="1253" y="1421"/>
                </a:cubicBezTo>
                <a:cubicBezTo>
                  <a:pt x="1235" y="1395"/>
                  <a:pt x="1235" y="1395"/>
                  <a:pt x="1235" y="1395"/>
                </a:cubicBezTo>
                <a:cubicBezTo>
                  <a:pt x="1213" y="1416"/>
                  <a:pt x="1213" y="1416"/>
                  <a:pt x="1213" y="1416"/>
                </a:cubicBezTo>
                <a:cubicBezTo>
                  <a:pt x="1213" y="1399"/>
                  <a:pt x="1213" y="1399"/>
                  <a:pt x="1213" y="1399"/>
                </a:cubicBezTo>
                <a:cubicBezTo>
                  <a:pt x="1200" y="1399"/>
                  <a:pt x="1200" y="1399"/>
                  <a:pt x="1200" y="1399"/>
                </a:cubicBezTo>
                <a:cubicBezTo>
                  <a:pt x="1200" y="1409"/>
                  <a:pt x="1200" y="1409"/>
                  <a:pt x="1200" y="1409"/>
                </a:cubicBezTo>
                <a:cubicBezTo>
                  <a:pt x="1189" y="1409"/>
                  <a:pt x="1189" y="1409"/>
                  <a:pt x="1189" y="1409"/>
                </a:cubicBezTo>
                <a:cubicBezTo>
                  <a:pt x="1189" y="1392"/>
                  <a:pt x="1189" y="1392"/>
                  <a:pt x="1189" y="1392"/>
                </a:cubicBezTo>
                <a:cubicBezTo>
                  <a:pt x="1164" y="1392"/>
                  <a:pt x="1164" y="1392"/>
                  <a:pt x="1164" y="1392"/>
                </a:cubicBezTo>
                <a:cubicBezTo>
                  <a:pt x="1164" y="1401"/>
                  <a:pt x="1164" y="1401"/>
                  <a:pt x="1164" y="1401"/>
                </a:cubicBezTo>
                <a:cubicBezTo>
                  <a:pt x="1155" y="1401"/>
                  <a:pt x="1155" y="1401"/>
                  <a:pt x="1155" y="1401"/>
                </a:cubicBezTo>
                <a:cubicBezTo>
                  <a:pt x="1155" y="1417"/>
                  <a:pt x="1155" y="1417"/>
                  <a:pt x="1155" y="1417"/>
                </a:cubicBezTo>
                <a:cubicBezTo>
                  <a:pt x="1133" y="1417"/>
                  <a:pt x="1133" y="1417"/>
                  <a:pt x="1133" y="1417"/>
                </a:cubicBezTo>
                <a:cubicBezTo>
                  <a:pt x="1133" y="1397"/>
                  <a:pt x="1133" y="1397"/>
                  <a:pt x="1133" y="1397"/>
                </a:cubicBezTo>
                <a:cubicBezTo>
                  <a:pt x="1123" y="1397"/>
                  <a:pt x="1123" y="1397"/>
                  <a:pt x="1123" y="1397"/>
                </a:cubicBezTo>
                <a:cubicBezTo>
                  <a:pt x="1112" y="1385"/>
                  <a:pt x="1112" y="1385"/>
                  <a:pt x="1112" y="1385"/>
                </a:cubicBezTo>
                <a:cubicBezTo>
                  <a:pt x="1104" y="1391"/>
                  <a:pt x="1104" y="1391"/>
                  <a:pt x="1104" y="1391"/>
                </a:cubicBezTo>
                <a:cubicBezTo>
                  <a:pt x="1095" y="1391"/>
                  <a:pt x="1095" y="1391"/>
                  <a:pt x="1095" y="1391"/>
                </a:cubicBezTo>
                <a:cubicBezTo>
                  <a:pt x="1076" y="1368"/>
                  <a:pt x="1076" y="1368"/>
                  <a:pt x="1076" y="1368"/>
                </a:cubicBezTo>
                <a:cubicBezTo>
                  <a:pt x="1063" y="1389"/>
                  <a:pt x="1063" y="1389"/>
                  <a:pt x="1063" y="1389"/>
                </a:cubicBezTo>
                <a:cubicBezTo>
                  <a:pt x="1051" y="1389"/>
                  <a:pt x="1051" y="1389"/>
                  <a:pt x="1051" y="1389"/>
                </a:cubicBezTo>
                <a:cubicBezTo>
                  <a:pt x="1051" y="1371"/>
                  <a:pt x="1051" y="1371"/>
                  <a:pt x="1051" y="1371"/>
                </a:cubicBezTo>
                <a:cubicBezTo>
                  <a:pt x="1031" y="1371"/>
                  <a:pt x="1031" y="1371"/>
                  <a:pt x="1031" y="1371"/>
                </a:cubicBezTo>
                <a:cubicBezTo>
                  <a:pt x="1031" y="1391"/>
                  <a:pt x="1031" y="1391"/>
                  <a:pt x="1031" y="1391"/>
                </a:cubicBezTo>
                <a:cubicBezTo>
                  <a:pt x="1020" y="1403"/>
                  <a:pt x="1020" y="1403"/>
                  <a:pt x="1020" y="1403"/>
                </a:cubicBezTo>
                <a:cubicBezTo>
                  <a:pt x="1012" y="1403"/>
                  <a:pt x="1012" y="1403"/>
                  <a:pt x="1012" y="1403"/>
                </a:cubicBezTo>
                <a:cubicBezTo>
                  <a:pt x="1012" y="1376"/>
                  <a:pt x="1012" y="1376"/>
                  <a:pt x="1012" y="1376"/>
                </a:cubicBezTo>
                <a:cubicBezTo>
                  <a:pt x="999" y="1376"/>
                  <a:pt x="999" y="1376"/>
                  <a:pt x="999" y="1376"/>
                </a:cubicBezTo>
                <a:cubicBezTo>
                  <a:pt x="988" y="1359"/>
                  <a:pt x="988" y="1359"/>
                  <a:pt x="988" y="1359"/>
                </a:cubicBezTo>
                <a:cubicBezTo>
                  <a:pt x="969" y="1381"/>
                  <a:pt x="969" y="1381"/>
                  <a:pt x="969" y="1381"/>
                </a:cubicBezTo>
                <a:cubicBezTo>
                  <a:pt x="969" y="1224"/>
                  <a:pt x="969" y="1224"/>
                  <a:pt x="969" y="1224"/>
                </a:cubicBezTo>
                <a:cubicBezTo>
                  <a:pt x="943" y="1224"/>
                  <a:pt x="943" y="1224"/>
                  <a:pt x="943" y="1224"/>
                </a:cubicBezTo>
                <a:cubicBezTo>
                  <a:pt x="943" y="1212"/>
                  <a:pt x="943" y="1212"/>
                  <a:pt x="943" y="1212"/>
                </a:cubicBezTo>
                <a:cubicBezTo>
                  <a:pt x="969" y="1212"/>
                  <a:pt x="969" y="1212"/>
                  <a:pt x="969" y="1212"/>
                </a:cubicBezTo>
                <a:cubicBezTo>
                  <a:pt x="969" y="1204"/>
                  <a:pt x="969" y="1204"/>
                  <a:pt x="969" y="1204"/>
                </a:cubicBezTo>
                <a:cubicBezTo>
                  <a:pt x="847" y="1204"/>
                  <a:pt x="847" y="1204"/>
                  <a:pt x="847" y="1204"/>
                </a:cubicBezTo>
                <a:cubicBezTo>
                  <a:pt x="847" y="1211"/>
                  <a:pt x="847" y="1211"/>
                  <a:pt x="847" y="1211"/>
                </a:cubicBezTo>
                <a:cubicBezTo>
                  <a:pt x="857" y="1211"/>
                  <a:pt x="857" y="1211"/>
                  <a:pt x="857" y="1211"/>
                </a:cubicBezTo>
                <a:cubicBezTo>
                  <a:pt x="857" y="1224"/>
                  <a:pt x="857" y="1224"/>
                  <a:pt x="857" y="1224"/>
                </a:cubicBezTo>
                <a:cubicBezTo>
                  <a:pt x="843" y="1224"/>
                  <a:pt x="843" y="1224"/>
                  <a:pt x="843" y="1224"/>
                </a:cubicBezTo>
                <a:cubicBezTo>
                  <a:pt x="843" y="1375"/>
                  <a:pt x="843" y="1375"/>
                  <a:pt x="843" y="1375"/>
                </a:cubicBezTo>
                <a:cubicBezTo>
                  <a:pt x="828" y="1375"/>
                  <a:pt x="828" y="1375"/>
                  <a:pt x="828" y="1375"/>
                </a:cubicBezTo>
                <a:cubicBezTo>
                  <a:pt x="828" y="1387"/>
                  <a:pt x="828" y="1387"/>
                  <a:pt x="828" y="1387"/>
                </a:cubicBezTo>
                <a:cubicBezTo>
                  <a:pt x="816" y="1387"/>
                  <a:pt x="816" y="1387"/>
                  <a:pt x="816" y="1387"/>
                </a:cubicBezTo>
                <a:cubicBezTo>
                  <a:pt x="816" y="1403"/>
                  <a:pt x="816" y="1403"/>
                  <a:pt x="816" y="1403"/>
                </a:cubicBezTo>
                <a:cubicBezTo>
                  <a:pt x="804" y="1403"/>
                  <a:pt x="804" y="1403"/>
                  <a:pt x="804" y="1403"/>
                </a:cubicBezTo>
                <a:cubicBezTo>
                  <a:pt x="787" y="1393"/>
                  <a:pt x="787" y="1393"/>
                  <a:pt x="787" y="1393"/>
                </a:cubicBezTo>
                <a:cubicBezTo>
                  <a:pt x="787" y="1193"/>
                  <a:pt x="787" y="1193"/>
                  <a:pt x="787" y="1193"/>
                </a:cubicBezTo>
                <a:cubicBezTo>
                  <a:pt x="691" y="1193"/>
                  <a:pt x="691" y="1193"/>
                  <a:pt x="691" y="1193"/>
                </a:cubicBezTo>
                <a:cubicBezTo>
                  <a:pt x="691" y="1427"/>
                  <a:pt x="691" y="1427"/>
                  <a:pt x="691" y="1427"/>
                </a:cubicBezTo>
                <a:cubicBezTo>
                  <a:pt x="664" y="1427"/>
                  <a:pt x="664" y="1427"/>
                  <a:pt x="664" y="1427"/>
                </a:cubicBezTo>
                <a:cubicBezTo>
                  <a:pt x="664" y="1445"/>
                  <a:pt x="664" y="1445"/>
                  <a:pt x="664" y="1445"/>
                </a:cubicBezTo>
                <a:cubicBezTo>
                  <a:pt x="640" y="1445"/>
                  <a:pt x="640" y="1445"/>
                  <a:pt x="640" y="1445"/>
                </a:cubicBezTo>
                <a:cubicBezTo>
                  <a:pt x="640" y="1436"/>
                  <a:pt x="640" y="1436"/>
                  <a:pt x="640" y="1436"/>
                </a:cubicBezTo>
                <a:cubicBezTo>
                  <a:pt x="625" y="1436"/>
                  <a:pt x="625" y="1436"/>
                  <a:pt x="625" y="1436"/>
                </a:cubicBezTo>
                <a:cubicBezTo>
                  <a:pt x="625" y="1237"/>
                  <a:pt x="625" y="1237"/>
                  <a:pt x="625" y="1237"/>
                </a:cubicBezTo>
                <a:cubicBezTo>
                  <a:pt x="601" y="1237"/>
                  <a:pt x="601" y="1237"/>
                  <a:pt x="601" y="1237"/>
                </a:cubicBezTo>
                <a:cubicBezTo>
                  <a:pt x="601" y="1228"/>
                  <a:pt x="601" y="1228"/>
                  <a:pt x="601" y="1228"/>
                </a:cubicBezTo>
                <a:cubicBezTo>
                  <a:pt x="536" y="1228"/>
                  <a:pt x="536" y="1228"/>
                  <a:pt x="536" y="1228"/>
                </a:cubicBezTo>
                <a:cubicBezTo>
                  <a:pt x="536" y="1241"/>
                  <a:pt x="536" y="1241"/>
                  <a:pt x="536" y="1241"/>
                </a:cubicBezTo>
                <a:cubicBezTo>
                  <a:pt x="515" y="1241"/>
                  <a:pt x="515" y="1241"/>
                  <a:pt x="515" y="1241"/>
                </a:cubicBezTo>
                <a:cubicBezTo>
                  <a:pt x="515" y="1227"/>
                  <a:pt x="515" y="1227"/>
                  <a:pt x="515" y="1227"/>
                </a:cubicBezTo>
                <a:cubicBezTo>
                  <a:pt x="501" y="1227"/>
                  <a:pt x="501" y="1227"/>
                  <a:pt x="501" y="1227"/>
                </a:cubicBezTo>
                <a:cubicBezTo>
                  <a:pt x="501" y="1227"/>
                  <a:pt x="487" y="1169"/>
                  <a:pt x="456" y="1169"/>
                </a:cubicBezTo>
                <a:cubicBezTo>
                  <a:pt x="425" y="1169"/>
                  <a:pt x="401" y="1224"/>
                  <a:pt x="401" y="1224"/>
                </a:cubicBezTo>
                <a:cubicBezTo>
                  <a:pt x="392" y="1224"/>
                  <a:pt x="392" y="1224"/>
                  <a:pt x="392" y="1224"/>
                </a:cubicBezTo>
                <a:cubicBezTo>
                  <a:pt x="392" y="1243"/>
                  <a:pt x="392" y="1243"/>
                  <a:pt x="392" y="1243"/>
                </a:cubicBezTo>
                <a:cubicBezTo>
                  <a:pt x="373" y="1243"/>
                  <a:pt x="373" y="1243"/>
                  <a:pt x="373" y="1243"/>
                </a:cubicBezTo>
                <a:cubicBezTo>
                  <a:pt x="373" y="1233"/>
                  <a:pt x="373" y="1233"/>
                  <a:pt x="373" y="1233"/>
                </a:cubicBezTo>
                <a:cubicBezTo>
                  <a:pt x="320" y="1233"/>
                  <a:pt x="320" y="1233"/>
                  <a:pt x="320" y="1233"/>
                </a:cubicBezTo>
                <a:cubicBezTo>
                  <a:pt x="320" y="1245"/>
                  <a:pt x="320" y="1245"/>
                  <a:pt x="320" y="1245"/>
                </a:cubicBezTo>
                <a:cubicBezTo>
                  <a:pt x="303" y="1245"/>
                  <a:pt x="303" y="1245"/>
                  <a:pt x="303" y="1245"/>
                </a:cubicBezTo>
                <a:cubicBezTo>
                  <a:pt x="288" y="1257"/>
                  <a:pt x="288" y="1257"/>
                  <a:pt x="288" y="1257"/>
                </a:cubicBezTo>
                <a:cubicBezTo>
                  <a:pt x="288" y="1331"/>
                  <a:pt x="288" y="1331"/>
                  <a:pt x="288" y="1331"/>
                </a:cubicBezTo>
                <a:cubicBezTo>
                  <a:pt x="268" y="1331"/>
                  <a:pt x="268" y="1331"/>
                  <a:pt x="268" y="1331"/>
                </a:cubicBezTo>
                <a:cubicBezTo>
                  <a:pt x="268" y="1373"/>
                  <a:pt x="268" y="1373"/>
                  <a:pt x="268" y="1373"/>
                </a:cubicBezTo>
                <a:cubicBezTo>
                  <a:pt x="252" y="1373"/>
                  <a:pt x="252" y="1373"/>
                  <a:pt x="252" y="1373"/>
                </a:cubicBezTo>
                <a:cubicBezTo>
                  <a:pt x="252" y="1325"/>
                  <a:pt x="252" y="1325"/>
                  <a:pt x="252" y="1325"/>
                </a:cubicBezTo>
                <a:cubicBezTo>
                  <a:pt x="236" y="1325"/>
                  <a:pt x="236" y="1325"/>
                  <a:pt x="236" y="1325"/>
                </a:cubicBezTo>
                <a:cubicBezTo>
                  <a:pt x="236" y="1342"/>
                  <a:pt x="236" y="1342"/>
                  <a:pt x="236" y="1342"/>
                </a:cubicBezTo>
                <a:cubicBezTo>
                  <a:pt x="218" y="1342"/>
                  <a:pt x="218" y="1342"/>
                  <a:pt x="218" y="1342"/>
                </a:cubicBezTo>
                <a:cubicBezTo>
                  <a:pt x="218" y="1331"/>
                  <a:pt x="218" y="1331"/>
                  <a:pt x="218" y="1331"/>
                </a:cubicBezTo>
                <a:cubicBezTo>
                  <a:pt x="195" y="1331"/>
                  <a:pt x="195" y="1331"/>
                  <a:pt x="195" y="1331"/>
                </a:cubicBezTo>
                <a:cubicBezTo>
                  <a:pt x="195" y="1312"/>
                  <a:pt x="195" y="1312"/>
                  <a:pt x="195" y="1312"/>
                </a:cubicBezTo>
                <a:cubicBezTo>
                  <a:pt x="182" y="1299"/>
                  <a:pt x="182" y="1299"/>
                  <a:pt x="182" y="1299"/>
                </a:cubicBezTo>
                <a:cubicBezTo>
                  <a:pt x="168" y="1283"/>
                  <a:pt x="168" y="1283"/>
                  <a:pt x="168" y="1283"/>
                </a:cubicBezTo>
                <a:cubicBezTo>
                  <a:pt x="134" y="1283"/>
                  <a:pt x="134" y="1283"/>
                  <a:pt x="134" y="1283"/>
                </a:cubicBezTo>
                <a:cubicBezTo>
                  <a:pt x="102" y="1307"/>
                  <a:pt x="102" y="1307"/>
                  <a:pt x="102" y="1307"/>
                </a:cubicBezTo>
                <a:cubicBezTo>
                  <a:pt x="78" y="1307"/>
                  <a:pt x="78" y="1307"/>
                  <a:pt x="78" y="1307"/>
                </a:cubicBezTo>
                <a:cubicBezTo>
                  <a:pt x="78" y="1401"/>
                  <a:pt x="78" y="1401"/>
                  <a:pt x="78" y="1401"/>
                </a:cubicBezTo>
                <a:cubicBezTo>
                  <a:pt x="56" y="1357"/>
                  <a:pt x="56" y="1357"/>
                  <a:pt x="56" y="1357"/>
                </a:cubicBezTo>
                <a:cubicBezTo>
                  <a:pt x="56" y="1333"/>
                  <a:pt x="56" y="1333"/>
                  <a:pt x="56" y="1333"/>
                </a:cubicBezTo>
                <a:cubicBezTo>
                  <a:pt x="0" y="1333"/>
                  <a:pt x="0" y="1333"/>
                  <a:pt x="0" y="1333"/>
                </a:cubicBezTo>
                <a:cubicBezTo>
                  <a:pt x="0" y="1542"/>
                  <a:pt x="0" y="1542"/>
                  <a:pt x="0" y="1542"/>
                </a:cubicBezTo>
                <a:cubicBezTo>
                  <a:pt x="8000" y="1542"/>
                  <a:pt x="8000" y="1542"/>
                  <a:pt x="8000" y="1542"/>
                </a:cubicBezTo>
                <a:cubicBezTo>
                  <a:pt x="8000" y="1472"/>
                  <a:pt x="8000" y="1472"/>
                  <a:pt x="8000" y="1472"/>
                </a:cubicBezTo>
                <a:lnTo>
                  <a:pt x="7978" y="1472"/>
                </a:lnTo>
                <a:close/>
                <a:moveTo>
                  <a:pt x="3369" y="1457"/>
                </a:moveTo>
                <a:cubicBezTo>
                  <a:pt x="3356" y="1457"/>
                  <a:pt x="3356" y="1457"/>
                  <a:pt x="3356" y="1457"/>
                </a:cubicBezTo>
                <a:cubicBezTo>
                  <a:pt x="3356" y="1408"/>
                  <a:pt x="3356" y="1408"/>
                  <a:pt x="3356" y="1408"/>
                </a:cubicBezTo>
                <a:cubicBezTo>
                  <a:pt x="3369" y="1408"/>
                  <a:pt x="3369" y="1408"/>
                  <a:pt x="3369" y="1408"/>
                </a:cubicBezTo>
                <a:lnTo>
                  <a:pt x="3369" y="1457"/>
                </a:lnTo>
                <a:close/>
                <a:moveTo>
                  <a:pt x="3369" y="1389"/>
                </a:moveTo>
                <a:cubicBezTo>
                  <a:pt x="3356" y="1389"/>
                  <a:pt x="3356" y="1389"/>
                  <a:pt x="3356" y="1389"/>
                </a:cubicBezTo>
                <a:cubicBezTo>
                  <a:pt x="3356" y="1335"/>
                  <a:pt x="3356" y="1335"/>
                  <a:pt x="3356" y="1335"/>
                </a:cubicBezTo>
                <a:cubicBezTo>
                  <a:pt x="3369" y="1335"/>
                  <a:pt x="3369" y="1335"/>
                  <a:pt x="3369" y="1335"/>
                </a:cubicBezTo>
                <a:lnTo>
                  <a:pt x="3369" y="1389"/>
                </a:lnTo>
                <a:close/>
                <a:moveTo>
                  <a:pt x="3356" y="1141"/>
                </a:moveTo>
                <a:cubicBezTo>
                  <a:pt x="3356" y="1098"/>
                  <a:pt x="3356" y="1098"/>
                  <a:pt x="3356" y="1098"/>
                </a:cubicBezTo>
                <a:cubicBezTo>
                  <a:pt x="3356" y="1098"/>
                  <a:pt x="3373" y="1103"/>
                  <a:pt x="3373" y="1119"/>
                </a:cubicBezTo>
                <a:cubicBezTo>
                  <a:pt x="3373" y="1136"/>
                  <a:pt x="3356" y="1141"/>
                  <a:pt x="3356" y="1141"/>
                </a:cubicBezTo>
                <a:close/>
                <a:moveTo>
                  <a:pt x="3356" y="1060"/>
                </a:moveTo>
                <a:cubicBezTo>
                  <a:pt x="3356" y="1024"/>
                  <a:pt x="3356" y="1024"/>
                  <a:pt x="3356" y="1024"/>
                </a:cubicBezTo>
                <a:cubicBezTo>
                  <a:pt x="3356" y="1024"/>
                  <a:pt x="3373" y="1029"/>
                  <a:pt x="3373" y="1042"/>
                </a:cubicBezTo>
                <a:cubicBezTo>
                  <a:pt x="3373" y="1055"/>
                  <a:pt x="3356" y="1060"/>
                  <a:pt x="3356" y="1060"/>
                </a:cubicBezTo>
                <a:close/>
                <a:moveTo>
                  <a:pt x="3356" y="988"/>
                </a:moveTo>
                <a:cubicBezTo>
                  <a:pt x="3356" y="950"/>
                  <a:pt x="3356" y="950"/>
                  <a:pt x="3356" y="950"/>
                </a:cubicBezTo>
                <a:cubicBezTo>
                  <a:pt x="3356" y="950"/>
                  <a:pt x="3373" y="953"/>
                  <a:pt x="3373" y="969"/>
                </a:cubicBezTo>
                <a:cubicBezTo>
                  <a:pt x="3373" y="985"/>
                  <a:pt x="3356" y="988"/>
                  <a:pt x="3356" y="988"/>
                </a:cubicBezTo>
                <a:close/>
                <a:moveTo>
                  <a:pt x="3356" y="911"/>
                </a:moveTo>
                <a:cubicBezTo>
                  <a:pt x="3356" y="872"/>
                  <a:pt x="3356" y="872"/>
                  <a:pt x="3356" y="872"/>
                </a:cubicBezTo>
                <a:cubicBezTo>
                  <a:pt x="3356" y="872"/>
                  <a:pt x="3373" y="878"/>
                  <a:pt x="3373" y="891"/>
                </a:cubicBezTo>
                <a:cubicBezTo>
                  <a:pt x="3373" y="905"/>
                  <a:pt x="3356" y="911"/>
                  <a:pt x="3356" y="911"/>
                </a:cubicBezTo>
                <a:close/>
                <a:moveTo>
                  <a:pt x="3356" y="835"/>
                </a:moveTo>
                <a:cubicBezTo>
                  <a:pt x="3356" y="796"/>
                  <a:pt x="3356" y="796"/>
                  <a:pt x="3356" y="796"/>
                </a:cubicBezTo>
                <a:cubicBezTo>
                  <a:pt x="3356" y="796"/>
                  <a:pt x="3373" y="800"/>
                  <a:pt x="3373" y="815"/>
                </a:cubicBezTo>
                <a:cubicBezTo>
                  <a:pt x="3373" y="831"/>
                  <a:pt x="3356" y="835"/>
                  <a:pt x="3356" y="835"/>
                </a:cubicBezTo>
                <a:close/>
                <a:moveTo>
                  <a:pt x="3356" y="756"/>
                </a:moveTo>
                <a:cubicBezTo>
                  <a:pt x="3356" y="718"/>
                  <a:pt x="3356" y="718"/>
                  <a:pt x="3356" y="718"/>
                </a:cubicBezTo>
                <a:cubicBezTo>
                  <a:pt x="3356" y="718"/>
                  <a:pt x="3373" y="720"/>
                  <a:pt x="3373" y="737"/>
                </a:cubicBezTo>
                <a:cubicBezTo>
                  <a:pt x="3373" y="754"/>
                  <a:pt x="3356" y="756"/>
                  <a:pt x="3356" y="756"/>
                </a:cubicBezTo>
                <a:close/>
                <a:moveTo>
                  <a:pt x="5556" y="570"/>
                </a:moveTo>
                <a:cubicBezTo>
                  <a:pt x="5508" y="582"/>
                  <a:pt x="5508" y="582"/>
                  <a:pt x="5508" y="582"/>
                </a:cubicBezTo>
                <a:cubicBezTo>
                  <a:pt x="5490" y="529"/>
                  <a:pt x="5490" y="529"/>
                  <a:pt x="5490" y="529"/>
                </a:cubicBezTo>
                <a:cubicBezTo>
                  <a:pt x="5566" y="508"/>
                  <a:pt x="5566" y="508"/>
                  <a:pt x="5566" y="508"/>
                </a:cubicBezTo>
                <a:lnTo>
                  <a:pt x="5556" y="570"/>
                </a:lnTo>
                <a:close/>
              </a:path>
            </a:pathLst>
          </a:custGeom>
          <a:noFill/>
          <a:ln>
            <a:gradFill>
              <a:gsLst>
                <a:gs pos="0">
                  <a:schemeClr val="accent1">
                    <a:lumMod val="5000"/>
                    <a:lumOff val="95000"/>
                  </a:schemeClr>
                </a:gs>
                <a:gs pos="100000">
                  <a:srgbClr val="28A9D6">
                    <a:alpha val="75000"/>
                  </a:srgbClr>
                </a:gs>
              </a:gsLst>
              <a:lin ang="5400000" scaled="1"/>
            </a:gradFill>
          </a:ln>
          <a:effectLst/>
        </p:spPr>
        <p:txBody>
          <a:bodyPr vert="horz" wrap="square" lIns="91440" tIns="45720" rIns="91440" bIns="45720" numCol="1" anchor="t" anchorCtr="0" compatLnSpc="1"/>
          <a:lstStyle/>
          <a:p>
            <a:pPr fontAlgn="base"/>
            <a:endParaRPr lang="zh-CN" altLang="en-US" sz="1800" strike="noStrike" noProof="1"/>
          </a:p>
        </p:txBody>
      </p:sp>
      <p:cxnSp>
        <p:nvCxnSpPr>
          <p:cNvPr id="24" name="直接连接符 23" hidden="1"/>
          <p:cNvCxnSpPr/>
          <p:nvPr userDrawn="1"/>
        </p:nvCxnSpPr>
        <p:spPr>
          <a:xfrm>
            <a:off x="2386013" y="431800"/>
            <a:ext cx="0" cy="52546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userDrawn="1"/>
        </p:nvSpPr>
        <p:spPr>
          <a:xfrm>
            <a:off x="249238" y="455613"/>
            <a:ext cx="920750" cy="298450"/>
          </a:xfrm>
          <a:prstGeom prst="rect">
            <a:avLst/>
          </a:prstGeom>
          <a:noFill/>
        </p:spPr>
        <p:txBody>
          <a:bodyPr wrap="square" rtlCol="0">
            <a:spAutoFit/>
          </a:bodyPr>
          <a:lstStyle/>
          <a:p>
            <a:pPr algn="ctr" fontAlgn="base"/>
            <a:r>
              <a:rPr lang="zh-CN" altLang="en-US" sz="1350" strike="noStrike" noProof="1" smtClean="0">
                <a:solidFill>
                  <a:schemeClr val="tx1">
                    <a:lumMod val="75000"/>
                    <a:lumOff val="25000"/>
                  </a:schemeClr>
                </a:solidFill>
                <a:latin typeface="Arial" panose="020B0604020202020204" pitchFamily="34" charset="0"/>
                <a:ea typeface="宋体" panose="02010600030101010101" pitchFamily="2" charset="-122"/>
                <a:cs typeface="+mn-cs"/>
              </a:rPr>
              <a:t>过渡页</a:t>
            </a:r>
            <a:endParaRPr lang="zh-CN" altLang="en-US" sz="1350" strike="noStrike" noProof="1">
              <a:solidFill>
                <a:schemeClr val="tx1">
                  <a:lumMod val="75000"/>
                  <a:lumOff val="25000"/>
                </a:schemeClr>
              </a:solidFill>
            </a:endParaRPr>
          </a:p>
        </p:txBody>
      </p:sp>
      <p:sp>
        <p:nvSpPr>
          <p:cNvPr id="29" name="任意多边形 28"/>
          <p:cNvSpPr/>
          <p:nvPr userDrawn="1"/>
        </p:nvSpPr>
        <p:spPr>
          <a:xfrm flipV="1">
            <a:off x="130175" y="423863"/>
            <a:ext cx="1039813" cy="431800"/>
          </a:xfrm>
          <a:custGeom>
            <a:avLst/>
            <a:gdLst>
              <a:gd name="connsiteX0" fmla="*/ 167822 w 1386790"/>
              <a:gd name="connsiteY0" fmla="*/ 524933 h 524933"/>
              <a:gd name="connsiteX1" fmla="*/ 168846 w 1386790"/>
              <a:gd name="connsiteY1" fmla="*/ 524933 h 524933"/>
              <a:gd name="connsiteX2" fmla="*/ 168846 w 1386790"/>
              <a:gd name="connsiteY2" fmla="*/ 14598 h 524933"/>
              <a:gd name="connsiteX3" fmla="*/ 1386790 w 1386790"/>
              <a:gd name="connsiteY3" fmla="*/ 14598 h 524933"/>
              <a:gd name="connsiteX4" fmla="*/ 1386790 w 1386790"/>
              <a:gd name="connsiteY4" fmla="*/ 0 h 524933"/>
              <a:gd name="connsiteX5" fmla="*/ 167822 w 1386790"/>
              <a:gd name="connsiteY5" fmla="*/ 0 h 524933"/>
              <a:gd name="connsiteX6" fmla="*/ 152999 w 1386790"/>
              <a:gd name="connsiteY6" fmla="*/ 0 h 524933"/>
              <a:gd name="connsiteX7" fmla="*/ 152999 w 1386790"/>
              <a:gd name="connsiteY7" fmla="*/ 507260 h 524933"/>
              <a:gd name="connsiteX8" fmla="*/ 107280 w 1386790"/>
              <a:gd name="connsiteY8" fmla="*/ 507260 h 524933"/>
              <a:gd name="connsiteX9" fmla="*/ 107280 w 1386790"/>
              <a:gd name="connsiteY9" fmla="*/ 0 h 524933"/>
              <a:gd name="connsiteX10" fmla="*/ 0 w 1386790"/>
              <a:gd name="connsiteY10" fmla="*/ 0 h 524933"/>
              <a:gd name="connsiteX11" fmla="*/ 0 w 1386790"/>
              <a:gd name="connsiteY11" fmla="*/ 524932 h 524933"/>
              <a:gd name="connsiteX12" fmla="*/ 33834 w 1386790"/>
              <a:gd name="connsiteY12" fmla="*/ 524932 h 524933"/>
              <a:gd name="connsiteX13" fmla="*/ 33834 w 1386790"/>
              <a:gd name="connsiteY13" fmla="*/ 23810 h 524933"/>
              <a:gd name="connsiteX14" fmla="*/ 79553 w 1386790"/>
              <a:gd name="connsiteY14" fmla="*/ 23810 h 524933"/>
              <a:gd name="connsiteX15" fmla="*/ 79553 w 1386790"/>
              <a:gd name="connsiteY15" fmla="*/ 524932 h 524933"/>
              <a:gd name="connsiteX16" fmla="*/ 167822 w 1386790"/>
              <a:gd name="connsiteY16" fmla="*/ 524932 h 52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6790" h="524933">
                <a:moveTo>
                  <a:pt x="167822" y="524933"/>
                </a:moveTo>
                <a:lnTo>
                  <a:pt x="168846" y="524933"/>
                </a:lnTo>
                <a:lnTo>
                  <a:pt x="168846" y="14598"/>
                </a:lnTo>
                <a:lnTo>
                  <a:pt x="1386790" y="14598"/>
                </a:lnTo>
                <a:lnTo>
                  <a:pt x="1386790" y="0"/>
                </a:lnTo>
                <a:lnTo>
                  <a:pt x="167822" y="0"/>
                </a:lnTo>
                <a:lnTo>
                  <a:pt x="152999" y="0"/>
                </a:lnTo>
                <a:lnTo>
                  <a:pt x="152999" y="507260"/>
                </a:lnTo>
                <a:lnTo>
                  <a:pt x="107280" y="507260"/>
                </a:lnTo>
                <a:lnTo>
                  <a:pt x="107280" y="0"/>
                </a:lnTo>
                <a:lnTo>
                  <a:pt x="0" y="0"/>
                </a:lnTo>
                <a:lnTo>
                  <a:pt x="0" y="524932"/>
                </a:lnTo>
                <a:lnTo>
                  <a:pt x="33834" y="524932"/>
                </a:lnTo>
                <a:lnTo>
                  <a:pt x="33834" y="23810"/>
                </a:lnTo>
                <a:lnTo>
                  <a:pt x="79553" y="23810"/>
                </a:lnTo>
                <a:lnTo>
                  <a:pt x="79553" y="524932"/>
                </a:lnTo>
                <a:lnTo>
                  <a:pt x="167822" y="524932"/>
                </a:lnTo>
                <a:close/>
              </a:path>
            </a:pathLst>
          </a:cu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endParaRPr lang="zh-CN" altLang="en-US" sz="1350" strike="noStrike" noProof="1"/>
          </a:p>
        </p:txBody>
      </p:sp>
      <p:sp>
        <p:nvSpPr>
          <p:cNvPr id="27" name="椭圆 26"/>
          <p:cNvSpPr/>
          <p:nvPr userDrawn="1"/>
        </p:nvSpPr>
        <p:spPr>
          <a:xfrm>
            <a:off x="8367612" y="275375"/>
            <a:ext cx="411748" cy="548997"/>
          </a:xfrm>
          <a:prstGeom prst="ellipse">
            <a:avLst/>
          </a:prstGeom>
          <a:blipFill dpi="0" rotWithShape="1">
            <a:blip r:embed="rId2" cstate="print"/>
            <a:srcRect/>
            <a:tile tx="-19050" ty="101600" sx="20000" sy="20000" flip="none" algn="ctr"/>
          </a:blipFill>
          <a:ln w="9525">
            <a:solidFill>
              <a:srgbClr val="4DB8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4" name="灯片编号占位符 3"/>
          <p:cNvSpPr>
            <a:spLocks noGrp="1"/>
          </p:cNvSpPr>
          <p:nvPr>
            <p:ph type="sldNum" sz="quarter" idx="12"/>
          </p:nvPr>
        </p:nvSpPr>
        <p:spPr>
          <a:xfrm>
            <a:off x="776288" y="6334125"/>
            <a:ext cx="219075" cy="284163"/>
          </a:xfrm>
          <a:prstGeom prst="rect">
            <a:avLst/>
          </a:prstGeom>
        </p:spPr>
        <p:txBody>
          <a:bodyPr wrap="square" lIns="0" tIns="0" rIns="0" bIns="0" anchor="ctr" anchorCtr="1"/>
          <a:lstStyle>
            <a:lvl1pPr algn="ctr">
              <a:defRPr sz="900">
                <a:solidFill>
                  <a:schemeClr val="tx1"/>
                </a:solidFill>
              </a:defRPr>
            </a:lvl1pPr>
          </a:lstStyle>
          <a:p>
            <a:pPr fontAlgn="base"/>
            <a:fld id="{55183D58-648D-4475-BEF8-624F48514A30}"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med">
        <p14:reveal/>
      </p:transition>
    </mc:Choice>
    <mc:Fallback>
      <p:transition spd="med">
        <p:fade/>
      </p:transition>
    </mc:Fallback>
  </mc:AlternateContent>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过渡页">
    <p:bg>
      <p:bgPr>
        <a:gradFill>
          <a:gsLst>
            <a:gs pos="0">
              <a:schemeClr val="accent1">
                <a:lumMod val="5000"/>
                <a:lumOff val="95000"/>
              </a:schemeClr>
            </a:gs>
            <a:gs pos="63000">
              <a:schemeClr val="bg1">
                <a:lumMod val="95000"/>
              </a:schemeClr>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5" name="直接连接符 4"/>
          <p:cNvCxnSpPr/>
          <p:nvPr userDrawn="1"/>
        </p:nvCxnSpPr>
        <p:spPr>
          <a:xfrm flipH="1">
            <a:off x="1073150" y="6480175"/>
            <a:ext cx="7964488"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userDrawn="1"/>
        </p:nvCxnSpPr>
        <p:spPr>
          <a:xfrm flipH="1">
            <a:off x="106363" y="6480175"/>
            <a:ext cx="593725"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grpSp>
        <p:nvGrpSpPr>
          <p:cNvPr id="7172" name="组合 6"/>
          <p:cNvGrpSpPr/>
          <p:nvPr userDrawn="1"/>
        </p:nvGrpSpPr>
        <p:grpSpPr>
          <a:xfrm flipH="1">
            <a:off x="731838" y="6269038"/>
            <a:ext cx="309562" cy="422275"/>
            <a:chOff x="7019085" y="157473"/>
            <a:chExt cx="3868830" cy="3952255"/>
          </a:xfrm>
        </p:grpSpPr>
        <p:sp>
          <p:nvSpPr>
            <p:cNvPr id="8" name="椭圆 7"/>
            <p:cNvSpPr/>
            <p:nvPr/>
          </p:nvSpPr>
          <p:spPr>
            <a:xfrm>
              <a:off x="8641073" y="1574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椭圆 8"/>
            <p:cNvSpPr/>
            <p:nvPr/>
          </p:nvSpPr>
          <p:spPr>
            <a:xfrm rot="1542857">
              <a:off x="9362925"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椭圆 9"/>
            <p:cNvSpPr/>
            <p:nvPr/>
          </p:nvSpPr>
          <p:spPr>
            <a:xfrm rot="3085714">
              <a:off x="9941803"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椭圆 10"/>
            <p:cNvSpPr/>
            <p:nvPr/>
          </p:nvSpPr>
          <p:spPr>
            <a:xfrm rot="7714286">
              <a:off x="9941803"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椭圆 11"/>
            <p:cNvSpPr/>
            <p:nvPr/>
          </p:nvSpPr>
          <p:spPr>
            <a:xfrm rot="4628572">
              <a:off x="10263057"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3" name="椭圆 12"/>
            <p:cNvSpPr/>
            <p:nvPr/>
          </p:nvSpPr>
          <p:spPr>
            <a:xfrm rot="9257143">
              <a:off x="9362925"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椭圆 13"/>
            <p:cNvSpPr/>
            <p:nvPr/>
          </p:nvSpPr>
          <p:spPr>
            <a:xfrm rot="6171428">
              <a:off x="10263057"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5" name="椭圆 14"/>
            <p:cNvSpPr/>
            <p:nvPr/>
          </p:nvSpPr>
          <p:spPr>
            <a:xfrm rot="10800000">
              <a:off x="8641073" y="3484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6" name="椭圆 15"/>
            <p:cNvSpPr/>
            <p:nvPr/>
          </p:nvSpPr>
          <p:spPr>
            <a:xfrm rot="12342857">
              <a:off x="7919220"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7" name="椭圆 16"/>
            <p:cNvSpPr/>
            <p:nvPr/>
          </p:nvSpPr>
          <p:spPr>
            <a:xfrm rot="13885714">
              <a:off x="7340337"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8" name="椭圆 17"/>
            <p:cNvSpPr/>
            <p:nvPr/>
          </p:nvSpPr>
          <p:spPr>
            <a:xfrm rot="20057142">
              <a:off x="7919220"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9" name="椭圆 18"/>
            <p:cNvSpPr/>
            <p:nvPr/>
          </p:nvSpPr>
          <p:spPr>
            <a:xfrm rot="15428571">
              <a:off x="7019082"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0" name="椭圆 19"/>
            <p:cNvSpPr/>
            <p:nvPr/>
          </p:nvSpPr>
          <p:spPr>
            <a:xfrm rot="16971429">
              <a:off x="7019082"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1" name="椭圆 20"/>
            <p:cNvSpPr/>
            <p:nvPr/>
          </p:nvSpPr>
          <p:spPr>
            <a:xfrm rot="18514286">
              <a:off x="7340337"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2" name="Freeform 5"/>
          <p:cNvSpPr>
            <a:spLocks noEditPoints="1"/>
          </p:cNvSpPr>
          <p:nvPr userDrawn="1"/>
        </p:nvSpPr>
        <p:spPr bwMode="auto">
          <a:xfrm>
            <a:off x="5593616" y="5658694"/>
            <a:ext cx="3189800" cy="821142"/>
          </a:xfrm>
          <a:custGeom>
            <a:avLst/>
            <a:gdLst>
              <a:gd name="T0" fmla="*/ 7933 w 8000"/>
              <a:gd name="T1" fmla="*/ 1418 h 1542"/>
              <a:gd name="T2" fmla="*/ 7832 w 8000"/>
              <a:gd name="T3" fmla="*/ 1315 h 1542"/>
              <a:gd name="T4" fmla="*/ 7738 w 8000"/>
              <a:gd name="T5" fmla="*/ 1352 h 1542"/>
              <a:gd name="T6" fmla="*/ 7673 w 8000"/>
              <a:gd name="T7" fmla="*/ 1336 h 1542"/>
              <a:gd name="T8" fmla="*/ 7538 w 8000"/>
              <a:gd name="T9" fmla="*/ 1313 h 1542"/>
              <a:gd name="T10" fmla="*/ 7430 w 8000"/>
              <a:gd name="T11" fmla="*/ 1287 h 1542"/>
              <a:gd name="T12" fmla="*/ 7292 w 8000"/>
              <a:gd name="T13" fmla="*/ 1358 h 1542"/>
              <a:gd name="T14" fmla="*/ 7170 w 8000"/>
              <a:gd name="T15" fmla="*/ 1352 h 1542"/>
              <a:gd name="T16" fmla="*/ 6993 w 8000"/>
              <a:gd name="T17" fmla="*/ 1400 h 1542"/>
              <a:gd name="T18" fmla="*/ 6886 w 8000"/>
              <a:gd name="T19" fmla="*/ 1357 h 1542"/>
              <a:gd name="T20" fmla="*/ 6766 w 8000"/>
              <a:gd name="T21" fmla="*/ 1380 h 1542"/>
              <a:gd name="T22" fmla="*/ 6640 w 8000"/>
              <a:gd name="T23" fmla="*/ 1194 h 1542"/>
              <a:gd name="T24" fmla="*/ 6505 w 8000"/>
              <a:gd name="T25" fmla="*/ 1157 h 1542"/>
              <a:gd name="T26" fmla="*/ 6381 w 8000"/>
              <a:gd name="T27" fmla="*/ 1311 h 1542"/>
              <a:gd name="T28" fmla="*/ 6242 w 8000"/>
              <a:gd name="T29" fmla="*/ 1181 h 1542"/>
              <a:gd name="T30" fmla="*/ 5688 w 8000"/>
              <a:gd name="T31" fmla="*/ 818 h 1542"/>
              <a:gd name="T32" fmla="*/ 5396 w 8000"/>
              <a:gd name="T33" fmla="*/ 674 h 1542"/>
              <a:gd name="T34" fmla="*/ 5346 w 8000"/>
              <a:gd name="T35" fmla="*/ 615 h 1542"/>
              <a:gd name="T36" fmla="*/ 5292 w 8000"/>
              <a:gd name="T37" fmla="*/ 1274 h 1542"/>
              <a:gd name="T38" fmla="*/ 5007 w 8000"/>
              <a:gd name="T39" fmla="*/ 1089 h 1542"/>
              <a:gd name="T40" fmla="*/ 4819 w 8000"/>
              <a:gd name="T41" fmla="*/ 685 h 1542"/>
              <a:gd name="T42" fmla="*/ 4540 w 8000"/>
              <a:gd name="T43" fmla="*/ 1250 h 1542"/>
              <a:gd name="T44" fmla="*/ 4474 w 8000"/>
              <a:gd name="T45" fmla="*/ 1255 h 1542"/>
              <a:gd name="T46" fmla="*/ 4398 w 8000"/>
              <a:gd name="T47" fmla="*/ 1265 h 1542"/>
              <a:gd name="T48" fmla="*/ 4286 w 8000"/>
              <a:gd name="T49" fmla="*/ 1131 h 1542"/>
              <a:gd name="T50" fmla="*/ 4046 w 8000"/>
              <a:gd name="T51" fmla="*/ 1117 h 1542"/>
              <a:gd name="T52" fmla="*/ 3923 w 8000"/>
              <a:gd name="T53" fmla="*/ 975 h 1542"/>
              <a:gd name="T54" fmla="*/ 3742 w 8000"/>
              <a:gd name="T55" fmla="*/ 1095 h 1542"/>
              <a:gd name="T56" fmla="*/ 3585 w 8000"/>
              <a:gd name="T57" fmla="*/ 1415 h 1542"/>
              <a:gd name="T58" fmla="*/ 3463 w 8000"/>
              <a:gd name="T59" fmla="*/ 1255 h 1542"/>
              <a:gd name="T60" fmla="*/ 3390 w 8000"/>
              <a:gd name="T61" fmla="*/ 372 h 1542"/>
              <a:gd name="T62" fmla="*/ 3367 w 8000"/>
              <a:gd name="T63" fmla="*/ 187 h 1542"/>
              <a:gd name="T64" fmla="*/ 3329 w 8000"/>
              <a:gd name="T65" fmla="*/ 695 h 1542"/>
              <a:gd name="T66" fmla="*/ 2997 w 8000"/>
              <a:gd name="T67" fmla="*/ 1479 h 1542"/>
              <a:gd name="T68" fmla="*/ 2797 w 8000"/>
              <a:gd name="T69" fmla="*/ 1119 h 1542"/>
              <a:gd name="T70" fmla="*/ 2628 w 8000"/>
              <a:gd name="T71" fmla="*/ 1372 h 1542"/>
              <a:gd name="T72" fmla="*/ 2470 w 8000"/>
              <a:gd name="T73" fmla="*/ 1378 h 1542"/>
              <a:gd name="T74" fmla="*/ 2310 w 8000"/>
              <a:gd name="T75" fmla="*/ 1440 h 1542"/>
              <a:gd name="T76" fmla="*/ 2152 w 8000"/>
              <a:gd name="T77" fmla="*/ 1391 h 1542"/>
              <a:gd name="T78" fmla="*/ 2055 w 8000"/>
              <a:gd name="T79" fmla="*/ 1463 h 1542"/>
              <a:gd name="T80" fmla="*/ 1975 w 8000"/>
              <a:gd name="T81" fmla="*/ 1479 h 1542"/>
              <a:gd name="T82" fmla="*/ 1805 w 8000"/>
              <a:gd name="T83" fmla="*/ 1456 h 1542"/>
              <a:gd name="T84" fmla="*/ 1673 w 8000"/>
              <a:gd name="T85" fmla="*/ 1469 h 1542"/>
              <a:gd name="T86" fmla="*/ 1531 w 8000"/>
              <a:gd name="T87" fmla="*/ 1408 h 1542"/>
              <a:gd name="T88" fmla="*/ 1443 w 8000"/>
              <a:gd name="T89" fmla="*/ 1265 h 1542"/>
              <a:gd name="T90" fmla="*/ 1253 w 8000"/>
              <a:gd name="T91" fmla="*/ 1421 h 1542"/>
              <a:gd name="T92" fmla="*/ 1155 w 8000"/>
              <a:gd name="T93" fmla="*/ 1401 h 1542"/>
              <a:gd name="T94" fmla="*/ 1051 w 8000"/>
              <a:gd name="T95" fmla="*/ 1389 h 1542"/>
              <a:gd name="T96" fmla="*/ 969 w 8000"/>
              <a:gd name="T97" fmla="*/ 1224 h 1542"/>
              <a:gd name="T98" fmla="*/ 843 w 8000"/>
              <a:gd name="T99" fmla="*/ 1375 h 1542"/>
              <a:gd name="T100" fmla="*/ 664 w 8000"/>
              <a:gd name="T101" fmla="*/ 1427 h 1542"/>
              <a:gd name="T102" fmla="*/ 515 w 8000"/>
              <a:gd name="T103" fmla="*/ 1241 h 1542"/>
              <a:gd name="T104" fmla="*/ 320 w 8000"/>
              <a:gd name="T105" fmla="*/ 1245 h 1542"/>
              <a:gd name="T106" fmla="*/ 218 w 8000"/>
              <a:gd name="T107" fmla="*/ 1342 h 1542"/>
              <a:gd name="T108" fmla="*/ 56 w 8000"/>
              <a:gd name="T109" fmla="*/ 1357 h 1542"/>
              <a:gd name="T110" fmla="*/ 3369 w 8000"/>
              <a:gd name="T111" fmla="*/ 1408 h 1542"/>
              <a:gd name="T112" fmla="*/ 3356 w 8000"/>
              <a:gd name="T113" fmla="*/ 1141 h 1542"/>
              <a:gd name="T114" fmla="*/ 3356 w 8000"/>
              <a:gd name="T115" fmla="*/ 872 h 1542"/>
              <a:gd name="T116" fmla="*/ 3356 w 8000"/>
              <a:gd name="T117" fmla="*/ 756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00" h="1542">
                <a:moveTo>
                  <a:pt x="7978" y="1472"/>
                </a:moveTo>
                <a:cubicBezTo>
                  <a:pt x="7978" y="1462"/>
                  <a:pt x="7978" y="1462"/>
                  <a:pt x="7978" y="1462"/>
                </a:cubicBezTo>
                <a:cubicBezTo>
                  <a:pt x="7966" y="1462"/>
                  <a:pt x="7966" y="1462"/>
                  <a:pt x="7966" y="1462"/>
                </a:cubicBezTo>
                <a:cubicBezTo>
                  <a:pt x="7966" y="1436"/>
                  <a:pt x="7966" y="1436"/>
                  <a:pt x="7966" y="1436"/>
                </a:cubicBezTo>
                <a:cubicBezTo>
                  <a:pt x="7955" y="1436"/>
                  <a:pt x="7955" y="1436"/>
                  <a:pt x="7955" y="1436"/>
                </a:cubicBezTo>
                <a:cubicBezTo>
                  <a:pt x="7955" y="1420"/>
                  <a:pt x="7955" y="1420"/>
                  <a:pt x="7955" y="1420"/>
                </a:cubicBezTo>
                <a:cubicBezTo>
                  <a:pt x="7941" y="1420"/>
                  <a:pt x="7941" y="1420"/>
                  <a:pt x="7941" y="1420"/>
                </a:cubicBezTo>
                <a:cubicBezTo>
                  <a:pt x="7941" y="1428"/>
                  <a:pt x="7941" y="1428"/>
                  <a:pt x="7941" y="1428"/>
                </a:cubicBezTo>
                <a:cubicBezTo>
                  <a:pt x="7933" y="1428"/>
                  <a:pt x="7933" y="1428"/>
                  <a:pt x="7933" y="1428"/>
                </a:cubicBezTo>
                <a:cubicBezTo>
                  <a:pt x="7933" y="1418"/>
                  <a:pt x="7933" y="1418"/>
                  <a:pt x="7933" y="1418"/>
                </a:cubicBezTo>
                <a:cubicBezTo>
                  <a:pt x="7916" y="1418"/>
                  <a:pt x="7916" y="1418"/>
                  <a:pt x="7916" y="1418"/>
                </a:cubicBezTo>
                <a:cubicBezTo>
                  <a:pt x="7916" y="1433"/>
                  <a:pt x="7916" y="1433"/>
                  <a:pt x="7916" y="1433"/>
                </a:cubicBezTo>
                <a:cubicBezTo>
                  <a:pt x="7895" y="1433"/>
                  <a:pt x="7895" y="1433"/>
                  <a:pt x="7895" y="1433"/>
                </a:cubicBezTo>
                <a:cubicBezTo>
                  <a:pt x="7895" y="1335"/>
                  <a:pt x="7895" y="1335"/>
                  <a:pt x="7895" y="1335"/>
                </a:cubicBezTo>
                <a:cubicBezTo>
                  <a:pt x="7879" y="1335"/>
                  <a:pt x="7879" y="1335"/>
                  <a:pt x="7879" y="1335"/>
                </a:cubicBezTo>
                <a:cubicBezTo>
                  <a:pt x="7855" y="1316"/>
                  <a:pt x="7855" y="1316"/>
                  <a:pt x="7855" y="1316"/>
                </a:cubicBezTo>
                <a:cubicBezTo>
                  <a:pt x="7855" y="1300"/>
                  <a:pt x="7855" y="1300"/>
                  <a:pt x="7855" y="1300"/>
                </a:cubicBezTo>
                <a:cubicBezTo>
                  <a:pt x="7843" y="1300"/>
                  <a:pt x="7843" y="1300"/>
                  <a:pt x="7843" y="1300"/>
                </a:cubicBezTo>
                <a:cubicBezTo>
                  <a:pt x="7843" y="1315"/>
                  <a:pt x="7843" y="1315"/>
                  <a:pt x="7843" y="1315"/>
                </a:cubicBezTo>
                <a:cubicBezTo>
                  <a:pt x="7832" y="1315"/>
                  <a:pt x="7832" y="1315"/>
                  <a:pt x="7832" y="1315"/>
                </a:cubicBezTo>
                <a:cubicBezTo>
                  <a:pt x="7832" y="1300"/>
                  <a:pt x="7832" y="1300"/>
                  <a:pt x="7832" y="1300"/>
                </a:cubicBezTo>
                <a:cubicBezTo>
                  <a:pt x="7821" y="1300"/>
                  <a:pt x="7821" y="1300"/>
                  <a:pt x="7821" y="1300"/>
                </a:cubicBezTo>
                <a:cubicBezTo>
                  <a:pt x="7821" y="1315"/>
                  <a:pt x="7821" y="1315"/>
                  <a:pt x="7821" y="1315"/>
                </a:cubicBezTo>
                <a:cubicBezTo>
                  <a:pt x="7806" y="1335"/>
                  <a:pt x="7806" y="1335"/>
                  <a:pt x="7806" y="1335"/>
                </a:cubicBezTo>
                <a:cubicBezTo>
                  <a:pt x="7789" y="1335"/>
                  <a:pt x="7789" y="1335"/>
                  <a:pt x="7789" y="1335"/>
                </a:cubicBezTo>
                <a:cubicBezTo>
                  <a:pt x="7789" y="1436"/>
                  <a:pt x="7789" y="1436"/>
                  <a:pt x="7789" y="1436"/>
                </a:cubicBezTo>
                <a:cubicBezTo>
                  <a:pt x="7749" y="1436"/>
                  <a:pt x="7749" y="1436"/>
                  <a:pt x="7749" y="1436"/>
                </a:cubicBezTo>
                <a:cubicBezTo>
                  <a:pt x="7749" y="1345"/>
                  <a:pt x="7749" y="1345"/>
                  <a:pt x="7749" y="1345"/>
                </a:cubicBezTo>
                <a:cubicBezTo>
                  <a:pt x="7738" y="1345"/>
                  <a:pt x="7738" y="1345"/>
                  <a:pt x="7738" y="1345"/>
                </a:cubicBezTo>
                <a:cubicBezTo>
                  <a:pt x="7738" y="1352"/>
                  <a:pt x="7738" y="1352"/>
                  <a:pt x="7738" y="1352"/>
                </a:cubicBezTo>
                <a:cubicBezTo>
                  <a:pt x="7724" y="1352"/>
                  <a:pt x="7724" y="1352"/>
                  <a:pt x="7724" y="1352"/>
                </a:cubicBezTo>
                <a:cubicBezTo>
                  <a:pt x="7724" y="1337"/>
                  <a:pt x="7724" y="1337"/>
                  <a:pt x="7724" y="1337"/>
                </a:cubicBezTo>
                <a:cubicBezTo>
                  <a:pt x="7713" y="1337"/>
                  <a:pt x="7713" y="1337"/>
                  <a:pt x="7713" y="1337"/>
                </a:cubicBezTo>
                <a:cubicBezTo>
                  <a:pt x="7713" y="1321"/>
                  <a:pt x="7713" y="1321"/>
                  <a:pt x="7713" y="1321"/>
                </a:cubicBezTo>
                <a:cubicBezTo>
                  <a:pt x="7697" y="1321"/>
                  <a:pt x="7697" y="1321"/>
                  <a:pt x="7697" y="1321"/>
                </a:cubicBezTo>
                <a:cubicBezTo>
                  <a:pt x="7697" y="1336"/>
                  <a:pt x="7697" y="1336"/>
                  <a:pt x="7697" y="1336"/>
                </a:cubicBezTo>
                <a:cubicBezTo>
                  <a:pt x="7687" y="1336"/>
                  <a:pt x="7687" y="1336"/>
                  <a:pt x="7687" y="1336"/>
                </a:cubicBezTo>
                <a:cubicBezTo>
                  <a:pt x="7687" y="1324"/>
                  <a:pt x="7687" y="1324"/>
                  <a:pt x="7687" y="1324"/>
                </a:cubicBezTo>
                <a:cubicBezTo>
                  <a:pt x="7673" y="1324"/>
                  <a:pt x="7673" y="1324"/>
                  <a:pt x="7673" y="1324"/>
                </a:cubicBezTo>
                <a:cubicBezTo>
                  <a:pt x="7673" y="1336"/>
                  <a:pt x="7673" y="1336"/>
                  <a:pt x="7673" y="1336"/>
                </a:cubicBezTo>
                <a:cubicBezTo>
                  <a:pt x="7659" y="1336"/>
                  <a:pt x="7659" y="1336"/>
                  <a:pt x="7659" y="1336"/>
                </a:cubicBezTo>
                <a:cubicBezTo>
                  <a:pt x="7659" y="1326"/>
                  <a:pt x="7659" y="1326"/>
                  <a:pt x="7659" y="1326"/>
                </a:cubicBezTo>
                <a:cubicBezTo>
                  <a:pt x="7645" y="1326"/>
                  <a:pt x="7645" y="1326"/>
                  <a:pt x="7645" y="1326"/>
                </a:cubicBezTo>
                <a:cubicBezTo>
                  <a:pt x="7645" y="1356"/>
                  <a:pt x="7645" y="1356"/>
                  <a:pt x="7645" y="1356"/>
                </a:cubicBezTo>
                <a:cubicBezTo>
                  <a:pt x="7616" y="1356"/>
                  <a:pt x="7616" y="1356"/>
                  <a:pt x="7616" y="1356"/>
                </a:cubicBezTo>
                <a:cubicBezTo>
                  <a:pt x="7616" y="1439"/>
                  <a:pt x="7616" y="1439"/>
                  <a:pt x="7616" y="1439"/>
                </a:cubicBezTo>
                <a:cubicBezTo>
                  <a:pt x="7581" y="1439"/>
                  <a:pt x="7581" y="1439"/>
                  <a:pt x="7581" y="1439"/>
                </a:cubicBezTo>
                <a:cubicBezTo>
                  <a:pt x="7581" y="1337"/>
                  <a:pt x="7581" y="1337"/>
                  <a:pt x="7581" y="1337"/>
                </a:cubicBezTo>
                <a:cubicBezTo>
                  <a:pt x="7557" y="1337"/>
                  <a:pt x="7557" y="1337"/>
                  <a:pt x="7557" y="1337"/>
                </a:cubicBezTo>
                <a:cubicBezTo>
                  <a:pt x="7538" y="1313"/>
                  <a:pt x="7538" y="1313"/>
                  <a:pt x="7538" y="1313"/>
                </a:cubicBezTo>
                <a:cubicBezTo>
                  <a:pt x="7497" y="1313"/>
                  <a:pt x="7497" y="1313"/>
                  <a:pt x="7497" y="1313"/>
                </a:cubicBezTo>
                <a:cubicBezTo>
                  <a:pt x="7497" y="1416"/>
                  <a:pt x="7497" y="1416"/>
                  <a:pt x="7497" y="1416"/>
                </a:cubicBezTo>
                <a:cubicBezTo>
                  <a:pt x="7483" y="1416"/>
                  <a:pt x="7483" y="1416"/>
                  <a:pt x="7483" y="1416"/>
                </a:cubicBezTo>
                <a:cubicBezTo>
                  <a:pt x="7483" y="1314"/>
                  <a:pt x="7483" y="1314"/>
                  <a:pt x="7483" y="1314"/>
                </a:cubicBezTo>
                <a:cubicBezTo>
                  <a:pt x="7465" y="1285"/>
                  <a:pt x="7465" y="1285"/>
                  <a:pt x="7465" y="1285"/>
                </a:cubicBezTo>
                <a:cubicBezTo>
                  <a:pt x="7452" y="1285"/>
                  <a:pt x="7452" y="1285"/>
                  <a:pt x="7452" y="1285"/>
                </a:cubicBezTo>
                <a:cubicBezTo>
                  <a:pt x="7452" y="1291"/>
                  <a:pt x="7452" y="1291"/>
                  <a:pt x="7452" y="1291"/>
                </a:cubicBezTo>
                <a:cubicBezTo>
                  <a:pt x="7441" y="1291"/>
                  <a:pt x="7441" y="1291"/>
                  <a:pt x="7441" y="1291"/>
                </a:cubicBezTo>
                <a:cubicBezTo>
                  <a:pt x="7441" y="1287"/>
                  <a:pt x="7441" y="1287"/>
                  <a:pt x="7441" y="1287"/>
                </a:cubicBezTo>
                <a:cubicBezTo>
                  <a:pt x="7430" y="1287"/>
                  <a:pt x="7430" y="1287"/>
                  <a:pt x="7430" y="1287"/>
                </a:cubicBezTo>
                <a:cubicBezTo>
                  <a:pt x="7430" y="1301"/>
                  <a:pt x="7430" y="1301"/>
                  <a:pt x="7430" y="1301"/>
                </a:cubicBezTo>
                <a:cubicBezTo>
                  <a:pt x="7383" y="1301"/>
                  <a:pt x="7383" y="1301"/>
                  <a:pt x="7383" y="1301"/>
                </a:cubicBezTo>
                <a:cubicBezTo>
                  <a:pt x="7383" y="1286"/>
                  <a:pt x="7383" y="1286"/>
                  <a:pt x="7383" y="1286"/>
                </a:cubicBezTo>
                <a:cubicBezTo>
                  <a:pt x="7370" y="1261"/>
                  <a:pt x="7370" y="1261"/>
                  <a:pt x="7370" y="1261"/>
                </a:cubicBezTo>
                <a:cubicBezTo>
                  <a:pt x="7326" y="1261"/>
                  <a:pt x="7326" y="1261"/>
                  <a:pt x="7326" y="1261"/>
                </a:cubicBezTo>
                <a:cubicBezTo>
                  <a:pt x="7326" y="1286"/>
                  <a:pt x="7326" y="1286"/>
                  <a:pt x="7326" y="1286"/>
                </a:cubicBezTo>
                <a:cubicBezTo>
                  <a:pt x="7297" y="1286"/>
                  <a:pt x="7297" y="1286"/>
                  <a:pt x="7297" y="1286"/>
                </a:cubicBezTo>
                <a:cubicBezTo>
                  <a:pt x="7297" y="1303"/>
                  <a:pt x="7297" y="1303"/>
                  <a:pt x="7297" y="1303"/>
                </a:cubicBezTo>
                <a:cubicBezTo>
                  <a:pt x="7292" y="1303"/>
                  <a:pt x="7292" y="1303"/>
                  <a:pt x="7292" y="1303"/>
                </a:cubicBezTo>
                <a:cubicBezTo>
                  <a:pt x="7292" y="1358"/>
                  <a:pt x="7292" y="1358"/>
                  <a:pt x="7292" y="1358"/>
                </a:cubicBezTo>
                <a:cubicBezTo>
                  <a:pt x="7281" y="1358"/>
                  <a:pt x="7281" y="1358"/>
                  <a:pt x="7281" y="1358"/>
                </a:cubicBezTo>
                <a:cubicBezTo>
                  <a:pt x="7281" y="1302"/>
                  <a:pt x="7281" y="1302"/>
                  <a:pt x="7281" y="1302"/>
                </a:cubicBezTo>
                <a:cubicBezTo>
                  <a:pt x="7273" y="1302"/>
                  <a:pt x="7273" y="1302"/>
                  <a:pt x="7273" y="1302"/>
                </a:cubicBezTo>
                <a:cubicBezTo>
                  <a:pt x="7273" y="1279"/>
                  <a:pt x="7273" y="1279"/>
                  <a:pt x="7273" y="1279"/>
                </a:cubicBezTo>
                <a:cubicBezTo>
                  <a:pt x="7210" y="1279"/>
                  <a:pt x="7210" y="1279"/>
                  <a:pt x="7210" y="1279"/>
                </a:cubicBezTo>
                <a:cubicBezTo>
                  <a:pt x="7210" y="1303"/>
                  <a:pt x="7210" y="1303"/>
                  <a:pt x="7210" y="1303"/>
                </a:cubicBezTo>
                <a:cubicBezTo>
                  <a:pt x="7179" y="1303"/>
                  <a:pt x="7179" y="1303"/>
                  <a:pt x="7179" y="1303"/>
                </a:cubicBezTo>
                <a:cubicBezTo>
                  <a:pt x="7179" y="1323"/>
                  <a:pt x="7179" y="1323"/>
                  <a:pt x="7179" y="1323"/>
                </a:cubicBezTo>
                <a:cubicBezTo>
                  <a:pt x="7170" y="1323"/>
                  <a:pt x="7170" y="1323"/>
                  <a:pt x="7170" y="1323"/>
                </a:cubicBezTo>
                <a:cubicBezTo>
                  <a:pt x="7170" y="1352"/>
                  <a:pt x="7170" y="1352"/>
                  <a:pt x="7170" y="1352"/>
                </a:cubicBezTo>
                <a:cubicBezTo>
                  <a:pt x="7090" y="1352"/>
                  <a:pt x="7090" y="1352"/>
                  <a:pt x="7090" y="1352"/>
                </a:cubicBezTo>
                <a:cubicBezTo>
                  <a:pt x="7090" y="1362"/>
                  <a:pt x="7090" y="1362"/>
                  <a:pt x="7090" y="1362"/>
                </a:cubicBezTo>
                <a:cubicBezTo>
                  <a:pt x="7069" y="1362"/>
                  <a:pt x="7069" y="1362"/>
                  <a:pt x="7069" y="1362"/>
                </a:cubicBezTo>
                <a:cubicBezTo>
                  <a:pt x="7069" y="1308"/>
                  <a:pt x="7069" y="1308"/>
                  <a:pt x="7069" y="1308"/>
                </a:cubicBezTo>
                <a:cubicBezTo>
                  <a:pt x="7036" y="1308"/>
                  <a:pt x="7036" y="1308"/>
                  <a:pt x="7036" y="1308"/>
                </a:cubicBezTo>
                <a:cubicBezTo>
                  <a:pt x="7036" y="1291"/>
                  <a:pt x="7036" y="1291"/>
                  <a:pt x="7036" y="1291"/>
                </a:cubicBezTo>
                <a:cubicBezTo>
                  <a:pt x="7010" y="1291"/>
                  <a:pt x="7010" y="1291"/>
                  <a:pt x="7010" y="1291"/>
                </a:cubicBezTo>
                <a:cubicBezTo>
                  <a:pt x="7010" y="1305"/>
                  <a:pt x="7010" y="1305"/>
                  <a:pt x="7010" y="1305"/>
                </a:cubicBezTo>
                <a:cubicBezTo>
                  <a:pt x="6993" y="1305"/>
                  <a:pt x="6993" y="1305"/>
                  <a:pt x="6993" y="1305"/>
                </a:cubicBezTo>
                <a:cubicBezTo>
                  <a:pt x="6993" y="1400"/>
                  <a:pt x="6993" y="1400"/>
                  <a:pt x="6993" y="1400"/>
                </a:cubicBezTo>
                <a:cubicBezTo>
                  <a:pt x="6972" y="1400"/>
                  <a:pt x="6972" y="1400"/>
                  <a:pt x="6972" y="1400"/>
                </a:cubicBezTo>
                <a:cubicBezTo>
                  <a:pt x="6972" y="1391"/>
                  <a:pt x="6972" y="1391"/>
                  <a:pt x="6972" y="1391"/>
                </a:cubicBezTo>
                <a:cubicBezTo>
                  <a:pt x="6952" y="1391"/>
                  <a:pt x="6952" y="1391"/>
                  <a:pt x="6952" y="1391"/>
                </a:cubicBezTo>
                <a:cubicBezTo>
                  <a:pt x="6952" y="1405"/>
                  <a:pt x="6952" y="1405"/>
                  <a:pt x="6952" y="1405"/>
                </a:cubicBezTo>
                <a:cubicBezTo>
                  <a:pt x="6936" y="1405"/>
                  <a:pt x="6936" y="1405"/>
                  <a:pt x="6936" y="1405"/>
                </a:cubicBezTo>
                <a:cubicBezTo>
                  <a:pt x="6936" y="1375"/>
                  <a:pt x="6936" y="1375"/>
                  <a:pt x="6936" y="1375"/>
                </a:cubicBezTo>
                <a:cubicBezTo>
                  <a:pt x="6922" y="1375"/>
                  <a:pt x="6922" y="1375"/>
                  <a:pt x="6922" y="1375"/>
                </a:cubicBezTo>
                <a:cubicBezTo>
                  <a:pt x="6922" y="1357"/>
                  <a:pt x="6922" y="1357"/>
                  <a:pt x="6922" y="1357"/>
                </a:cubicBezTo>
                <a:cubicBezTo>
                  <a:pt x="6906" y="1357"/>
                  <a:pt x="6906" y="1357"/>
                  <a:pt x="6906" y="1357"/>
                </a:cubicBezTo>
                <a:cubicBezTo>
                  <a:pt x="6886" y="1357"/>
                  <a:pt x="6886" y="1357"/>
                  <a:pt x="6886" y="1357"/>
                </a:cubicBezTo>
                <a:cubicBezTo>
                  <a:pt x="6886" y="1348"/>
                  <a:pt x="6886" y="1348"/>
                  <a:pt x="6886" y="1348"/>
                </a:cubicBezTo>
                <a:cubicBezTo>
                  <a:pt x="6852" y="1348"/>
                  <a:pt x="6852" y="1348"/>
                  <a:pt x="6852" y="1348"/>
                </a:cubicBezTo>
                <a:cubicBezTo>
                  <a:pt x="6852" y="1334"/>
                  <a:pt x="6852" y="1334"/>
                  <a:pt x="6852" y="1334"/>
                </a:cubicBezTo>
                <a:cubicBezTo>
                  <a:pt x="6839" y="1334"/>
                  <a:pt x="6839" y="1334"/>
                  <a:pt x="6839" y="1334"/>
                </a:cubicBezTo>
                <a:cubicBezTo>
                  <a:pt x="6839" y="1344"/>
                  <a:pt x="6839" y="1344"/>
                  <a:pt x="6839" y="1344"/>
                </a:cubicBezTo>
                <a:cubicBezTo>
                  <a:pt x="6786" y="1344"/>
                  <a:pt x="6786" y="1344"/>
                  <a:pt x="6786" y="1344"/>
                </a:cubicBezTo>
                <a:cubicBezTo>
                  <a:pt x="6786" y="1355"/>
                  <a:pt x="6786" y="1355"/>
                  <a:pt x="6786" y="1355"/>
                </a:cubicBezTo>
                <a:cubicBezTo>
                  <a:pt x="6776" y="1355"/>
                  <a:pt x="6776" y="1355"/>
                  <a:pt x="6776" y="1355"/>
                </a:cubicBezTo>
                <a:cubicBezTo>
                  <a:pt x="6776" y="1370"/>
                  <a:pt x="6776" y="1370"/>
                  <a:pt x="6776" y="1370"/>
                </a:cubicBezTo>
                <a:cubicBezTo>
                  <a:pt x="6766" y="1380"/>
                  <a:pt x="6766" y="1380"/>
                  <a:pt x="6766" y="1380"/>
                </a:cubicBezTo>
                <a:cubicBezTo>
                  <a:pt x="6766" y="1411"/>
                  <a:pt x="6766" y="1411"/>
                  <a:pt x="6766" y="1411"/>
                </a:cubicBezTo>
                <a:cubicBezTo>
                  <a:pt x="6755" y="1411"/>
                  <a:pt x="6755" y="1411"/>
                  <a:pt x="6755" y="1411"/>
                </a:cubicBezTo>
                <a:cubicBezTo>
                  <a:pt x="6755" y="1381"/>
                  <a:pt x="6755" y="1381"/>
                  <a:pt x="6755" y="1381"/>
                </a:cubicBezTo>
                <a:cubicBezTo>
                  <a:pt x="6744" y="1367"/>
                  <a:pt x="6744" y="1367"/>
                  <a:pt x="6744" y="1367"/>
                </a:cubicBezTo>
                <a:cubicBezTo>
                  <a:pt x="6744" y="1291"/>
                  <a:pt x="6744" y="1291"/>
                  <a:pt x="6744" y="1291"/>
                </a:cubicBezTo>
                <a:cubicBezTo>
                  <a:pt x="6727" y="1291"/>
                  <a:pt x="6727" y="1291"/>
                  <a:pt x="6727" y="1291"/>
                </a:cubicBezTo>
                <a:cubicBezTo>
                  <a:pt x="6727" y="1217"/>
                  <a:pt x="6727" y="1217"/>
                  <a:pt x="6727" y="1217"/>
                </a:cubicBezTo>
                <a:cubicBezTo>
                  <a:pt x="6670" y="1217"/>
                  <a:pt x="6670" y="1217"/>
                  <a:pt x="6670" y="1217"/>
                </a:cubicBezTo>
                <a:cubicBezTo>
                  <a:pt x="6670" y="1194"/>
                  <a:pt x="6670" y="1194"/>
                  <a:pt x="6670" y="1194"/>
                </a:cubicBezTo>
                <a:cubicBezTo>
                  <a:pt x="6640" y="1194"/>
                  <a:pt x="6640" y="1194"/>
                  <a:pt x="6640" y="1194"/>
                </a:cubicBezTo>
                <a:cubicBezTo>
                  <a:pt x="6640" y="1246"/>
                  <a:pt x="6640" y="1246"/>
                  <a:pt x="6640" y="1246"/>
                </a:cubicBezTo>
                <a:cubicBezTo>
                  <a:pt x="6625" y="1246"/>
                  <a:pt x="6625" y="1246"/>
                  <a:pt x="6625" y="1246"/>
                </a:cubicBezTo>
                <a:cubicBezTo>
                  <a:pt x="6625" y="1229"/>
                  <a:pt x="6625" y="1229"/>
                  <a:pt x="6625" y="1229"/>
                </a:cubicBezTo>
                <a:cubicBezTo>
                  <a:pt x="6625" y="1229"/>
                  <a:pt x="6614" y="1229"/>
                  <a:pt x="6609" y="1229"/>
                </a:cubicBezTo>
                <a:cubicBezTo>
                  <a:pt x="6604" y="1229"/>
                  <a:pt x="6604" y="1246"/>
                  <a:pt x="6604" y="1246"/>
                </a:cubicBezTo>
                <a:cubicBezTo>
                  <a:pt x="6604" y="1293"/>
                  <a:pt x="6604" y="1293"/>
                  <a:pt x="6604" y="1293"/>
                </a:cubicBezTo>
                <a:cubicBezTo>
                  <a:pt x="6562" y="1293"/>
                  <a:pt x="6562" y="1293"/>
                  <a:pt x="6562" y="1293"/>
                </a:cubicBezTo>
                <a:cubicBezTo>
                  <a:pt x="6562" y="1130"/>
                  <a:pt x="6562" y="1130"/>
                  <a:pt x="6562" y="1130"/>
                </a:cubicBezTo>
                <a:cubicBezTo>
                  <a:pt x="6505" y="1130"/>
                  <a:pt x="6505" y="1130"/>
                  <a:pt x="6505" y="1130"/>
                </a:cubicBezTo>
                <a:cubicBezTo>
                  <a:pt x="6505" y="1157"/>
                  <a:pt x="6505" y="1157"/>
                  <a:pt x="6505" y="1157"/>
                </a:cubicBezTo>
                <a:cubicBezTo>
                  <a:pt x="6481" y="1157"/>
                  <a:pt x="6477" y="1169"/>
                  <a:pt x="6477" y="1169"/>
                </a:cubicBezTo>
                <a:cubicBezTo>
                  <a:pt x="6450" y="1169"/>
                  <a:pt x="6450" y="1169"/>
                  <a:pt x="6450" y="1169"/>
                </a:cubicBezTo>
                <a:cubicBezTo>
                  <a:pt x="6450" y="1202"/>
                  <a:pt x="6450" y="1202"/>
                  <a:pt x="6450" y="1202"/>
                </a:cubicBezTo>
                <a:cubicBezTo>
                  <a:pt x="6438" y="1202"/>
                  <a:pt x="6438" y="1202"/>
                  <a:pt x="6438" y="1202"/>
                </a:cubicBezTo>
                <a:cubicBezTo>
                  <a:pt x="6438" y="1333"/>
                  <a:pt x="6438" y="1333"/>
                  <a:pt x="6438" y="1333"/>
                </a:cubicBezTo>
                <a:cubicBezTo>
                  <a:pt x="6414" y="1333"/>
                  <a:pt x="6414" y="1333"/>
                  <a:pt x="6414" y="1333"/>
                </a:cubicBezTo>
                <a:cubicBezTo>
                  <a:pt x="6414" y="1314"/>
                  <a:pt x="6414" y="1314"/>
                  <a:pt x="6414" y="1314"/>
                </a:cubicBezTo>
                <a:cubicBezTo>
                  <a:pt x="6401" y="1301"/>
                  <a:pt x="6401" y="1301"/>
                  <a:pt x="6401" y="1301"/>
                </a:cubicBezTo>
                <a:cubicBezTo>
                  <a:pt x="6394" y="1301"/>
                  <a:pt x="6394" y="1301"/>
                  <a:pt x="6394" y="1301"/>
                </a:cubicBezTo>
                <a:cubicBezTo>
                  <a:pt x="6381" y="1311"/>
                  <a:pt x="6381" y="1311"/>
                  <a:pt x="6381" y="1311"/>
                </a:cubicBezTo>
                <a:cubicBezTo>
                  <a:pt x="6381" y="1078"/>
                  <a:pt x="6381" y="1078"/>
                  <a:pt x="6381" y="1078"/>
                </a:cubicBezTo>
                <a:cubicBezTo>
                  <a:pt x="6322" y="1065"/>
                  <a:pt x="6322" y="1065"/>
                  <a:pt x="6322" y="1065"/>
                </a:cubicBezTo>
                <a:cubicBezTo>
                  <a:pt x="6297" y="1065"/>
                  <a:pt x="6297" y="1065"/>
                  <a:pt x="6297" y="1065"/>
                </a:cubicBezTo>
                <a:cubicBezTo>
                  <a:pt x="6297" y="1080"/>
                  <a:pt x="6297" y="1080"/>
                  <a:pt x="6297" y="1080"/>
                </a:cubicBezTo>
                <a:cubicBezTo>
                  <a:pt x="6280" y="1080"/>
                  <a:pt x="6280" y="1080"/>
                  <a:pt x="6280" y="1080"/>
                </a:cubicBezTo>
                <a:cubicBezTo>
                  <a:pt x="6280" y="1135"/>
                  <a:pt x="6280" y="1135"/>
                  <a:pt x="6280" y="1135"/>
                </a:cubicBezTo>
                <a:cubicBezTo>
                  <a:pt x="6264" y="1135"/>
                  <a:pt x="6264" y="1135"/>
                  <a:pt x="6264" y="1135"/>
                </a:cubicBezTo>
                <a:cubicBezTo>
                  <a:pt x="6264" y="1207"/>
                  <a:pt x="6264" y="1207"/>
                  <a:pt x="6264" y="1207"/>
                </a:cubicBezTo>
                <a:cubicBezTo>
                  <a:pt x="6242" y="1207"/>
                  <a:pt x="6242" y="1207"/>
                  <a:pt x="6242" y="1207"/>
                </a:cubicBezTo>
                <a:cubicBezTo>
                  <a:pt x="6242" y="1181"/>
                  <a:pt x="6242" y="1181"/>
                  <a:pt x="6242" y="1181"/>
                </a:cubicBezTo>
                <a:cubicBezTo>
                  <a:pt x="6214" y="1181"/>
                  <a:pt x="6214" y="1181"/>
                  <a:pt x="6214" y="1181"/>
                </a:cubicBezTo>
                <a:cubicBezTo>
                  <a:pt x="6214" y="1098"/>
                  <a:pt x="6214" y="1098"/>
                  <a:pt x="6214" y="1098"/>
                </a:cubicBezTo>
                <a:cubicBezTo>
                  <a:pt x="6196" y="1098"/>
                  <a:pt x="6196" y="1098"/>
                  <a:pt x="6196" y="1098"/>
                </a:cubicBezTo>
                <a:cubicBezTo>
                  <a:pt x="6196" y="1048"/>
                  <a:pt x="6196" y="1048"/>
                  <a:pt x="6196" y="1048"/>
                </a:cubicBezTo>
                <a:cubicBezTo>
                  <a:pt x="6114" y="1039"/>
                  <a:pt x="6114" y="1039"/>
                  <a:pt x="6114" y="1039"/>
                </a:cubicBezTo>
                <a:cubicBezTo>
                  <a:pt x="6114" y="1024"/>
                  <a:pt x="6114" y="1024"/>
                  <a:pt x="6114" y="1024"/>
                </a:cubicBezTo>
                <a:cubicBezTo>
                  <a:pt x="5961" y="1014"/>
                  <a:pt x="5961" y="1014"/>
                  <a:pt x="5961" y="1014"/>
                </a:cubicBezTo>
                <a:cubicBezTo>
                  <a:pt x="5961" y="823"/>
                  <a:pt x="5961" y="823"/>
                  <a:pt x="5961" y="823"/>
                </a:cubicBezTo>
                <a:cubicBezTo>
                  <a:pt x="5826" y="790"/>
                  <a:pt x="5826" y="790"/>
                  <a:pt x="5826" y="790"/>
                </a:cubicBezTo>
                <a:cubicBezTo>
                  <a:pt x="5688" y="818"/>
                  <a:pt x="5688" y="818"/>
                  <a:pt x="5688" y="818"/>
                </a:cubicBezTo>
                <a:cubicBezTo>
                  <a:pt x="5688" y="1359"/>
                  <a:pt x="5688" y="1359"/>
                  <a:pt x="5688" y="1359"/>
                </a:cubicBezTo>
                <a:cubicBezTo>
                  <a:pt x="5605" y="1359"/>
                  <a:pt x="5605" y="1359"/>
                  <a:pt x="5605" y="1359"/>
                </a:cubicBezTo>
                <a:cubicBezTo>
                  <a:pt x="5605" y="451"/>
                  <a:pt x="5605" y="451"/>
                  <a:pt x="5605" y="451"/>
                </a:cubicBezTo>
                <a:cubicBezTo>
                  <a:pt x="5468" y="487"/>
                  <a:pt x="5468" y="487"/>
                  <a:pt x="5468" y="487"/>
                </a:cubicBezTo>
                <a:cubicBezTo>
                  <a:pt x="5468" y="1274"/>
                  <a:pt x="5468" y="1274"/>
                  <a:pt x="5468" y="1274"/>
                </a:cubicBezTo>
                <a:cubicBezTo>
                  <a:pt x="5414" y="1274"/>
                  <a:pt x="5414" y="1274"/>
                  <a:pt x="5414" y="1274"/>
                </a:cubicBezTo>
                <a:cubicBezTo>
                  <a:pt x="5414" y="683"/>
                  <a:pt x="5414" y="683"/>
                  <a:pt x="5414" y="683"/>
                </a:cubicBezTo>
                <a:cubicBezTo>
                  <a:pt x="5404" y="683"/>
                  <a:pt x="5404" y="683"/>
                  <a:pt x="5404" y="683"/>
                </a:cubicBezTo>
                <a:cubicBezTo>
                  <a:pt x="5404" y="674"/>
                  <a:pt x="5404" y="674"/>
                  <a:pt x="5404" y="674"/>
                </a:cubicBezTo>
                <a:cubicBezTo>
                  <a:pt x="5396" y="674"/>
                  <a:pt x="5396" y="674"/>
                  <a:pt x="5396" y="674"/>
                </a:cubicBezTo>
                <a:cubicBezTo>
                  <a:pt x="5396" y="655"/>
                  <a:pt x="5396" y="655"/>
                  <a:pt x="5396" y="655"/>
                </a:cubicBezTo>
                <a:cubicBezTo>
                  <a:pt x="5384" y="655"/>
                  <a:pt x="5384" y="655"/>
                  <a:pt x="5384" y="655"/>
                </a:cubicBezTo>
                <a:cubicBezTo>
                  <a:pt x="5384" y="634"/>
                  <a:pt x="5384" y="634"/>
                  <a:pt x="5384" y="634"/>
                </a:cubicBezTo>
                <a:cubicBezTo>
                  <a:pt x="5367" y="634"/>
                  <a:pt x="5367" y="634"/>
                  <a:pt x="5367" y="634"/>
                </a:cubicBezTo>
                <a:cubicBezTo>
                  <a:pt x="5367" y="615"/>
                  <a:pt x="5367" y="615"/>
                  <a:pt x="5367" y="615"/>
                </a:cubicBezTo>
                <a:cubicBezTo>
                  <a:pt x="5360" y="615"/>
                  <a:pt x="5360" y="615"/>
                  <a:pt x="5360" y="615"/>
                </a:cubicBezTo>
                <a:cubicBezTo>
                  <a:pt x="5360" y="593"/>
                  <a:pt x="5360" y="593"/>
                  <a:pt x="5360" y="593"/>
                </a:cubicBezTo>
                <a:cubicBezTo>
                  <a:pt x="5353" y="532"/>
                  <a:pt x="5353" y="532"/>
                  <a:pt x="5353" y="532"/>
                </a:cubicBezTo>
                <a:cubicBezTo>
                  <a:pt x="5346" y="593"/>
                  <a:pt x="5346" y="593"/>
                  <a:pt x="5346" y="593"/>
                </a:cubicBezTo>
                <a:cubicBezTo>
                  <a:pt x="5346" y="615"/>
                  <a:pt x="5346" y="615"/>
                  <a:pt x="5346" y="615"/>
                </a:cubicBezTo>
                <a:cubicBezTo>
                  <a:pt x="5339" y="615"/>
                  <a:pt x="5339" y="615"/>
                  <a:pt x="5339" y="615"/>
                </a:cubicBezTo>
                <a:cubicBezTo>
                  <a:pt x="5339" y="634"/>
                  <a:pt x="5339" y="634"/>
                  <a:pt x="5339" y="634"/>
                </a:cubicBezTo>
                <a:cubicBezTo>
                  <a:pt x="5322" y="634"/>
                  <a:pt x="5322" y="634"/>
                  <a:pt x="5322" y="634"/>
                </a:cubicBezTo>
                <a:cubicBezTo>
                  <a:pt x="5322" y="655"/>
                  <a:pt x="5322" y="655"/>
                  <a:pt x="5322" y="655"/>
                </a:cubicBezTo>
                <a:cubicBezTo>
                  <a:pt x="5310" y="655"/>
                  <a:pt x="5310" y="655"/>
                  <a:pt x="5310" y="655"/>
                </a:cubicBezTo>
                <a:cubicBezTo>
                  <a:pt x="5310" y="674"/>
                  <a:pt x="5310" y="674"/>
                  <a:pt x="5310" y="674"/>
                </a:cubicBezTo>
                <a:cubicBezTo>
                  <a:pt x="5302" y="674"/>
                  <a:pt x="5302" y="674"/>
                  <a:pt x="5302" y="674"/>
                </a:cubicBezTo>
                <a:cubicBezTo>
                  <a:pt x="5302" y="683"/>
                  <a:pt x="5302" y="683"/>
                  <a:pt x="5302" y="683"/>
                </a:cubicBezTo>
                <a:cubicBezTo>
                  <a:pt x="5292" y="683"/>
                  <a:pt x="5292" y="683"/>
                  <a:pt x="5292" y="683"/>
                </a:cubicBezTo>
                <a:cubicBezTo>
                  <a:pt x="5292" y="1274"/>
                  <a:pt x="5292" y="1274"/>
                  <a:pt x="5292" y="1274"/>
                </a:cubicBezTo>
                <a:cubicBezTo>
                  <a:pt x="5260" y="1274"/>
                  <a:pt x="5260" y="1274"/>
                  <a:pt x="5260" y="1274"/>
                </a:cubicBezTo>
                <a:cubicBezTo>
                  <a:pt x="5260" y="792"/>
                  <a:pt x="5260" y="792"/>
                  <a:pt x="5260" y="792"/>
                </a:cubicBezTo>
                <a:cubicBezTo>
                  <a:pt x="5098" y="792"/>
                  <a:pt x="5098" y="792"/>
                  <a:pt x="5098" y="792"/>
                </a:cubicBezTo>
                <a:cubicBezTo>
                  <a:pt x="5073" y="817"/>
                  <a:pt x="5073" y="817"/>
                  <a:pt x="5073" y="817"/>
                </a:cubicBezTo>
                <a:cubicBezTo>
                  <a:pt x="5073" y="1219"/>
                  <a:pt x="5073" y="1219"/>
                  <a:pt x="5073" y="1219"/>
                </a:cubicBezTo>
                <a:cubicBezTo>
                  <a:pt x="5044" y="1219"/>
                  <a:pt x="5044" y="1219"/>
                  <a:pt x="5044" y="1219"/>
                </a:cubicBezTo>
                <a:cubicBezTo>
                  <a:pt x="5031" y="1237"/>
                  <a:pt x="5031" y="1237"/>
                  <a:pt x="5031" y="1237"/>
                </a:cubicBezTo>
                <a:cubicBezTo>
                  <a:pt x="5031" y="1419"/>
                  <a:pt x="5031" y="1419"/>
                  <a:pt x="5031" y="1419"/>
                </a:cubicBezTo>
                <a:cubicBezTo>
                  <a:pt x="5007" y="1419"/>
                  <a:pt x="5007" y="1419"/>
                  <a:pt x="5007" y="1419"/>
                </a:cubicBezTo>
                <a:cubicBezTo>
                  <a:pt x="5007" y="1089"/>
                  <a:pt x="5007" y="1089"/>
                  <a:pt x="5007" y="1089"/>
                </a:cubicBezTo>
                <a:cubicBezTo>
                  <a:pt x="4993" y="1089"/>
                  <a:pt x="4993" y="1089"/>
                  <a:pt x="4993" y="1089"/>
                </a:cubicBezTo>
                <a:cubicBezTo>
                  <a:pt x="4993" y="1050"/>
                  <a:pt x="4993" y="1050"/>
                  <a:pt x="4993" y="1050"/>
                </a:cubicBezTo>
                <a:cubicBezTo>
                  <a:pt x="4981" y="1050"/>
                  <a:pt x="4981" y="1050"/>
                  <a:pt x="4981" y="1050"/>
                </a:cubicBezTo>
                <a:cubicBezTo>
                  <a:pt x="4981" y="1026"/>
                  <a:pt x="4981" y="1026"/>
                  <a:pt x="4981" y="1026"/>
                </a:cubicBezTo>
                <a:cubicBezTo>
                  <a:pt x="4959" y="1026"/>
                  <a:pt x="4959" y="1026"/>
                  <a:pt x="4959" y="1026"/>
                </a:cubicBezTo>
                <a:cubicBezTo>
                  <a:pt x="4945" y="1016"/>
                  <a:pt x="4945" y="1016"/>
                  <a:pt x="4945" y="1016"/>
                </a:cubicBezTo>
                <a:cubicBezTo>
                  <a:pt x="4945" y="887"/>
                  <a:pt x="4945" y="887"/>
                  <a:pt x="4945" y="887"/>
                </a:cubicBezTo>
                <a:cubicBezTo>
                  <a:pt x="4841" y="919"/>
                  <a:pt x="4841" y="919"/>
                  <a:pt x="4841" y="919"/>
                </a:cubicBezTo>
                <a:cubicBezTo>
                  <a:pt x="4819" y="902"/>
                  <a:pt x="4819" y="902"/>
                  <a:pt x="4819" y="902"/>
                </a:cubicBezTo>
                <a:cubicBezTo>
                  <a:pt x="4819" y="685"/>
                  <a:pt x="4819" y="685"/>
                  <a:pt x="4819" y="685"/>
                </a:cubicBezTo>
                <a:cubicBezTo>
                  <a:pt x="4750" y="668"/>
                  <a:pt x="4750" y="668"/>
                  <a:pt x="4750" y="668"/>
                </a:cubicBezTo>
                <a:cubicBezTo>
                  <a:pt x="4616" y="723"/>
                  <a:pt x="4616" y="723"/>
                  <a:pt x="4616" y="723"/>
                </a:cubicBezTo>
                <a:cubicBezTo>
                  <a:pt x="4616" y="734"/>
                  <a:pt x="4616" y="734"/>
                  <a:pt x="4616" y="734"/>
                </a:cubicBezTo>
                <a:cubicBezTo>
                  <a:pt x="4593" y="720"/>
                  <a:pt x="4593" y="720"/>
                  <a:pt x="4593" y="720"/>
                </a:cubicBezTo>
                <a:cubicBezTo>
                  <a:pt x="4574" y="720"/>
                  <a:pt x="4574" y="720"/>
                  <a:pt x="4574" y="720"/>
                </a:cubicBezTo>
                <a:cubicBezTo>
                  <a:pt x="4574" y="739"/>
                  <a:pt x="4574" y="739"/>
                  <a:pt x="4574" y="739"/>
                </a:cubicBezTo>
                <a:cubicBezTo>
                  <a:pt x="4551" y="739"/>
                  <a:pt x="4551" y="739"/>
                  <a:pt x="4551" y="739"/>
                </a:cubicBezTo>
                <a:cubicBezTo>
                  <a:pt x="4551" y="807"/>
                  <a:pt x="4551" y="807"/>
                  <a:pt x="4551" y="807"/>
                </a:cubicBezTo>
                <a:cubicBezTo>
                  <a:pt x="4540" y="807"/>
                  <a:pt x="4540" y="807"/>
                  <a:pt x="4540" y="807"/>
                </a:cubicBezTo>
                <a:cubicBezTo>
                  <a:pt x="4540" y="1250"/>
                  <a:pt x="4540" y="1250"/>
                  <a:pt x="4540" y="1250"/>
                </a:cubicBezTo>
                <a:cubicBezTo>
                  <a:pt x="4523" y="1250"/>
                  <a:pt x="4523" y="1250"/>
                  <a:pt x="4523" y="1250"/>
                </a:cubicBezTo>
                <a:cubicBezTo>
                  <a:pt x="4516" y="1237"/>
                  <a:pt x="4516" y="1237"/>
                  <a:pt x="4516" y="1237"/>
                </a:cubicBezTo>
                <a:cubicBezTo>
                  <a:pt x="4516" y="1205"/>
                  <a:pt x="4516" y="1205"/>
                  <a:pt x="4516" y="1205"/>
                </a:cubicBezTo>
                <a:cubicBezTo>
                  <a:pt x="4499" y="1205"/>
                  <a:pt x="4499" y="1205"/>
                  <a:pt x="4499" y="1205"/>
                </a:cubicBezTo>
                <a:cubicBezTo>
                  <a:pt x="4499" y="1238"/>
                  <a:pt x="4499" y="1238"/>
                  <a:pt x="4499" y="1238"/>
                </a:cubicBezTo>
                <a:cubicBezTo>
                  <a:pt x="4495" y="1234"/>
                  <a:pt x="4495" y="1234"/>
                  <a:pt x="4495" y="1234"/>
                </a:cubicBezTo>
                <a:cubicBezTo>
                  <a:pt x="4495" y="1245"/>
                  <a:pt x="4495" y="1245"/>
                  <a:pt x="4495" y="1245"/>
                </a:cubicBezTo>
                <a:cubicBezTo>
                  <a:pt x="4482" y="1245"/>
                  <a:pt x="4482" y="1245"/>
                  <a:pt x="4482" y="1245"/>
                </a:cubicBezTo>
                <a:cubicBezTo>
                  <a:pt x="4482" y="1255"/>
                  <a:pt x="4482" y="1255"/>
                  <a:pt x="4482" y="1255"/>
                </a:cubicBezTo>
                <a:cubicBezTo>
                  <a:pt x="4474" y="1255"/>
                  <a:pt x="4474" y="1255"/>
                  <a:pt x="4474" y="1255"/>
                </a:cubicBezTo>
                <a:cubicBezTo>
                  <a:pt x="4474" y="1263"/>
                  <a:pt x="4474" y="1263"/>
                  <a:pt x="4474" y="1263"/>
                </a:cubicBezTo>
                <a:cubicBezTo>
                  <a:pt x="4452" y="1263"/>
                  <a:pt x="4452" y="1263"/>
                  <a:pt x="4452" y="1263"/>
                </a:cubicBezTo>
                <a:cubicBezTo>
                  <a:pt x="4452" y="1251"/>
                  <a:pt x="4452" y="1251"/>
                  <a:pt x="4452" y="1251"/>
                </a:cubicBezTo>
                <a:cubicBezTo>
                  <a:pt x="4468" y="1248"/>
                  <a:pt x="4468" y="1248"/>
                  <a:pt x="4468" y="1248"/>
                </a:cubicBezTo>
                <a:cubicBezTo>
                  <a:pt x="4468" y="1242"/>
                  <a:pt x="4468" y="1242"/>
                  <a:pt x="4468" y="1242"/>
                </a:cubicBezTo>
                <a:cubicBezTo>
                  <a:pt x="4407" y="1242"/>
                  <a:pt x="4407" y="1242"/>
                  <a:pt x="4407" y="1242"/>
                </a:cubicBezTo>
                <a:cubicBezTo>
                  <a:pt x="4409" y="1247"/>
                  <a:pt x="4409" y="1247"/>
                  <a:pt x="4409" y="1247"/>
                </a:cubicBezTo>
                <a:cubicBezTo>
                  <a:pt x="4421" y="1249"/>
                  <a:pt x="4421" y="1249"/>
                  <a:pt x="4421" y="1249"/>
                </a:cubicBezTo>
                <a:cubicBezTo>
                  <a:pt x="4421" y="1260"/>
                  <a:pt x="4421" y="1260"/>
                  <a:pt x="4421" y="1260"/>
                </a:cubicBezTo>
                <a:cubicBezTo>
                  <a:pt x="4398" y="1265"/>
                  <a:pt x="4398" y="1265"/>
                  <a:pt x="4398" y="1265"/>
                </a:cubicBezTo>
                <a:cubicBezTo>
                  <a:pt x="4369" y="1201"/>
                  <a:pt x="4369" y="1201"/>
                  <a:pt x="4369" y="1201"/>
                </a:cubicBezTo>
                <a:cubicBezTo>
                  <a:pt x="4369" y="1161"/>
                  <a:pt x="4369" y="1161"/>
                  <a:pt x="4369" y="1161"/>
                </a:cubicBezTo>
                <a:cubicBezTo>
                  <a:pt x="4369" y="948"/>
                  <a:pt x="4369" y="948"/>
                  <a:pt x="4369" y="948"/>
                </a:cubicBezTo>
                <a:cubicBezTo>
                  <a:pt x="4369" y="948"/>
                  <a:pt x="4379" y="944"/>
                  <a:pt x="4379" y="932"/>
                </a:cubicBezTo>
                <a:cubicBezTo>
                  <a:pt x="4379" y="920"/>
                  <a:pt x="4346" y="917"/>
                  <a:pt x="4333" y="917"/>
                </a:cubicBezTo>
                <a:cubicBezTo>
                  <a:pt x="4320" y="917"/>
                  <a:pt x="4287" y="920"/>
                  <a:pt x="4287" y="932"/>
                </a:cubicBezTo>
                <a:cubicBezTo>
                  <a:pt x="4287" y="944"/>
                  <a:pt x="4297" y="948"/>
                  <a:pt x="4297" y="948"/>
                </a:cubicBezTo>
                <a:cubicBezTo>
                  <a:pt x="4297" y="1161"/>
                  <a:pt x="4297" y="1161"/>
                  <a:pt x="4297" y="1161"/>
                </a:cubicBezTo>
                <a:cubicBezTo>
                  <a:pt x="4286" y="1161"/>
                  <a:pt x="4286" y="1161"/>
                  <a:pt x="4286" y="1161"/>
                </a:cubicBezTo>
                <a:cubicBezTo>
                  <a:pt x="4286" y="1131"/>
                  <a:pt x="4286" y="1131"/>
                  <a:pt x="4286" y="1131"/>
                </a:cubicBezTo>
                <a:cubicBezTo>
                  <a:pt x="4238" y="1091"/>
                  <a:pt x="4238" y="1091"/>
                  <a:pt x="4238" y="1091"/>
                </a:cubicBezTo>
                <a:cubicBezTo>
                  <a:pt x="4238" y="974"/>
                  <a:pt x="4238" y="974"/>
                  <a:pt x="4238" y="974"/>
                </a:cubicBezTo>
                <a:cubicBezTo>
                  <a:pt x="4223" y="974"/>
                  <a:pt x="4223" y="974"/>
                  <a:pt x="4223" y="974"/>
                </a:cubicBezTo>
                <a:cubicBezTo>
                  <a:pt x="4166" y="1010"/>
                  <a:pt x="4166" y="1010"/>
                  <a:pt x="4166" y="1010"/>
                </a:cubicBezTo>
                <a:cubicBezTo>
                  <a:pt x="4166" y="995"/>
                  <a:pt x="4166" y="995"/>
                  <a:pt x="4166" y="995"/>
                </a:cubicBezTo>
                <a:cubicBezTo>
                  <a:pt x="4087" y="995"/>
                  <a:pt x="4087" y="995"/>
                  <a:pt x="4087" y="995"/>
                </a:cubicBezTo>
                <a:cubicBezTo>
                  <a:pt x="4087" y="1012"/>
                  <a:pt x="4087" y="1012"/>
                  <a:pt x="4087" y="1012"/>
                </a:cubicBezTo>
                <a:cubicBezTo>
                  <a:pt x="4069" y="1012"/>
                  <a:pt x="4069" y="1012"/>
                  <a:pt x="4069" y="1012"/>
                </a:cubicBezTo>
                <a:cubicBezTo>
                  <a:pt x="4069" y="1130"/>
                  <a:pt x="4069" y="1130"/>
                  <a:pt x="4069" y="1130"/>
                </a:cubicBezTo>
                <a:cubicBezTo>
                  <a:pt x="4046" y="1117"/>
                  <a:pt x="4046" y="1117"/>
                  <a:pt x="4046" y="1117"/>
                </a:cubicBezTo>
                <a:cubicBezTo>
                  <a:pt x="4046" y="1088"/>
                  <a:pt x="4046" y="1088"/>
                  <a:pt x="4046" y="1088"/>
                </a:cubicBezTo>
                <a:cubicBezTo>
                  <a:pt x="4039" y="1088"/>
                  <a:pt x="4039" y="1088"/>
                  <a:pt x="4039" y="1088"/>
                </a:cubicBezTo>
                <a:cubicBezTo>
                  <a:pt x="4039" y="1118"/>
                  <a:pt x="4039" y="1118"/>
                  <a:pt x="4039" y="1118"/>
                </a:cubicBezTo>
                <a:cubicBezTo>
                  <a:pt x="4032" y="1118"/>
                  <a:pt x="4032" y="1118"/>
                  <a:pt x="4032" y="1118"/>
                </a:cubicBezTo>
                <a:cubicBezTo>
                  <a:pt x="4032" y="1061"/>
                  <a:pt x="4032" y="1061"/>
                  <a:pt x="4032" y="1061"/>
                </a:cubicBezTo>
                <a:cubicBezTo>
                  <a:pt x="3989" y="1061"/>
                  <a:pt x="3989" y="1061"/>
                  <a:pt x="3989" y="1061"/>
                </a:cubicBezTo>
                <a:cubicBezTo>
                  <a:pt x="3989" y="1052"/>
                  <a:pt x="3984" y="1018"/>
                  <a:pt x="3943" y="995"/>
                </a:cubicBezTo>
                <a:cubicBezTo>
                  <a:pt x="3943" y="975"/>
                  <a:pt x="3943" y="975"/>
                  <a:pt x="3943" y="975"/>
                </a:cubicBezTo>
                <a:cubicBezTo>
                  <a:pt x="3933" y="975"/>
                  <a:pt x="3933" y="975"/>
                  <a:pt x="3933" y="975"/>
                </a:cubicBezTo>
                <a:cubicBezTo>
                  <a:pt x="3923" y="975"/>
                  <a:pt x="3923" y="975"/>
                  <a:pt x="3923" y="975"/>
                </a:cubicBezTo>
                <a:cubicBezTo>
                  <a:pt x="3923" y="995"/>
                  <a:pt x="3923" y="995"/>
                  <a:pt x="3923" y="995"/>
                </a:cubicBezTo>
                <a:cubicBezTo>
                  <a:pt x="3882" y="1018"/>
                  <a:pt x="3877" y="1052"/>
                  <a:pt x="3877" y="1061"/>
                </a:cubicBezTo>
                <a:cubicBezTo>
                  <a:pt x="3877" y="1070"/>
                  <a:pt x="3885" y="1078"/>
                  <a:pt x="3885" y="1078"/>
                </a:cubicBezTo>
                <a:cubicBezTo>
                  <a:pt x="3859" y="1078"/>
                  <a:pt x="3859" y="1078"/>
                  <a:pt x="3859" y="1078"/>
                </a:cubicBezTo>
                <a:cubicBezTo>
                  <a:pt x="3846" y="1078"/>
                  <a:pt x="3846" y="1078"/>
                  <a:pt x="3846" y="1078"/>
                </a:cubicBezTo>
                <a:cubicBezTo>
                  <a:pt x="3809" y="1051"/>
                  <a:pt x="3809" y="1051"/>
                  <a:pt x="3809" y="1051"/>
                </a:cubicBezTo>
                <a:cubicBezTo>
                  <a:pt x="3781" y="1070"/>
                  <a:pt x="3781" y="1070"/>
                  <a:pt x="3781" y="1070"/>
                </a:cubicBezTo>
                <a:cubicBezTo>
                  <a:pt x="3770" y="1080"/>
                  <a:pt x="3770" y="1080"/>
                  <a:pt x="3770" y="1080"/>
                </a:cubicBezTo>
                <a:cubicBezTo>
                  <a:pt x="3742" y="1080"/>
                  <a:pt x="3742" y="1080"/>
                  <a:pt x="3742" y="1080"/>
                </a:cubicBezTo>
                <a:cubicBezTo>
                  <a:pt x="3742" y="1095"/>
                  <a:pt x="3742" y="1095"/>
                  <a:pt x="3742" y="1095"/>
                </a:cubicBezTo>
                <a:cubicBezTo>
                  <a:pt x="3759" y="1095"/>
                  <a:pt x="3763" y="1109"/>
                  <a:pt x="3763" y="1109"/>
                </a:cubicBezTo>
                <a:cubicBezTo>
                  <a:pt x="3763" y="1133"/>
                  <a:pt x="3763" y="1133"/>
                  <a:pt x="3763" y="1133"/>
                </a:cubicBezTo>
                <a:cubicBezTo>
                  <a:pt x="3734" y="1133"/>
                  <a:pt x="3734" y="1133"/>
                  <a:pt x="3734" y="1133"/>
                </a:cubicBezTo>
                <a:cubicBezTo>
                  <a:pt x="3734" y="1123"/>
                  <a:pt x="3734" y="1123"/>
                  <a:pt x="3734" y="1123"/>
                </a:cubicBezTo>
                <a:cubicBezTo>
                  <a:pt x="3673" y="1123"/>
                  <a:pt x="3673" y="1123"/>
                  <a:pt x="3673" y="1123"/>
                </a:cubicBezTo>
                <a:cubicBezTo>
                  <a:pt x="3673" y="1147"/>
                  <a:pt x="3673" y="1147"/>
                  <a:pt x="3673" y="1147"/>
                </a:cubicBezTo>
                <a:cubicBezTo>
                  <a:pt x="3635" y="1147"/>
                  <a:pt x="3635" y="1147"/>
                  <a:pt x="3635" y="1147"/>
                </a:cubicBezTo>
                <a:cubicBezTo>
                  <a:pt x="3635" y="1405"/>
                  <a:pt x="3635" y="1405"/>
                  <a:pt x="3635" y="1405"/>
                </a:cubicBezTo>
                <a:cubicBezTo>
                  <a:pt x="3585" y="1405"/>
                  <a:pt x="3585" y="1405"/>
                  <a:pt x="3585" y="1405"/>
                </a:cubicBezTo>
                <a:cubicBezTo>
                  <a:pt x="3585" y="1415"/>
                  <a:pt x="3585" y="1415"/>
                  <a:pt x="3585" y="1415"/>
                </a:cubicBezTo>
                <a:cubicBezTo>
                  <a:pt x="3576" y="1415"/>
                  <a:pt x="3576" y="1415"/>
                  <a:pt x="3576" y="1415"/>
                </a:cubicBezTo>
                <a:cubicBezTo>
                  <a:pt x="3576" y="1437"/>
                  <a:pt x="3576" y="1437"/>
                  <a:pt x="3576" y="1437"/>
                </a:cubicBezTo>
                <a:cubicBezTo>
                  <a:pt x="3565" y="1437"/>
                  <a:pt x="3565" y="1437"/>
                  <a:pt x="3565" y="1437"/>
                </a:cubicBezTo>
                <a:cubicBezTo>
                  <a:pt x="3565" y="1403"/>
                  <a:pt x="3565" y="1403"/>
                  <a:pt x="3565" y="1403"/>
                </a:cubicBezTo>
                <a:cubicBezTo>
                  <a:pt x="3528" y="1403"/>
                  <a:pt x="3528" y="1403"/>
                  <a:pt x="3528" y="1403"/>
                </a:cubicBezTo>
                <a:cubicBezTo>
                  <a:pt x="3528" y="1259"/>
                  <a:pt x="3528" y="1259"/>
                  <a:pt x="3528" y="1259"/>
                </a:cubicBezTo>
                <a:cubicBezTo>
                  <a:pt x="3478" y="1259"/>
                  <a:pt x="3478" y="1259"/>
                  <a:pt x="3478" y="1259"/>
                </a:cubicBezTo>
                <a:cubicBezTo>
                  <a:pt x="3478" y="1245"/>
                  <a:pt x="3478" y="1245"/>
                  <a:pt x="3478" y="1245"/>
                </a:cubicBezTo>
                <a:cubicBezTo>
                  <a:pt x="3463" y="1245"/>
                  <a:pt x="3463" y="1245"/>
                  <a:pt x="3463" y="1245"/>
                </a:cubicBezTo>
                <a:cubicBezTo>
                  <a:pt x="3463" y="1255"/>
                  <a:pt x="3463" y="1255"/>
                  <a:pt x="3463" y="1255"/>
                </a:cubicBezTo>
                <a:cubicBezTo>
                  <a:pt x="3455" y="1255"/>
                  <a:pt x="3455" y="1255"/>
                  <a:pt x="3455" y="1255"/>
                </a:cubicBezTo>
                <a:cubicBezTo>
                  <a:pt x="3456" y="1251"/>
                  <a:pt x="3456" y="1248"/>
                  <a:pt x="3456" y="1245"/>
                </a:cubicBezTo>
                <a:cubicBezTo>
                  <a:pt x="3456" y="1211"/>
                  <a:pt x="3436" y="1182"/>
                  <a:pt x="3407" y="1168"/>
                </a:cubicBezTo>
                <a:cubicBezTo>
                  <a:pt x="3407" y="700"/>
                  <a:pt x="3407" y="700"/>
                  <a:pt x="3407" y="700"/>
                </a:cubicBezTo>
                <a:cubicBezTo>
                  <a:pt x="3431" y="687"/>
                  <a:pt x="3447" y="662"/>
                  <a:pt x="3447" y="634"/>
                </a:cubicBezTo>
                <a:cubicBezTo>
                  <a:pt x="3447" y="597"/>
                  <a:pt x="3421" y="567"/>
                  <a:pt x="3387" y="560"/>
                </a:cubicBezTo>
                <a:cubicBezTo>
                  <a:pt x="3383" y="429"/>
                  <a:pt x="3383" y="429"/>
                  <a:pt x="3383" y="429"/>
                </a:cubicBezTo>
                <a:cubicBezTo>
                  <a:pt x="3391" y="425"/>
                  <a:pt x="3397" y="417"/>
                  <a:pt x="3397" y="407"/>
                </a:cubicBezTo>
                <a:cubicBezTo>
                  <a:pt x="3397" y="400"/>
                  <a:pt x="3394" y="393"/>
                  <a:pt x="3390" y="389"/>
                </a:cubicBezTo>
                <a:cubicBezTo>
                  <a:pt x="3390" y="372"/>
                  <a:pt x="3390" y="372"/>
                  <a:pt x="3390" y="372"/>
                </a:cubicBezTo>
                <a:cubicBezTo>
                  <a:pt x="3382" y="372"/>
                  <a:pt x="3382" y="372"/>
                  <a:pt x="3382" y="372"/>
                </a:cubicBezTo>
                <a:cubicBezTo>
                  <a:pt x="3382" y="269"/>
                  <a:pt x="3382" y="269"/>
                  <a:pt x="3382" y="269"/>
                </a:cubicBezTo>
                <a:cubicBezTo>
                  <a:pt x="3377" y="269"/>
                  <a:pt x="3377" y="269"/>
                  <a:pt x="3377" y="269"/>
                </a:cubicBezTo>
                <a:cubicBezTo>
                  <a:pt x="3377" y="187"/>
                  <a:pt x="3377" y="187"/>
                  <a:pt x="3377" y="187"/>
                </a:cubicBezTo>
                <a:cubicBezTo>
                  <a:pt x="3377" y="187"/>
                  <a:pt x="3385" y="187"/>
                  <a:pt x="3385" y="177"/>
                </a:cubicBezTo>
                <a:cubicBezTo>
                  <a:pt x="3385" y="167"/>
                  <a:pt x="3377" y="170"/>
                  <a:pt x="3377" y="170"/>
                </a:cubicBezTo>
                <a:cubicBezTo>
                  <a:pt x="3372" y="0"/>
                  <a:pt x="3372" y="0"/>
                  <a:pt x="3372" y="0"/>
                </a:cubicBezTo>
                <a:cubicBezTo>
                  <a:pt x="3367" y="170"/>
                  <a:pt x="3367" y="170"/>
                  <a:pt x="3367" y="170"/>
                </a:cubicBezTo>
                <a:cubicBezTo>
                  <a:pt x="3367" y="170"/>
                  <a:pt x="3359" y="167"/>
                  <a:pt x="3359" y="177"/>
                </a:cubicBezTo>
                <a:cubicBezTo>
                  <a:pt x="3359" y="187"/>
                  <a:pt x="3367" y="187"/>
                  <a:pt x="3367" y="187"/>
                </a:cubicBezTo>
                <a:cubicBezTo>
                  <a:pt x="3367" y="269"/>
                  <a:pt x="3367" y="269"/>
                  <a:pt x="3367" y="269"/>
                </a:cubicBezTo>
                <a:cubicBezTo>
                  <a:pt x="3362" y="269"/>
                  <a:pt x="3362" y="269"/>
                  <a:pt x="3362" y="269"/>
                </a:cubicBezTo>
                <a:cubicBezTo>
                  <a:pt x="3362" y="372"/>
                  <a:pt x="3362" y="372"/>
                  <a:pt x="3362" y="372"/>
                </a:cubicBezTo>
                <a:cubicBezTo>
                  <a:pt x="3354" y="372"/>
                  <a:pt x="3354" y="372"/>
                  <a:pt x="3354" y="372"/>
                </a:cubicBezTo>
                <a:cubicBezTo>
                  <a:pt x="3354" y="389"/>
                  <a:pt x="3354" y="389"/>
                  <a:pt x="3354" y="389"/>
                </a:cubicBezTo>
                <a:cubicBezTo>
                  <a:pt x="3350" y="393"/>
                  <a:pt x="3347" y="400"/>
                  <a:pt x="3347" y="407"/>
                </a:cubicBezTo>
                <a:cubicBezTo>
                  <a:pt x="3347" y="417"/>
                  <a:pt x="3353" y="425"/>
                  <a:pt x="3361" y="429"/>
                </a:cubicBezTo>
                <a:cubicBezTo>
                  <a:pt x="3357" y="560"/>
                  <a:pt x="3357" y="560"/>
                  <a:pt x="3357" y="560"/>
                </a:cubicBezTo>
                <a:cubicBezTo>
                  <a:pt x="3323" y="567"/>
                  <a:pt x="3297" y="597"/>
                  <a:pt x="3297" y="634"/>
                </a:cubicBezTo>
                <a:cubicBezTo>
                  <a:pt x="3297" y="659"/>
                  <a:pt x="3310" y="681"/>
                  <a:pt x="3329" y="695"/>
                </a:cubicBezTo>
                <a:cubicBezTo>
                  <a:pt x="3329" y="1173"/>
                  <a:pt x="3329" y="1173"/>
                  <a:pt x="3329" y="1173"/>
                </a:cubicBezTo>
                <a:cubicBezTo>
                  <a:pt x="3304" y="1187"/>
                  <a:pt x="3288" y="1214"/>
                  <a:pt x="3288" y="1245"/>
                </a:cubicBezTo>
                <a:cubicBezTo>
                  <a:pt x="3288" y="1275"/>
                  <a:pt x="3304" y="1302"/>
                  <a:pt x="3329" y="1317"/>
                </a:cubicBezTo>
                <a:cubicBezTo>
                  <a:pt x="3329" y="1343"/>
                  <a:pt x="3329" y="1343"/>
                  <a:pt x="3329" y="1343"/>
                </a:cubicBezTo>
                <a:cubicBezTo>
                  <a:pt x="3287" y="1479"/>
                  <a:pt x="3287" y="1479"/>
                  <a:pt x="3287" y="1479"/>
                </a:cubicBezTo>
                <a:cubicBezTo>
                  <a:pt x="3180" y="1479"/>
                  <a:pt x="3180" y="1479"/>
                  <a:pt x="3180" y="1479"/>
                </a:cubicBezTo>
                <a:cubicBezTo>
                  <a:pt x="3180" y="1420"/>
                  <a:pt x="3180" y="1420"/>
                  <a:pt x="3180" y="1420"/>
                </a:cubicBezTo>
                <a:cubicBezTo>
                  <a:pt x="3132" y="1420"/>
                  <a:pt x="3132" y="1420"/>
                  <a:pt x="3132" y="1420"/>
                </a:cubicBezTo>
                <a:cubicBezTo>
                  <a:pt x="3132" y="1479"/>
                  <a:pt x="3132" y="1479"/>
                  <a:pt x="3132" y="1479"/>
                </a:cubicBezTo>
                <a:cubicBezTo>
                  <a:pt x="2997" y="1479"/>
                  <a:pt x="2997" y="1479"/>
                  <a:pt x="2997" y="1479"/>
                </a:cubicBezTo>
                <a:cubicBezTo>
                  <a:pt x="2997" y="1395"/>
                  <a:pt x="2997" y="1395"/>
                  <a:pt x="2997" y="1395"/>
                </a:cubicBezTo>
                <a:cubicBezTo>
                  <a:pt x="2850" y="1372"/>
                  <a:pt x="2850" y="1372"/>
                  <a:pt x="2850" y="1372"/>
                </a:cubicBezTo>
                <a:cubicBezTo>
                  <a:pt x="2850" y="1279"/>
                  <a:pt x="2850" y="1279"/>
                  <a:pt x="2850" y="1279"/>
                </a:cubicBezTo>
                <a:cubicBezTo>
                  <a:pt x="2844" y="1271"/>
                  <a:pt x="2844" y="1271"/>
                  <a:pt x="2844" y="1271"/>
                </a:cubicBezTo>
                <a:cubicBezTo>
                  <a:pt x="2844" y="1227"/>
                  <a:pt x="2844" y="1227"/>
                  <a:pt x="2844" y="1227"/>
                </a:cubicBezTo>
                <a:cubicBezTo>
                  <a:pt x="2838" y="1223"/>
                  <a:pt x="2838" y="1223"/>
                  <a:pt x="2838" y="1223"/>
                </a:cubicBezTo>
                <a:cubicBezTo>
                  <a:pt x="2838" y="1194"/>
                  <a:pt x="2838" y="1194"/>
                  <a:pt x="2838" y="1194"/>
                </a:cubicBezTo>
                <a:cubicBezTo>
                  <a:pt x="2818" y="1177"/>
                  <a:pt x="2818" y="1177"/>
                  <a:pt x="2818" y="1177"/>
                </a:cubicBezTo>
                <a:cubicBezTo>
                  <a:pt x="2803" y="1177"/>
                  <a:pt x="2803" y="1177"/>
                  <a:pt x="2803" y="1177"/>
                </a:cubicBezTo>
                <a:cubicBezTo>
                  <a:pt x="2797" y="1119"/>
                  <a:pt x="2797" y="1119"/>
                  <a:pt x="2797" y="1119"/>
                </a:cubicBezTo>
                <a:cubicBezTo>
                  <a:pt x="2791" y="1177"/>
                  <a:pt x="2791" y="1177"/>
                  <a:pt x="2791" y="1177"/>
                </a:cubicBezTo>
                <a:cubicBezTo>
                  <a:pt x="2776" y="1177"/>
                  <a:pt x="2776" y="1177"/>
                  <a:pt x="2776" y="1177"/>
                </a:cubicBezTo>
                <a:cubicBezTo>
                  <a:pt x="2756" y="1194"/>
                  <a:pt x="2756" y="1194"/>
                  <a:pt x="2756" y="1194"/>
                </a:cubicBezTo>
                <a:cubicBezTo>
                  <a:pt x="2756" y="1223"/>
                  <a:pt x="2756" y="1223"/>
                  <a:pt x="2756" y="1223"/>
                </a:cubicBezTo>
                <a:cubicBezTo>
                  <a:pt x="2750" y="1227"/>
                  <a:pt x="2750" y="1227"/>
                  <a:pt x="2750" y="1227"/>
                </a:cubicBezTo>
                <a:cubicBezTo>
                  <a:pt x="2750" y="1271"/>
                  <a:pt x="2750" y="1271"/>
                  <a:pt x="2750" y="1271"/>
                </a:cubicBezTo>
                <a:cubicBezTo>
                  <a:pt x="2744" y="1279"/>
                  <a:pt x="2744" y="1279"/>
                  <a:pt x="2744" y="1279"/>
                </a:cubicBezTo>
                <a:cubicBezTo>
                  <a:pt x="2744" y="1341"/>
                  <a:pt x="2744" y="1341"/>
                  <a:pt x="2744" y="1341"/>
                </a:cubicBezTo>
                <a:cubicBezTo>
                  <a:pt x="2744" y="1341"/>
                  <a:pt x="2733" y="1330"/>
                  <a:pt x="2701" y="1330"/>
                </a:cubicBezTo>
                <a:cubicBezTo>
                  <a:pt x="2658" y="1330"/>
                  <a:pt x="2628" y="1372"/>
                  <a:pt x="2628" y="1372"/>
                </a:cubicBezTo>
                <a:cubicBezTo>
                  <a:pt x="2572" y="1372"/>
                  <a:pt x="2572" y="1372"/>
                  <a:pt x="2572" y="1372"/>
                </a:cubicBezTo>
                <a:cubicBezTo>
                  <a:pt x="2572" y="1389"/>
                  <a:pt x="2572" y="1389"/>
                  <a:pt x="2572" y="1389"/>
                </a:cubicBezTo>
                <a:cubicBezTo>
                  <a:pt x="2553" y="1389"/>
                  <a:pt x="2553" y="1389"/>
                  <a:pt x="2553" y="1389"/>
                </a:cubicBezTo>
                <a:cubicBezTo>
                  <a:pt x="2553" y="1382"/>
                  <a:pt x="2553" y="1382"/>
                  <a:pt x="2553" y="1382"/>
                </a:cubicBezTo>
                <a:cubicBezTo>
                  <a:pt x="2510" y="1382"/>
                  <a:pt x="2510" y="1382"/>
                  <a:pt x="2510" y="1382"/>
                </a:cubicBezTo>
                <a:cubicBezTo>
                  <a:pt x="2502" y="1393"/>
                  <a:pt x="2502" y="1393"/>
                  <a:pt x="2502" y="1393"/>
                </a:cubicBezTo>
                <a:cubicBezTo>
                  <a:pt x="2478" y="1393"/>
                  <a:pt x="2478" y="1393"/>
                  <a:pt x="2478" y="1393"/>
                </a:cubicBezTo>
                <a:cubicBezTo>
                  <a:pt x="2478" y="1402"/>
                  <a:pt x="2478" y="1402"/>
                  <a:pt x="2478" y="1402"/>
                </a:cubicBezTo>
                <a:cubicBezTo>
                  <a:pt x="2470" y="1402"/>
                  <a:pt x="2470" y="1402"/>
                  <a:pt x="2470" y="1402"/>
                </a:cubicBezTo>
                <a:cubicBezTo>
                  <a:pt x="2470" y="1378"/>
                  <a:pt x="2470" y="1378"/>
                  <a:pt x="2470" y="1378"/>
                </a:cubicBezTo>
                <a:cubicBezTo>
                  <a:pt x="2443" y="1378"/>
                  <a:pt x="2443" y="1378"/>
                  <a:pt x="2443" y="1378"/>
                </a:cubicBezTo>
                <a:cubicBezTo>
                  <a:pt x="2432" y="1388"/>
                  <a:pt x="2432" y="1388"/>
                  <a:pt x="2432" y="1388"/>
                </a:cubicBezTo>
                <a:cubicBezTo>
                  <a:pt x="2417" y="1388"/>
                  <a:pt x="2417" y="1388"/>
                  <a:pt x="2417" y="1388"/>
                </a:cubicBezTo>
                <a:cubicBezTo>
                  <a:pt x="2408" y="1375"/>
                  <a:pt x="2408" y="1375"/>
                  <a:pt x="2408" y="1375"/>
                </a:cubicBezTo>
                <a:cubicBezTo>
                  <a:pt x="2393" y="1375"/>
                  <a:pt x="2393" y="1375"/>
                  <a:pt x="2393" y="1375"/>
                </a:cubicBezTo>
                <a:cubicBezTo>
                  <a:pt x="2381" y="1388"/>
                  <a:pt x="2381" y="1388"/>
                  <a:pt x="2381" y="1388"/>
                </a:cubicBezTo>
                <a:cubicBezTo>
                  <a:pt x="2365" y="1388"/>
                  <a:pt x="2365" y="1388"/>
                  <a:pt x="2365" y="1388"/>
                </a:cubicBezTo>
                <a:cubicBezTo>
                  <a:pt x="2365" y="1465"/>
                  <a:pt x="2365" y="1465"/>
                  <a:pt x="2365" y="1465"/>
                </a:cubicBezTo>
                <a:cubicBezTo>
                  <a:pt x="2310" y="1465"/>
                  <a:pt x="2310" y="1465"/>
                  <a:pt x="2310" y="1465"/>
                </a:cubicBezTo>
                <a:cubicBezTo>
                  <a:pt x="2310" y="1440"/>
                  <a:pt x="2310" y="1440"/>
                  <a:pt x="2310" y="1440"/>
                </a:cubicBezTo>
                <a:cubicBezTo>
                  <a:pt x="2284" y="1420"/>
                  <a:pt x="2284" y="1420"/>
                  <a:pt x="2284" y="1420"/>
                </a:cubicBezTo>
                <a:cubicBezTo>
                  <a:pt x="2279" y="1380"/>
                  <a:pt x="2279" y="1380"/>
                  <a:pt x="2279" y="1380"/>
                </a:cubicBezTo>
                <a:cubicBezTo>
                  <a:pt x="2273" y="1419"/>
                  <a:pt x="2273" y="1419"/>
                  <a:pt x="2273" y="1419"/>
                </a:cubicBezTo>
                <a:cubicBezTo>
                  <a:pt x="2243" y="1441"/>
                  <a:pt x="2243" y="1441"/>
                  <a:pt x="2243" y="1441"/>
                </a:cubicBezTo>
                <a:cubicBezTo>
                  <a:pt x="2243" y="1457"/>
                  <a:pt x="2243" y="1457"/>
                  <a:pt x="2243" y="1457"/>
                </a:cubicBezTo>
                <a:cubicBezTo>
                  <a:pt x="2199" y="1457"/>
                  <a:pt x="2199" y="1457"/>
                  <a:pt x="2199" y="1457"/>
                </a:cubicBezTo>
                <a:cubicBezTo>
                  <a:pt x="2199" y="1401"/>
                  <a:pt x="2199" y="1401"/>
                  <a:pt x="2199" y="1401"/>
                </a:cubicBezTo>
                <a:cubicBezTo>
                  <a:pt x="2177" y="1401"/>
                  <a:pt x="2177" y="1401"/>
                  <a:pt x="2177" y="1401"/>
                </a:cubicBezTo>
                <a:cubicBezTo>
                  <a:pt x="2177" y="1391"/>
                  <a:pt x="2177" y="1391"/>
                  <a:pt x="2177" y="1391"/>
                </a:cubicBezTo>
                <a:cubicBezTo>
                  <a:pt x="2152" y="1391"/>
                  <a:pt x="2152" y="1391"/>
                  <a:pt x="2152" y="1391"/>
                </a:cubicBezTo>
                <a:cubicBezTo>
                  <a:pt x="2152" y="1409"/>
                  <a:pt x="2152" y="1409"/>
                  <a:pt x="2152" y="1409"/>
                </a:cubicBezTo>
                <a:cubicBezTo>
                  <a:pt x="2139" y="1409"/>
                  <a:pt x="2139" y="1409"/>
                  <a:pt x="2139" y="1409"/>
                </a:cubicBezTo>
                <a:cubicBezTo>
                  <a:pt x="2139" y="1371"/>
                  <a:pt x="2139" y="1371"/>
                  <a:pt x="2139" y="1371"/>
                </a:cubicBezTo>
                <a:cubicBezTo>
                  <a:pt x="2093" y="1371"/>
                  <a:pt x="2093" y="1371"/>
                  <a:pt x="2093" y="1371"/>
                </a:cubicBezTo>
                <a:cubicBezTo>
                  <a:pt x="2093" y="1436"/>
                  <a:pt x="2093" y="1436"/>
                  <a:pt x="2093" y="1436"/>
                </a:cubicBezTo>
                <a:cubicBezTo>
                  <a:pt x="2077" y="1436"/>
                  <a:pt x="2077" y="1436"/>
                  <a:pt x="2077" y="1436"/>
                </a:cubicBezTo>
                <a:cubicBezTo>
                  <a:pt x="2077" y="1453"/>
                  <a:pt x="2077" y="1453"/>
                  <a:pt x="2077" y="1453"/>
                </a:cubicBezTo>
                <a:cubicBezTo>
                  <a:pt x="2068" y="1453"/>
                  <a:pt x="2068" y="1453"/>
                  <a:pt x="2068" y="1453"/>
                </a:cubicBezTo>
                <a:cubicBezTo>
                  <a:pt x="2068" y="1463"/>
                  <a:pt x="2068" y="1463"/>
                  <a:pt x="2068" y="1463"/>
                </a:cubicBezTo>
                <a:cubicBezTo>
                  <a:pt x="2055" y="1463"/>
                  <a:pt x="2055" y="1463"/>
                  <a:pt x="2055" y="1463"/>
                </a:cubicBezTo>
                <a:cubicBezTo>
                  <a:pt x="2055" y="1453"/>
                  <a:pt x="2055" y="1453"/>
                  <a:pt x="2055" y="1453"/>
                </a:cubicBezTo>
                <a:cubicBezTo>
                  <a:pt x="2033" y="1453"/>
                  <a:pt x="2033" y="1453"/>
                  <a:pt x="2033" y="1453"/>
                </a:cubicBezTo>
                <a:cubicBezTo>
                  <a:pt x="2033" y="1461"/>
                  <a:pt x="2033" y="1461"/>
                  <a:pt x="2033" y="1461"/>
                </a:cubicBezTo>
                <a:cubicBezTo>
                  <a:pt x="2004" y="1461"/>
                  <a:pt x="2004" y="1461"/>
                  <a:pt x="2004" y="1461"/>
                </a:cubicBezTo>
                <a:cubicBezTo>
                  <a:pt x="2004" y="1471"/>
                  <a:pt x="2004" y="1471"/>
                  <a:pt x="2004" y="1471"/>
                </a:cubicBezTo>
                <a:cubicBezTo>
                  <a:pt x="1996" y="1471"/>
                  <a:pt x="1996" y="1471"/>
                  <a:pt x="1996" y="1471"/>
                </a:cubicBezTo>
                <a:cubicBezTo>
                  <a:pt x="1996" y="1463"/>
                  <a:pt x="1996" y="1463"/>
                  <a:pt x="1996" y="1463"/>
                </a:cubicBezTo>
                <a:cubicBezTo>
                  <a:pt x="1983" y="1463"/>
                  <a:pt x="1983" y="1463"/>
                  <a:pt x="1983" y="1463"/>
                </a:cubicBezTo>
                <a:cubicBezTo>
                  <a:pt x="1983" y="1479"/>
                  <a:pt x="1983" y="1479"/>
                  <a:pt x="1983" y="1479"/>
                </a:cubicBezTo>
                <a:cubicBezTo>
                  <a:pt x="1975" y="1479"/>
                  <a:pt x="1975" y="1479"/>
                  <a:pt x="1975" y="1479"/>
                </a:cubicBezTo>
                <a:cubicBezTo>
                  <a:pt x="1975" y="1343"/>
                  <a:pt x="1975" y="1343"/>
                  <a:pt x="1975" y="1343"/>
                </a:cubicBezTo>
                <a:cubicBezTo>
                  <a:pt x="1952" y="1343"/>
                  <a:pt x="1952" y="1343"/>
                  <a:pt x="1952" y="1343"/>
                </a:cubicBezTo>
                <a:cubicBezTo>
                  <a:pt x="1952" y="1352"/>
                  <a:pt x="1952" y="1352"/>
                  <a:pt x="1952" y="1352"/>
                </a:cubicBezTo>
                <a:cubicBezTo>
                  <a:pt x="1943" y="1352"/>
                  <a:pt x="1943" y="1352"/>
                  <a:pt x="1943" y="1352"/>
                </a:cubicBezTo>
                <a:cubicBezTo>
                  <a:pt x="1935" y="1335"/>
                  <a:pt x="1935" y="1335"/>
                  <a:pt x="1935" y="1335"/>
                </a:cubicBezTo>
                <a:cubicBezTo>
                  <a:pt x="1921" y="1335"/>
                  <a:pt x="1921" y="1335"/>
                  <a:pt x="1921" y="1335"/>
                </a:cubicBezTo>
                <a:cubicBezTo>
                  <a:pt x="1912" y="1352"/>
                  <a:pt x="1912" y="1352"/>
                  <a:pt x="1912" y="1352"/>
                </a:cubicBezTo>
                <a:cubicBezTo>
                  <a:pt x="1877" y="1352"/>
                  <a:pt x="1877" y="1352"/>
                  <a:pt x="1877" y="1352"/>
                </a:cubicBezTo>
                <a:cubicBezTo>
                  <a:pt x="1877" y="1456"/>
                  <a:pt x="1877" y="1456"/>
                  <a:pt x="1877" y="1456"/>
                </a:cubicBezTo>
                <a:cubicBezTo>
                  <a:pt x="1805" y="1456"/>
                  <a:pt x="1805" y="1456"/>
                  <a:pt x="1805" y="1456"/>
                </a:cubicBezTo>
                <a:cubicBezTo>
                  <a:pt x="1791" y="1441"/>
                  <a:pt x="1791" y="1441"/>
                  <a:pt x="1791" y="1441"/>
                </a:cubicBezTo>
                <a:cubicBezTo>
                  <a:pt x="1781" y="1452"/>
                  <a:pt x="1781" y="1452"/>
                  <a:pt x="1781" y="1452"/>
                </a:cubicBezTo>
                <a:cubicBezTo>
                  <a:pt x="1771" y="1452"/>
                  <a:pt x="1771" y="1452"/>
                  <a:pt x="1771" y="1452"/>
                </a:cubicBezTo>
                <a:cubicBezTo>
                  <a:pt x="1756" y="1437"/>
                  <a:pt x="1756" y="1437"/>
                  <a:pt x="1756" y="1437"/>
                </a:cubicBezTo>
                <a:cubicBezTo>
                  <a:pt x="1744" y="1437"/>
                  <a:pt x="1744" y="1437"/>
                  <a:pt x="1744" y="1437"/>
                </a:cubicBezTo>
                <a:cubicBezTo>
                  <a:pt x="1731" y="1448"/>
                  <a:pt x="1731" y="1448"/>
                  <a:pt x="1731" y="1448"/>
                </a:cubicBezTo>
                <a:cubicBezTo>
                  <a:pt x="1699" y="1448"/>
                  <a:pt x="1699" y="1448"/>
                  <a:pt x="1699" y="1448"/>
                </a:cubicBezTo>
                <a:cubicBezTo>
                  <a:pt x="1699" y="1437"/>
                  <a:pt x="1699" y="1437"/>
                  <a:pt x="1699" y="1437"/>
                </a:cubicBezTo>
                <a:cubicBezTo>
                  <a:pt x="1673" y="1437"/>
                  <a:pt x="1673" y="1437"/>
                  <a:pt x="1673" y="1437"/>
                </a:cubicBezTo>
                <a:cubicBezTo>
                  <a:pt x="1673" y="1469"/>
                  <a:pt x="1673" y="1469"/>
                  <a:pt x="1673" y="1469"/>
                </a:cubicBezTo>
                <a:cubicBezTo>
                  <a:pt x="1656" y="1469"/>
                  <a:pt x="1656" y="1469"/>
                  <a:pt x="1656" y="1469"/>
                </a:cubicBezTo>
                <a:cubicBezTo>
                  <a:pt x="1656" y="1459"/>
                  <a:pt x="1656" y="1459"/>
                  <a:pt x="1656" y="1459"/>
                </a:cubicBezTo>
                <a:cubicBezTo>
                  <a:pt x="1619" y="1459"/>
                  <a:pt x="1619" y="1459"/>
                  <a:pt x="1619" y="1459"/>
                </a:cubicBezTo>
                <a:cubicBezTo>
                  <a:pt x="1619" y="1448"/>
                  <a:pt x="1619" y="1448"/>
                  <a:pt x="1619" y="1448"/>
                </a:cubicBezTo>
                <a:cubicBezTo>
                  <a:pt x="1587" y="1448"/>
                  <a:pt x="1587" y="1448"/>
                  <a:pt x="1587" y="1448"/>
                </a:cubicBezTo>
                <a:cubicBezTo>
                  <a:pt x="1587" y="1459"/>
                  <a:pt x="1587" y="1459"/>
                  <a:pt x="1587" y="1459"/>
                </a:cubicBezTo>
                <a:cubicBezTo>
                  <a:pt x="1563" y="1459"/>
                  <a:pt x="1563" y="1459"/>
                  <a:pt x="1563" y="1459"/>
                </a:cubicBezTo>
                <a:cubicBezTo>
                  <a:pt x="1563" y="1407"/>
                  <a:pt x="1563" y="1407"/>
                  <a:pt x="1563" y="1407"/>
                </a:cubicBezTo>
                <a:cubicBezTo>
                  <a:pt x="1531" y="1393"/>
                  <a:pt x="1531" y="1393"/>
                  <a:pt x="1531" y="1393"/>
                </a:cubicBezTo>
                <a:cubicBezTo>
                  <a:pt x="1531" y="1408"/>
                  <a:pt x="1531" y="1408"/>
                  <a:pt x="1531" y="1408"/>
                </a:cubicBezTo>
                <a:cubicBezTo>
                  <a:pt x="1524" y="1408"/>
                  <a:pt x="1524" y="1408"/>
                  <a:pt x="1524" y="1408"/>
                </a:cubicBezTo>
                <a:cubicBezTo>
                  <a:pt x="1524" y="1331"/>
                  <a:pt x="1524" y="1331"/>
                  <a:pt x="1524" y="1331"/>
                </a:cubicBezTo>
                <a:cubicBezTo>
                  <a:pt x="1507" y="1331"/>
                  <a:pt x="1507" y="1331"/>
                  <a:pt x="1507" y="1331"/>
                </a:cubicBezTo>
                <a:cubicBezTo>
                  <a:pt x="1507" y="1307"/>
                  <a:pt x="1507" y="1307"/>
                  <a:pt x="1507" y="1307"/>
                </a:cubicBezTo>
                <a:cubicBezTo>
                  <a:pt x="1479" y="1307"/>
                  <a:pt x="1479" y="1307"/>
                  <a:pt x="1479" y="1307"/>
                </a:cubicBezTo>
                <a:cubicBezTo>
                  <a:pt x="1479" y="1281"/>
                  <a:pt x="1479" y="1281"/>
                  <a:pt x="1479" y="1281"/>
                </a:cubicBezTo>
                <a:cubicBezTo>
                  <a:pt x="1465" y="1281"/>
                  <a:pt x="1465" y="1281"/>
                  <a:pt x="1465" y="1281"/>
                </a:cubicBezTo>
                <a:cubicBezTo>
                  <a:pt x="1465" y="1307"/>
                  <a:pt x="1465" y="1307"/>
                  <a:pt x="1465" y="1307"/>
                </a:cubicBezTo>
                <a:cubicBezTo>
                  <a:pt x="1443" y="1307"/>
                  <a:pt x="1443" y="1307"/>
                  <a:pt x="1443" y="1307"/>
                </a:cubicBezTo>
                <a:cubicBezTo>
                  <a:pt x="1443" y="1265"/>
                  <a:pt x="1443" y="1265"/>
                  <a:pt x="1443" y="1265"/>
                </a:cubicBezTo>
                <a:cubicBezTo>
                  <a:pt x="1443" y="1265"/>
                  <a:pt x="1412" y="1232"/>
                  <a:pt x="1389" y="1232"/>
                </a:cubicBezTo>
                <a:cubicBezTo>
                  <a:pt x="1367" y="1232"/>
                  <a:pt x="1337" y="1269"/>
                  <a:pt x="1337" y="1269"/>
                </a:cubicBezTo>
                <a:cubicBezTo>
                  <a:pt x="1337" y="1359"/>
                  <a:pt x="1337" y="1359"/>
                  <a:pt x="1337" y="1359"/>
                </a:cubicBezTo>
                <a:cubicBezTo>
                  <a:pt x="1315" y="1359"/>
                  <a:pt x="1315" y="1359"/>
                  <a:pt x="1315" y="1359"/>
                </a:cubicBezTo>
                <a:cubicBezTo>
                  <a:pt x="1315" y="1417"/>
                  <a:pt x="1315" y="1417"/>
                  <a:pt x="1315" y="1417"/>
                </a:cubicBezTo>
                <a:cubicBezTo>
                  <a:pt x="1275" y="1432"/>
                  <a:pt x="1275" y="1432"/>
                  <a:pt x="1275" y="1432"/>
                </a:cubicBezTo>
                <a:cubicBezTo>
                  <a:pt x="1275" y="1445"/>
                  <a:pt x="1275" y="1445"/>
                  <a:pt x="1275" y="1445"/>
                </a:cubicBezTo>
                <a:cubicBezTo>
                  <a:pt x="1267" y="1445"/>
                  <a:pt x="1267" y="1445"/>
                  <a:pt x="1267" y="1445"/>
                </a:cubicBezTo>
                <a:cubicBezTo>
                  <a:pt x="1267" y="1421"/>
                  <a:pt x="1267" y="1421"/>
                  <a:pt x="1267" y="1421"/>
                </a:cubicBezTo>
                <a:cubicBezTo>
                  <a:pt x="1253" y="1421"/>
                  <a:pt x="1253" y="1421"/>
                  <a:pt x="1253" y="1421"/>
                </a:cubicBezTo>
                <a:cubicBezTo>
                  <a:pt x="1235" y="1395"/>
                  <a:pt x="1235" y="1395"/>
                  <a:pt x="1235" y="1395"/>
                </a:cubicBezTo>
                <a:cubicBezTo>
                  <a:pt x="1213" y="1416"/>
                  <a:pt x="1213" y="1416"/>
                  <a:pt x="1213" y="1416"/>
                </a:cubicBezTo>
                <a:cubicBezTo>
                  <a:pt x="1213" y="1399"/>
                  <a:pt x="1213" y="1399"/>
                  <a:pt x="1213" y="1399"/>
                </a:cubicBezTo>
                <a:cubicBezTo>
                  <a:pt x="1200" y="1399"/>
                  <a:pt x="1200" y="1399"/>
                  <a:pt x="1200" y="1399"/>
                </a:cubicBezTo>
                <a:cubicBezTo>
                  <a:pt x="1200" y="1409"/>
                  <a:pt x="1200" y="1409"/>
                  <a:pt x="1200" y="1409"/>
                </a:cubicBezTo>
                <a:cubicBezTo>
                  <a:pt x="1189" y="1409"/>
                  <a:pt x="1189" y="1409"/>
                  <a:pt x="1189" y="1409"/>
                </a:cubicBezTo>
                <a:cubicBezTo>
                  <a:pt x="1189" y="1392"/>
                  <a:pt x="1189" y="1392"/>
                  <a:pt x="1189" y="1392"/>
                </a:cubicBezTo>
                <a:cubicBezTo>
                  <a:pt x="1164" y="1392"/>
                  <a:pt x="1164" y="1392"/>
                  <a:pt x="1164" y="1392"/>
                </a:cubicBezTo>
                <a:cubicBezTo>
                  <a:pt x="1164" y="1401"/>
                  <a:pt x="1164" y="1401"/>
                  <a:pt x="1164" y="1401"/>
                </a:cubicBezTo>
                <a:cubicBezTo>
                  <a:pt x="1155" y="1401"/>
                  <a:pt x="1155" y="1401"/>
                  <a:pt x="1155" y="1401"/>
                </a:cubicBezTo>
                <a:cubicBezTo>
                  <a:pt x="1155" y="1417"/>
                  <a:pt x="1155" y="1417"/>
                  <a:pt x="1155" y="1417"/>
                </a:cubicBezTo>
                <a:cubicBezTo>
                  <a:pt x="1133" y="1417"/>
                  <a:pt x="1133" y="1417"/>
                  <a:pt x="1133" y="1417"/>
                </a:cubicBezTo>
                <a:cubicBezTo>
                  <a:pt x="1133" y="1397"/>
                  <a:pt x="1133" y="1397"/>
                  <a:pt x="1133" y="1397"/>
                </a:cubicBezTo>
                <a:cubicBezTo>
                  <a:pt x="1123" y="1397"/>
                  <a:pt x="1123" y="1397"/>
                  <a:pt x="1123" y="1397"/>
                </a:cubicBezTo>
                <a:cubicBezTo>
                  <a:pt x="1112" y="1385"/>
                  <a:pt x="1112" y="1385"/>
                  <a:pt x="1112" y="1385"/>
                </a:cubicBezTo>
                <a:cubicBezTo>
                  <a:pt x="1104" y="1391"/>
                  <a:pt x="1104" y="1391"/>
                  <a:pt x="1104" y="1391"/>
                </a:cubicBezTo>
                <a:cubicBezTo>
                  <a:pt x="1095" y="1391"/>
                  <a:pt x="1095" y="1391"/>
                  <a:pt x="1095" y="1391"/>
                </a:cubicBezTo>
                <a:cubicBezTo>
                  <a:pt x="1076" y="1368"/>
                  <a:pt x="1076" y="1368"/>
                  <a:pt x="1076" y="1368"/>
                </a:cubicBezTo>
                <a:cubicBezTo>
                  <a:pt x="1063" y="1389"/>
                  <a:pt x="1063" y="1389"/>
                  <a:pt x="1063" y="1389"/>
                </a:cubicBezTo>
                <a:cubicBezTo>
                  <a:pt x="1051" y="1389"/>
                  <a:pt x="1051" y="1389"/>
                  <a:pt x="1051" y="1389"/>
                </a:cubicBezTo>
                <a:cubicBezTo>
                  <a:pt x="1051" y="1371"/>
                  <a:pt x="1051" y="1371"/>
                  <a:pt x="1051" y="1371"/>
                </a:cubicBezTo>
                <a:cubicBezTo>
                  <a:pt x="1031" y="1371"/>
                  <a:pt x="1031" y="1371"/>
                  <a:pt x="1031" y="1371"/>
                </a:cubicBezTo>
                <a:cubicBezTo>
                  <a:pt x="1031" y="1391"/>
                  <a:pt x="1031" y="1391"/>
                  <a:pt x="1031" y="1391"/>
                </a:cubicBezTo>
                <a:cubicBezTo>
                  <a:pt x="1020" y="1403"/>
                  <a:pt x="1020" y="1403"/>
                  <a:pt x="1020" y="1403"/>
                </a:cubicBezTo>
                <a:cubicBezTo>
                  <a:pt x="1012" y="1403"/>
                  <a:pt x="1012" y="1403"/>
                  <a:pt x="1012" y="1403"/>
                </a:cubicBezTo>
                <a:cubicBezTo>
                  <a:pt x="1012" y="1376"/>
                  <a:pt x="1012" y="1376"/>
                  <a:pt x="1012" y="1376"/>
                </a:cubicBezTo>
                <a:cubicBezTo>
                  <a:pt x="999" y="1376"/>
                  <a:pt x="999" y="1376"/>
                  <a:pt x="999" y="1376"/>
                </a:cubicBezTo>
                <a:cubicBezTo>
                  <a:pt x="988" y="1359"/>
                  <a:pt x="988" y="1359"/>
                  <a:pt x="988" y="1359"/>
                </a:cubicBezTo>
                <a:cubicBezTo>
                  <a:pt x="969" y="1381"/>
                  <a:pt x="969" y="1381"/>
                  <a:pt x="969" y="1381"/>
                </a:cubicBezTo>
                <a:cubicBezTo>
                  <a:pt x="969" y="1224"/>
                  <a:pt x="969" y="1224"/>
                  <a:pt x="969" y="1224"/>
                </a:cubicBezTo>
                <a:cubicBezTo>
                  <a:pt x="943" y="1224"/>
                  <a:pt x="943" y="1224"/>
                  <a:pt x="943" y="1224"/>
                </a:cubicBezTo>
                <a:cubicBezTo>
                  <a:pt x="943" y="1212"/>
                  <a:pt x="943" y="1212"/>
                  <a:pt x="943" y="1212"/>
                </a:cubicBezTo>
                <a:cubicBezTo>
                  <a:pt x="969" y="1212"/>
                  <a:pt x="969" y="1212"/>
                  <a:pt x="969" y="1212"/>
                </a:cubicBezTo>
                <a:cubicBezTo>
                  <a:pt x="969" y="1204"/>
                  <a:pt x="969" y="1204"/>
                  <a:pt x="969" y="1204"/>
                </a:cubicBezTo>
                <a:cubicBezTo>
                  <a:pt x="847" y="1204"/>
                  <a:pt x="847" y="1204"/>
                  <a:pt x="847" y="1204"/>
                </a:cubicBezTo>
                <a:cubicBezTo>
                  <a:pt x="847" y="1211"/>
                  <a:pt x="847" y="1211"/>
                  <a:pt x="847" y="1211"/>
                </a:cubicBezTo>
                <a:cubicBezTo>
                  <a:pt x="857" y="1211"/>
                  <a:pt x="857" y="1211"/>
                  <a:pt x="857" y="1211"/>
                </a:cubicBezTo>
                <a:cubicBezTo>
                  <a:pt x="857" y="1224"/>
                  <a:pt x="857" y="1224"/>
                  <a:pt x="857" y="1224"/>
                </a:cubicBezTo>
                <a:cubicBezTo>
                  <a:pt x="843" y="1224"/>
                  <a:pt x="843" y="1224"/>
                  <a:pt x="843" y="1224"/>
                </a:cubicBezTo>
                <a:cubicBezTo>
                  <a:pt x="843" y="1375"/>
                  <a:pt x="843" y="1375"/>
                  <a:pt x="843" y="1375"/>
                </a:cubicBezTo>
                <a:cubicBezTo>
                  <a:pt x="828" y="1375"/>
                  <a:pt x="828" y="1375"/>
                  <a:pt x="828" y="1375"/>
                </a:cubicBezTo>
                <a:cubicBezTo>
                  <a:pt x="828" y="1387"/>
                  <a:pt x="828" y="1387"/>
                  <a:pt x="828" y="1387"/>
                </a:cubicBezTo>
                <a:cubicBezTo>
                  <a:pt x="816" y="1387"/>
                  <a:pt x="816" y="1387"/>
                  <a:pt x="816" y="1387"/>
                </a:cubicBezTo>
                <a:cubicBezTo>
                  <a:pt x="816" y="1403"/>
                  <a:pt x="816" y="1403"/>
                  <a:pt x="816" y="1403"/>
                </a:cubicBezTo>
                <a:cubicBezTo>
                  <a:pt x="804" y="1403"/>
                  <a:pt x="804" y="1403"/>
                  <a:pt x="804" y="1403"/>
                </a:cubicBezTo>
                <a:cubicBezTo>
                  <a:pt x="787" y="1393"/>
                  <a:pt x="787" y="1393"/>
                  <a:pt x="787" y="1393"/>
                </a:cubicBezTo>
                <a:cubicBezTo>
                  <a:pt x="787" y="1193"/>
                  <a:pt x="787" y="1193"/>
                  <a:pt x="787" y="1193"/>
                </a:cubicBezTo>
                <a:cubicBezTo>
                  <a:pt x="691" y="1193"/>
                  <a:pt x="691" y="1193"/>
                  <a:pt x="691" y="1193"/>
                </a:cubicBezTo>
                <a:cubicBezTo>
                  <a:pt x="691" y="1427"/>
                  <a:pt x="691" y="1427"/>
                  <a:pt x="691" y="1427"/>
                </a:cubicBezTo>
                <a:cubicBezTo>
                  <a:pt x="664" y="1427"/>
                  <a:pt x="664" y="1427"/>
                  <a:pt x="664" y="1427"/>
                </a:cubicBezTo>
                <a:cubicBezTo>
                  <a:pt x="664" y="1445"/>
                  <a:pt x="664" y="1445"/>
                  <a:pt x="664" y="1445"/>
                </a:cubicBezTo>
                <a:cubicBezTo>
                  <a:pt x="640" y="1445"/>
                  <a:pt x="640" y="1445"/>
                  <a:pt x="640" y="1445"/>
                </a:cubicBezTo>
                <a:cubicBezTo>
                  <a:pt x="640" y="1436"/>
                  <a:pt x="640" y="1436"/>
                  <a:pt x="640" y="1436"/>
                </a:cubicBezTo>
                <a:cubicBezTo>
                  <a:pt x="625" y="1436"/>
                  <a:pt x="625" y="1436"/>
                  <a:pt x="625" y="1436"/>
                </a:cubicBezTo>
                <a:cubicBezTo>
                  <a:pt x="625" y="1237"/>
                  <a:pt x="625" y="1237"/>
                  <a:pt x="625" y="1237"/>
                </a:cubicBezTo>
                <a:cubicBezTo>
                  <a:pt x="601" y="1237"/>
                  <a:pt x="601" y="1237"/>
                  <a:pt x="601" y="1237"/>
                </a:cubicBezTo>
                <a:cubicBezTo>
                  <a:pt x="601" y="1228"/>
                  <a:pt x="601" y="1228"/>
                  <a:pt x="601" y="1228"/>
                </a:cubicBezTo>
                <a:cubicBezTo>
                  <a:pt x="536" y="1228"/>
                  <a:pt x="536" y="1228"/>
                  <a:pt x="536" y="1228"/>
                </a:cubicBezTo>
                <a:cubicBezTo>
                  <a:pt x="536" y="1241"/>
                  <a:pt x="536" y="1241"/>
                  <a:pt x="536" y="1241"/>
                </a:cubicBezTo>
                <a:cubicBezTo>
                  <a:pt x="515" y="1241"/>
                  <a:pt x="515" y="1241"/>
                  <a:pt x="515" y="1241"/>
                </a:cubicBezTo>
                <a:cubicBezTo>
                  <a:pt x="515" y="1227"/>
                  <a:pt x="515" y="1227"/>
                  <a:pt x="515" y="1227"/>
                </a:cubicBezTo>
                <a:cubicBezTo>
                  <a:pt x="501" y="1227"/>
                  <a:pt x="501" y="1227"/>
                  <a:pt x="501" y="1227"/>
                </a:cubicBezTo>
                <a:cubicBezTo>
                  <a:pt x="501" y="1227"/>
                  <a:pt x="487" y="1169"/>
                  <a:pt x="456" y="1169"/>
                </a:cubicBezTo>
                <a:cubicBezTo>
                  <a:pt x="425" y="1169"/>
                  <a:pt x="401" y="1224"/>
                  <a:pt x="401" y="1224"/>
                </a:cubicBezTo>
                <a:cubicBezTo>
                  <a:pt x="392" y="1224"/>
                  <a:pt x="392" y="1224"/>
                  <a:pt x="392" y="1224"/>
                </a:cubicBezTo>
                <a:cubicBezTo>
                  <a:pt x="392" y="1243"/>
                  <a:pt x="392" y="1243"/>
                  <a:pt x="392" y="1243"/>
                </a:cubicBezTo>
                <a:cubicBezTo>
                  <a:pt x="373" y="1243"/>
                  <a:pt x="373" y="1243"/>
                  <a:pt x="373" y="1243"/>
                </a:cubicBezTo>
                <a:cubicBezTo>
                  <a:pt x="373" y="1233"/>
                  <a:pt x="373" y="1233"/>
                  <a:pt x="373" y="1233"/>
                </a:cubicBezTo>
                <a:cubicBezTo>
                  <a:pt x="320" y="1233"/>
                  <a:pt x="320" y="1233"/>
                  <a:pt x="320" y="1233"/>
                </a:cubicBezTo>
                <a:cubicBezTo>
                  <a:pt x="320" y="1245"/>
                  <a:pt x="320" y="1245"/>
                  <a:pt x="320" y="1245"/>
                </a:cubicBezTo>
                <a:cubicBezTo>
                  <a:pt x="303" y="1245"/>
                  <a:pt x="303" y="1245"/>
                  <a:pt x="303" y="1245"/>
                </a:cubicBezTo>
                <a:cubicBezTo>
                  <a:pt x="288" y="1257"/>
                  <a:pt x="288" y="1257"/>
                  <a:pt x="288" y="1257"/>
                </a:cubicBezTo>
                <a:cubicBezTo>
                  <a:pt x="288" y="1331"/>
                  <a:pt x="288" y="1331"/>
                  <a:pt x="288" y="1331"/>
                </a:cubicBezTo>
                <a:cubicBezTo>
                  <a:pt x="268" y="1331"/>
                  <a:pt x="268" y="1331"/>
                  <a:pt x="268" y="1331"/>
                </a:cubicBezTo>
                <a:cubicBezTo>
                  <a:pt x="268" y="1373"/>
                  <a:pt x="268" y="1373"/>
                  <a:pt x="268" y="1373"/>
                </a:cubicBezTo>
                <a:cubicBezTo>
                  <a:pt x="252" y="1373"/>
                  <a:pt x="252" y="1373"/>
                  <a:pt x="252" y="1373"/>
                </a:cubicBezTo>
                <a:cubicBezTo>
                  <a:pt x="252" y="1325"/>
                  <a:pt x="252" y="1325"/>
                  <a:pt x="252" y="1325"/>
                </a:cubicBezTo>
                <a:cubicBezTo>
                  <a:pt x="236" y="1325"/>
                  <a:pt x="236" y="1325"/>
                  <a:pt x="236" y="1325"/>
                </a:cubicBezTo>
                <a:cubicBezTo>
                  <a:pt x="236" y="1342"/>
                  <a:pt x="236" y="1342"/>
                  <a:pt x="236" y="1342"/>
                </a:cubicBezTo>
                <a:cubicBezTo>
                  <a:pt x="218" y="1342"/>
                  <a:pt x="218" y="1342"/>
                  <a:pt x="218" y="1342"/>
                </a:cubicBezTo>
                <a:cubicBezTo>
                  <a:pt x="218" y="1331"/>
                  <a:pt x="218" y="1331"/>
                  <a:pt x="218" y="1331"/>
                </a:cubicBezTo>
                <a:cubicBezTo>
                  <a:pt x="195" y="1331"/>
                  <a:pt x="195" y="1331"/>
                  <a:pt x="195" y="1331"/>
                </a:cubicBezTo>
                <a:cubicBezTo>
                  <a:pt x="195" y="1312"/>
                  <a:pt x="195" y="1312"/>
                  <a:pt x="195" y="1312"/>
                </a:cubicBezTo>
                <a:cubicBezTo>
                  <a:pt x="182" y="1299"/>
                  <a:pt x="182" y="1299"/>
                  <a:pt x="182" y="1299"/>
                </a:cubicBezTo>
                <a:cubicBezTo>
                  <a:pt x="168" y="1283"/>
                  <a:pt x="168" y="1283"/>
                  <a:pt x="168" y="1283"/>
                </a:cubicBezTo>
                <a:cubicBezTo>
                  <a:pt x="134" y="1283"/>
                  <a:pt x="134" y="1283"/>
                  <a:pt x="134" y="1283"/>
                </a:cubicBezTo>
                <a:cubicBezTo>
                  <a:pt x="102" y="1307"/>
                  <a:pt x="102" y="1307"/>
                  <a:pt x="102" y="1307"/>
                </a:cubicBezTo>
                <a:cubicBezTo>
                  <a:pt x="78" y="1307"/>
                  <a:pt x="78" y="1307"/>
                  <a:pt x="78" y="1307"/>
                </a:cubicBezTo>
                <a:cubicBezTo>
                  <a:pt x="78" y="1401"/>
                  <a:pt x="78" y="1401"/>
                  <a:pt x="78" y="1401"/>
                </a:cubicBezTo>
                <a:cubicBezTo>
                  <a:pt x="56" y="1357"/>
                  <a:pt x="56" y="1357"/>
                  <a:pt x="56" y="1357"/>
                </a:cubicBezTo>
                <a:cubicBezTo>
                  <a:pt x="56" y="1333"/>
                  <a:pt x="56" y="1333"/>
                  <a:pt x="56" y="1333"/>
                </a:cubicBezTo>
                <a:cubicBezTo>
                  <a:pt x="0" y="1333"/>
                  <a:pt x="0" y="1333"/>
                  <a:pt x="0" y="1333"/>
                </a:cubicBezTo>
                <a:cubicBezTo>
                  <a:pt x="0" y="1542"/>
                  <a:pt x="0" y="1542"/>
                  <a:pt x="0" y="1542"/>
                </a:cubicBezTo>
                <a:cubicBezTo>
                  <a:pt x="8000" y="1542"/>
                  <a:pt x="8000" y="1542"/>
                  <a:pt x="8000" y="1542"/>
                </a:cubicBezTo>
                <a:cubicBezTo>
                  <a:pt x="8000" y="1472"/>
                  <a:pt x="8000" y="1472"/>
                  <a:pt x="8000" y="1472"/>
                </a:cubicBezTo>
                <a:lnTo>
                  <a:pt x="7978" y="1472"/>
                </a:lnTo>
                <a:close/>
                <a:moveTo>
                  <a:pt x="3369" y="1457"/>
                </a:moveTo>
                <a:cubicBezTo>
                  <a:pt x="3356" y="1457"/>
                  <a:pt x="3356" y="1457"/>
                  <a:pt x="3356" y="1457"/>
                </a:cubicBezTo>
                <a:cubicBezTo>
                  <a:pt x="3356" y="1408"/>
                  <a:pt x="3356" y="1408"/>
                  <a:pt x="3356" y="1408"/>
                </a:cubicBezTo>
                <a:cubicBezTo>
                  <a:pt x="3369" y="1408"/>
                  <a:pt x="3369" y="1408"/>
                  <a:pt x="3369" y="1408"/>
                </a:cubicBezTo>
                <a:lnTo>
                  <a:pt x="3369" y="1457"/>
                </a:lnTo>
                <a:close/>
                <a:moveTo>
                  <a:pt x="3369" y="1389"/>
                </a:moveTo>
                <a:cubicBezTo>
                  <a:pt x="3356" y="1389"/>
                  <a:pt x="3356" y="1389"/>
                  <a:pt x="3356" y="1389"/>
                </a:cubicBezTo>
                <a:cubicBezTo>
                  <a:pt x="3356" y="1335"/>
                  <a:pt x="3356" y="1335"/>
                  <a:pt x="3356" y="1335"/>
                </a:cubicBezTo>
                <a:cubicBezTo>
                  <a:pt x="3369" y="1335"/>
                  <a:pt x="3369" y="1335"/>
                  <a:pt x="3369" y="1335"/>
                </a:cubicBezTo>
                <a:lnTo>
                  <a:pt x="3369" y="1389"/>
                </a:lnTo>
                <a:close/>
                <a:moveTo>
                  <a:pt x="3356" y="1141"/>
                </a:moveTo>
                <a:cubicBezTo>
                  <a:pt x="3356" y="1098"/>
                  <a:pt x="3356" y="1098"/>
                  <a:pt x="3356" y="1098"/>
                </a:cubicBezTo>
                <a:cubicBezTo>
                  <a:pt x="3356" y="1098"/>
                  <a:pt x="3373" y="1103"/>
                  <a:pt x="3373" y="1119"/>
                </a:cubicBezTo>
                <a:cubicBezTo>
                  <a:pt x="3373" y="1136"/>
                  <a:pt x="3356" y="1141"/>
                  <a:pt x="3356" y="1141"/>
                </a:cubicBezTo>
                <a:close/>
                <a:moveTo>
                  <a:pt x="3356" y="1060"/>
                </a:moveTo>
                <a:cubicBezTo>
                  <a:pt x="3356" y="1024"/>
                  <a:pt x="3356" y="1024"/>
                  <a:pt x="3356" y="1024"/>
                </a:cubicBezTo>
                <a:cubicBezTo>
                  <a:pt x="3356" y="1024"/>
                  <a:pt x="3373" y="1029"/>
                  <a:pt x="3373" y="1042"/>
                </a:cubicBezTo>
                <a:cubicBezTo>
                  <a:pt x="3373" y="1055"/>
                  <a:pt x="3356" y="1060"/>
                  <a:pt x="3356" y="1060"/>
                </a:cubicBezTo>
                <a:close/>
                <a:moveTo>
                  <a:pt x="3356" y="988"/>
                </a:moveTo>
                <a:cubicBezTo>
                  <a:pt x="3356" y="950"/>
                  <a:pt x="3356" y="950"/>
                  <a:pt x="3356" y="950"/>
                </a:cubicBezTo>
                <a:cubicBezTo>
                  <a:pt x="3356" y="950"/>
                  <a:pt x="3373" y="953"/>
                  <a:pt x="3373" y="969"/>
                </a:cubicBezTo>
                <a:cubicBezTo>
                  <a:pt x="3373" y="985"/>
                  <a:pt x="3356" y="988"/>
                  <a:pt x="3356" y="988"/>
                </a:cubicBezTo>
                <a:close/>
                <a:moveTo>
                  <a:pt x="3356" y="911"/>
                </a:moveTo>
                <a:cubicBezTo>
                  <a:pt x="3356" y="872"/>
                  <a:pt x="3356" y="872"/>
                  <a:pt x="3356" y="872"/>
                </a:cubicBezTo>
                <a:cubicBezTo>
                  <a:pt x="3356" y="872"/>
                  <a:pt x="3373" y="878"/>
                  <a:pt x="3373" y="891"/>
                </a:cubicBezTo>
                <a:cubicBezTo>
                  <a:pt x="3373" y="905"/>
                  <a:pt x="3356" y="911"/>
                  <a:pt x="3356" y="911"/>
                </a:cubicBezTo>
                <a:close/>
                <a:moveTo>
                  <a:pt x="3356" y="835"/>
                </a:moveTo>
                <a:cubicBezTo>
                  <a:pt x="3356" y="796"/>
                  <a:pt x="3356" y="796"/>
                  <a:pt x="3356" y="796"/>
                </a:cubicBezTo>
                <a:cubicBezTo>
                  <a:pt x="3356" y="796"/>
                  <a:pt x="3373" y="800"/>
                  <a:pt x="3373" y="815"/>
                </a:cubicBezTo>
                <a:cubicBezTo>
                  <a:pt x="3373" y="831"/>
                  <a:pt x="3356" y="835"/>
                  <a:pt x="3356" y="835"/>
                </a:cubicBezTo>
                <a:close/>
                <a:moveTo>
                  <a:pt x="3356" y="756"/>
                </a:moveTo>
                <a:cubicBezTo>
                  <a:pt x="3356" y="718"/>
                  <a:pt x="3356" y="718"/>
                  <a:pt x="3356" y="718"/>
                </a:cubicBezTo>
                <a:cubicBezTo>
                  <a:pt x="3356" y="718"/>
                  <a:pt x="3373" y="720"/>
                  <a:pt x="3373" y="737"/>
                </a:cubicBezTo>
                <a:cubicBezTo>
                  <a:pt x="3373" y="754"/>
                  <a:pt x="3356" y="756"/>
                  <a:pt x="3356" y="756"/>
                </a:cubicBezTo>
                <a:close/>
                <a:moveTo>
                  <a:pt x="5556" y="570"/>
                </a:moveTo>
                <a:cubicBezTo>
                  <a:pt x="5508" y="582"/>
                  <a:pt x="5508" y="582"/>
                  <a:pt x="5508" y="582"/>
                </a:cubicBezTo>
                <a:cubicBezTo>
                  <a:pt x="5490" y="529"/>
                  <a:pt x="5490" y="529"/>
                  <a:pt x="5490" y="529"/>
                </a:cubicBezTo>
                <a:cubicBezTo>
                  <a:pt x="5566" y="508"/>
                  <a:pt x="5566" y="508"/>
                  <a:pt x="5566" y="508"/>
                </a:cubicBezTo>
                <a:lnTo>
                  <a:pt x="5556" y="570"/>
                </a:lnTo>
                <a:close/>
              </a:path>
            </a:pathLst>
          </a:custGeom>
          <a:noFill/>
          <a:ln>
            <a:gradFill>
              <a:gsLst>
                <a:gs pos="0">
                  <a:schemeClr val="accent1">
                    <a:lumMod val="5000"/>
                    <a:lumOff val="95000"/>
                  </a:schemeClr>
                </a:gs>
                <a:gs pos="100000">
                  <a:srgbClr val="28A9D6">
                    <a:alpha val="75000"/>
                  </a:srgbClr>
                </a:gs>
              </a:gsLst>
              <a:lin ang="5400000" scaled="1"/>
            </a:gradFill>
          </a:ln>
          <a:effectLst/>
        </p:spPr>
        <p:txBody>
          <a:bodyPr vert="horz" wrap="square" lIns="91440" tIns="45720" rIns="91440" bIns="45720" numCol="1" anchor="t" anchorCtr="0" compatLnSpc="1"/>
          <a:lstStyle/>
          <a:p>
            <a:pPr fontAlgn="base"/>
            <a:endParaRPr lang="zh-CN" altLang="en-US" sz="1800" strike="noStrike" noProof="1"/>
          </a:p>
        </p:txBody>
      </p:sp>
      <p:cxnSp>
        <p:nvCxnSpPr>
          <p:cNvPr id="24" name="直接连接符 23" hidden="1"/>
          <p:cNvCxnSpPr/>
          <p:nvPr userDrawn="1"/>
        </p:nvCxnSpPr>
        <p:spPr>
          <a:xfrm>
            <a:off x="2386013" y="431800"/>
            <a:ext cx="0" cy="52546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userDrawn="1"/>
        </p:nvSpPr>
        <p:spPr>
          <a:xfrm>
            <a:off x="249238" y="455613"/>
            <a:ext cx="920750" cy="298450"/>
          </a:xfrm>
          <a:prstGeom prst="rect">
            <a:avLst/>
          </a:prstGeom>
          <a:noFill/>
        </p:spPr>
        <p:txBody>
          <a:bodyPr wrap="square" rtlCol="0">
            <a:spAutoFit/>
          </a:bodyPr>
          <a:lstStyle/>
          <a:p>
            <a:pPr algn="ctr" fontAlgn="base"/>
            <a:r>
              <a:rPr lang="zh-CN" altLang="en-US" sz="1350" strike="noStrike" noProof="1" smtClean="0">
                <a:solidFill>
                  <a:schemeClr val="tx1">
                    <a:lumMod val="75000"/>
                    <a:lumOff val="25000"/>
                  </a:schemeClr>
                </a:solidFill>
                <a:latin typeface="Arial" panose="020B0604020202020204" pitchFamily="34" charset="0"/>
                <a:ea typeface="宋体" panose="02010600030101010101" pitchFamily="2" charset="-122"/>
                <a:cs typeface="+mn-cs"/>
              </a:rPr>
              <a:t>第一部分</a:t>
            </a:r>
            <a:endParaRPr lang="zh-CN" altLang="en-US" sz="1350" strike="noStrike" noProof="1">
              <a:solidFill>
                <a:schemeClr val="tx1">
                  <a:lumMod val="75000"/>
                  <a:lumOff val="25000"/>
                </a:schemeClr>
              </a:solidFill>
            </a:endParaRPr>
          </a:p>
        </p:txBody>
      </p:sp>
      <p:sp>
        <p:nvSpPr>
          <p:cNvPr id="29" name="任意多边形 28"/>
          <p:cNvSpPr/>
          <p:nvPr userDrawn="1"/>
        </p:nvSpPr>
        <p:spPr>
          <a:xfrm flipV="1">
            <a:off x="130175" y="423863"/>
            <a:ext cx="1039813" cy="431800"/>
          </a:xfrm>
          <a:custGeom>
            <a:avLst/>
            <a:gdLst>
              <a:gd name="connsiteX0" fmla="*/ 167822 w 1386790"/>
              <a:gd name="connsiteY0" fmla="*/ 524933 h 524933"/>
              <a:gd name="connsiteX1" fmla="*/ 168846 w 1386790"/>
              <a:gd name="connsiteY1" fmla="*/ 524933 h 524933"/>
              <a:gd name="connsiteX2" fmla="*/ 168846 w 1386790"/>
              <a:gd name="connsiteY2" fmla="*/ 14598 h 524933"/>
              <a:gd name="connsiteX3" fmla="*/ 1386790 w 1386790"/>
              <a:gd name="connsiteY3" fmla="*/ 14598 h 524933"/>
              <a:gd name="connsiteX4" fmla="*/ 1386790 w 1386790"/>
              <a:gd name="connsiteY4" fmla="*/ 0 h 524933"/>
              <a:gd name="connsiteX5" fmla="*/ 167822 w 1386790"/>
              <a:gd name="connsiteY5" fmla="*/ 0 h 524933"/>
              <a:gd name="connsiteX6" fmla="*/ 152999 w 1386790"/>
              <a:gd name="connsiteY6" fmla="*/ 0 h 524933"/>
              <a:gd name="connsiteX7" fmla="*/ 152999 w 1386790"/>
              <a:gd name="connsiteY7" fmla="*/ 507260 h 524933"/>
              <a:gd name="connsiteX8" fmla="*/ 107280 w 1386790"/>
              <a:gd name="connsiteY8" fmla="*/ 507260 h 524933"/>
              <a:gd name="connsiteX9" fmla="*/ 107280 w 1386790"/>
              <a:gd name="connsiteY9" fmla="*/ 0 h 524933"/>
              <a:gd name="connsiteX10" fmla="*/ 0 w 1386790"/>
              <a:gd name="connsiteY10" fmla="*/ 0 h 524933"/>
              <a:gd name="connsiteX11" fmla="*/ 0 w 1386790"/>
              <a:gd name="connsiteY11" fmla="*/ 524932 h 524933"/>
              <a:gd name="connsiteX12" fmla="*/ 33834 w 1386790"/>
              <a:gd name="connsiteY12" fmla="*/ 524932 h 524933"/>
              <a:gd name="connsiteX13" fmla="*/ 33834 w 1386790"/>
              <a:gd name="connsiteY13" fmla="*/ 23810 h 524933"/>
              <a:gd name="connsiteX14" fmla="*/ 79553 w 1386790"/>
              <a:gd name="connsiteY14" fmla="*/ 23810 h 524933"/>
              <a:gd name="connsiteX15" fmla="*/ 79553 w 1386790"/>
              <a:gd name="connsiteY15" fmla="*/ 524932 h 524933"/>
              <a:gd name="connsiteX16" fmla="*/ 167822 w 1386790"/>
              <a:gd name="connsiteY16" fmla="*/ 524932 h 52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6790" h="524933">
                <a:moveTo>
                  <a:pt x="167822" y="524933"/>
                </a:moveTo>
                <a:lnTo>
                  <a:pt x="168846" y="524933"/>
                </a:lnTo>
                <a:lnTo>
                  <a:pt x="168846" y="14598"/>
                </a:lnTo>
                <a:lnTo>
                  <a:pt x="1386790" y="14598"/>
                </a:lnTo>
                <a:lnTo>
                  <a:pt x="1386790" y="0"/>
                </a:lnTo>
                <a:lnTo>
                  <a:pt x="167822" y="0"/>
                </a:lnTo>
                <a:lnTo>
                  <a:pt x="152999" y="0"/>
                </a:lnTo>
                <a:lnTo>
                  <a:pt x="152999" y="507260"/>
                </a:lnTo>
                <a:lnTo>
                  <a:pt x="107280" y="507260"/>
                </a:lnTo>
                <a:lnTo>
                  <a:pt x="107280" y="0"/>
                </a:lnTo>
                <a:lnTo>
                  <a:pt x="0" y="0"/>
                </a:lnTo>
                <a:lnTo>
                  <a:pt x="0" y="524932"/>
                </a:lnTo>
                <a:lnTo>
                  <a:pt x="33834" y="524932"/>
                </a:lnTo>
                <a:lnTo>
                  <a:pt x="33834" y="23810"/>
                </a:lnTo>
                <a:lnTo>
                  <a:pt x="79553" y="23810"/>
                </a:lnTo>
                <a:lnTo>
                  <a:pt x="79553" y="524932"/>
                </a:lnTo>
                <a:lnTo>
                  <a:pt x="167822" y="524932"/>
                </a:lnTo>
                <a:close/>
              </a:path>
            </a:pathLst>
          </a:cu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endParaRPr lang="zh-CN" altLang="en-US" sz="1350" strike="noStrike" noProof="1"/>
          </a:p>
        </p:txBody>
      </p:sp>
      <p:sp>
        <p:nvSpPr>
          <p:cNvPr id="25" name="椭圆 24"/>
          <p:cNvSpPr/>
          <p:nvPr userDrawn="1"/>
        </p:nvSpPr>
        <p:spPr>
          <a:xfrm>
            <a:off x="8367612" y="275375"/>
            <a:ext cx="411748" cy="548997"/>
          </a:xfrm>
          <a:prstGeom prst="ellipse">
            <a:avLst/>
          </a:prstGeom>
          <a:blipFill dpi="0" rotWithShape="1">
            <a:blip r:embed="rId2" cstate="print"/>
            <a:srcRect/>
            <a:tile tx="-19050" ty="101600" sx="20000" sy="20000" flip="none" algn="ctr"/>
          </a:blipFill>
          <a:ln w="9525">
            <a:solidFill>
              <a:srgbClr val="4DB8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4" name="灯片编号占位符 3"/>
          <p:cNvSpPr>
            <a:spLocks noGrp="1"/>
          </p:cNvSpPr>
          <p:nvPr>
            <p:ph type="sldNum" sz="quarter" idx="12"/>
          </p:nvPr>
        </p:nvSpPr>
        <p:spPr>
          <a:xfrm>
            <a:off x="776288" y="6334125"/>
            <a:ext cx="219075" cy="284163"/>
          </a:xfrm>
          <a:prstGeom prst="rect">
            <a:avLst/>
          </a:prstGeom>
        </p:spPr>
        <p:txBody>
          <a:bodyPr wrap="square" lIns="0" tIns="0" rIns="0" bIns="0" anchor="ctr" anchorCtr="1"/>
          <a:lstStyle>
            <a:lvl1pPr algn="ctr">
              <a:defRPr sz="900">
                <a:solidFill>
                  <a:schemeClr val="tx1"/>
                </a:solidFill>
              </a:defRPr>
            </a:lvl1pPr>
          </a:lstStyle>
          <a:p>
            <a:pPr fontAlgn="base"/>
            <a:fld id="{55183D58-648D-4475-BEF8-624F48514A30}"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med">
        <p14:reveal/>
      </p:transition>
    </mc:Choice>
    <mc:Fallback>
      <p:transition spd="med">
        <p:fade/>
      </p:transition>
    </mc:Fallback>
  </mc:AlternateContent>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过渡页">
    <p:bg>
      <p:bgPr>
        <a:gradFill>
          <a:gsLst>
            <a:gs pos="0">
              <a:schemeClr val="accent1">
                <a:lumMod val="5000"/>
                <a:lumOff val="95000"/>
              </a:schemeClr>
            </a:gs>
            <a:gs pos="63000">
              <a:schemeClr val="bg1">
                <a:lumMod val="95000"/>
              </a:schemeClr>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5" name="直接连接符 4"/>
          <p:cNvCxnSpPr/>
          <p:nvPr userDrawn="1"/>
        </p:nvCxnSpPr>
        <p:spPr>
          <a:xfrm flipH="1">
            <a:off x="1073150" y="6480175"/>
            <a:ext cx="7964488"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userDrawn="1"/>
        </p:nvCxnSpPr>
        <p:spPr>
          <a:xfrm flipH="1">
            <a:off x="106363" y="6480175"/>
            <a:ext cx="593725"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grpSp>
        <p:nvGrpSpPr>
          <p:cNvPr id="8196" name="组合 6"/>
          <p:cNvGrpSpPr/>
          <p:nvPr userDrawn="1"/>
        </p:nvGrpSpPr>
        <p:grpSpPr>
          <a:xfrm flipH="1">
            <a:off x="731838" y="6269038"/>
            <a:ext cx="309562" cy="422275"/>
            <a:chOff x="7019085" y="157473"/>
            <a:chExt cx="3868830" cy="3952255"/>
          </a:xfrm>
        </p:grpSpPr>
        <p:sp>
          <p:nvSpPr>
            <p:cNvPr id="8" name="椭圆 7"/>
            <p:cNvSpPr/>
            <p:nvPr/>
          </p:nvSpPr>
          <p:spPr>
            <a:xfrm>
              <a:off x="8641073" y="1574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椭圆 8"/>
            <p:cNvSpPr/>
            <p:nvPr/>
          </p:nvSpPr>
          <p:spPr>
            <a:xfrm rot="1542857">
              <a:off x="9362925"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椭圆 9"/>
            <p:cNvSpPr/>
            <p:nvPr/>
          </p:nvSpPr>
          <p:spPr>
            <a:xfrm rot="3085714">
              <a:off x="9941803"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椭圆 10"/>
            <p:cNvSpPr/>
            <p:nvPr/>
          </p:nvSpPr>
          <p:spPr>
            <a:xfrm rot="7714286">
              <a:off x="9941803"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椭圆 11"/>
            <p:cNvSpPr/>
            <p:nvPr/>
          </p:nvSpPr>
          <p:spPr>
            <a:xfrm rot="4628572">
              <a:off x="10263057"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3" name="椭圆 12"/>
            <p:cNvSpPr/>
            <p:nvPr/>
          </p:nvSpPr>
          <p:spPr>
            <a:xfrm rot="9257143">
              <a:off x="9362925"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椭圆 13"/>
            <p:cNvSpPr/>
            <p:nvPr/>
          </p:nvSpPr>
          <p:spPr>
            <a:xfrm rot="6171428">
              <a:off x="10263057"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5" name="椭圆 14"/>
            <p:cNvSpPr/>
            <p:nvPr/>
          </p:nvSpPr>
          <p:spPr>
            <a:xfrm rot="10800000">
              <a:off x="8641073" y="3484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6" name="椭圆 15"/>
            <p:cNvSpPr/>
            <p:nvPr/>
          </p:nvSpPr>
          <p:spPr>
            <a:xfrm rot="12342857">
              <a:off x="7919220"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7" name="椭圆 16"/>
            <p:cNvSpPr/>
            <p:nvPr/>
          </p:nvSpPr>
          <p:spPr>
            <a:xfrm rot="13885714">
              <a:off x="7340337"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8" name="椭圆 17"/>
            <p:cNvSpPr/>
            <p:nvPr/>
          </p:nvSpPr>
          <p:spPr>
            <a:xfrm rot="20057142">
              <a:off x="7919220"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9" name="椭圆 18"/>
            <p:cNvSpPr/>
            <p:nvPr/>
          </p:nvSpPr>
          <p:spPr>
            <a:xfrm rot="15428571">
              <a:off x="7019082"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0" name="椭圆 19"/>
            <p:cNvSpPr/>
            <p:nvPr/>
          </p:nvSpPr>
          <p:spPr>
            <a:xfrm rot="16971429">
              <a:off x="7019082"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1" name="椭圆 20"/>
            <p:cNvSpPr/>
            <p:nvPr/>
          </p:nvSpPr>
          <p:spPr>
            <a:xfrm rot="18514286">
              <a:off x="7340337"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2" name="Freeform 5"/>
          <p:cNvSpPr>
            <a:spLocks noEditPoints="1"/>
          </p:cNvSpPr>
          <p:nvPr userDrawn="1"/>
        </p:nvSpPr>
        <p:spPr bwMode="auto">
          <a:xfrm>
            <a:off x="5593616" y="5658694"/>
            <a:ext cx="3189800" cy="821142"/>
          </a:xfrm>
          <a:custGeom>
            <a:avLst/>
            <a:gdLst>
              <a:gd name="T0" fmla="*/ 7933 w 8000"/>
              <a:gd name="T1" fmla="*/ 1418 h 1542"/>
              <a:gd name="T2" fmla="*/ 7832 w 8000"/>
              <a:gd name="T3" fmla="*/ 1315 h 1542"/>
              <a:gd name="T4" fmla="*/ 7738 w 8000"/>
              <a:gd name="T5" fmla="*/ 1352 h 1542"/>
              <a:gd name="T6" fmla="*/ 7673 w 8000"/>
              <a:gd name="T7" fmla="*/ 1336 h 1542"/>
              <a:gd name="T8" fmla="*/ 7538 w 8000"/>
              <a:gd name="T9" fmla="*/ 1313 h 1542"/>
              <a:gd name="T10" fmla="*/ 7430 w 8000"/>
              <a:gd name="T11" fmla="*/ 1287 h 1542"/>
              <a:gd name="T12" fmla="*/ 7292 w 8000"/>
              <a:gd name="T13" fmla="*/ 1358 h 1542"/>
              <a:gd name="T14" fmla="*/ 7170 w 8000"/>
              <a:gd name="T15" fmla="*/ 1352 h 1542"/>
              <a:gd name="T16" fmla="*/ 6993 w 8000"/>
              <a:gd name="T17" fmla="*/ 1400 h 1542"/>
              <a:gd name="T18" fmla="*/ 6886 w 8000"/>
              <a:gd name="T19" fmla="*/ 1357 h 1542"/>
              <a:gd name="T20" fmla="*/ 6766 w 8000"/>
              <a:gd name="T21" fmla="*/ 1380 h 1542"/>
              <a:gd name="T22" fmla="*/ 6640 w 8000"/>
              <a:gd name="T23" fmla="*/ 1194 h 1542"/>
              <a:gd name="T24" fmla="*/ 6505 w 8000"/>
              <a:gd name="T25" fmla="*/ 1157 h 1542"/>
              <a:gd name="T26" fmla="*/ 6381 w 8000"/>
              <a:gd name="T27" fmla="*/ 1311 h 1542"/>
              <a:gd name="T28" fmla="*/ 6242 w 8000"/>
              <a:gd name="T29" fmla="*/ 1181 h 1542"/>
              <a:gd name="T30" fmla="*/ 5688 w 8000"/>
              <a:gd name="T31" fmla="*/ 818 h 1542"/>
              <a:gd name="T32" fmla="*/ 5396 w 8000"/>
              <a:gd name="T33" fmla="*/ 674 h 1542"/>
              <a:gd name="T34" fmla="*/ 5346 w 8000"/>
              <a:gd name="T35" fmla="*/ 615 h 1542"/>
              <a:gd name="T36" fmla="*/ 5292 w 8000"/>
              <a:gd name="T37" fmla="*/ 1274 h 1542"/>
              <a:gd name="T38" fmla="*/ 5007 w 8000"/>
              <a:gd name="T39" fmla="*/ 1089 h 1542"/>
              <a:gd name="T40" fmla="*/ 4819 w 8000"/>
              <a:gd name="T41" fmla="*/ 685 h 1542"/>
              <a:gd name="T42" fmla="*/ 4540 w 8000"/>
              <a:gd name="T43" fmla="*/ 1250 h 1542"/>
              <a:gd name="T44" fmla="*/ 4474 w 8000"/>
              <a:gd name="T45" fmla="*/ 1255 h 1542"/>
              <a:gd name="T46" fmla="*/ 4398 w 8000"/>
              <a:gd name="T47" fmla="*/ 1265 h 1542"/>
              <a:gd name="T48" fmla="*/ 4286 w 8000"/>
              <a:gd name="T49" fmla="*/ 1131 h 1542"/>
              <a:gd name="T50" fmla="*/ 4046 w 8000"/>
              <a:gd name="T51" fmla="*/ 1117 h 1542"/>
              <a:gd name="T52" fmla="*/ 3923 w 8000"/>
              <a:gd name="T53" fmla="*/ 975 h 1542"/>
              <a:gd name="T54" fmla="*/ 3742 w 8000"/>
              <a:gd name="T55" fmla="*/ 1095 h 1542"/>
              <a:gd name="T56" fmla="*/ 3585 w 8000"/>
              <a:gd name="T57" fmla="*/ 1415 h 1542"/>
              <a:gd name="T58" fmla="*/ 3463 w 8000"/>
              <a:gd name="T59" fmla="*/ 1255 h 1542"/>
              <a:gd name="T60" fmla="*/ 3390 w 8000"/>
              <a:gd name="T61" fmla="*/ 372 h 1542"/>
              <a:gd name="T62" fmla="*/ 3367 w 8000"/>
              <a:gd name="T63" fmla="*/ 187 h 1542"/>
              <a:gd name="T64" fmla="*/ 3329 w 8000"/>
              <a:gd name="T65" fmla="*/ 695 h 1542"/>
              <a:gd name="T66" fmla="*/ 2997 w 8000"/>
              <a:gd name="T67" fmla="*/ 1479 h 1542"/>
              <a:gd name="T68" fmla="*/ 2797 w 8000"/>
              <a:gd name="T69" fmla="*/ 1119 h 1542"/>
              <a:gd name="T70" fmla="*/ 2628 w 8000"/>
              <a:gd name="T71" fmla="*/ 1372 h 1542"/>
              <a:gd name="T72" fmla="*/ 2470 w 8000"/>
              <a:gd name="T73" fmla="*/ 1378 h 1542"/>
              <a:gd name="T74" fmla="*/ 2310 w 8000"/>
              <a:gd name="T75" fmla="*/ 1440 h 1542"/>
              <a:gd name="T76" fmla="*/ 2152 w 8000"/>
              <a:gd name="T77" fmla="*/ 1391 h 1542"/>
              <a:gd name="T78" fmla="*/ 2055 w 8000"/>
              <a:gd name="T79" fmla="*/ 1463 h 1542"/>
              <a:gd name="T80" fmla="*/ 1975 w 8000"/>
              <a:gd name="T81" fmla="*/ 1479 h 1542"/>
              <a:gd name="T82" fmla="*/ 1805 w 8000"/>
              <a:gd name="T83" fmla="*/ 1456 h 1542"/>
              <a:gd name="T84" fmla="*/ 1673 w 8000"/>
              <a:gd name="T85" fmla="*/ 1469 h 1542"/>
              <a:gd name="T86" fmla="*/ 1531 w 8000"/>
              <a:gd name="T87" fmla="*/ 1408 h 1542"/>
              <a:gd name="T88" fmla="*/ 1443 w 8000"/>
              <a:gd name="T89" fmla="*/ 1265 h 1542"/>
              <a:gd name="T90" fmla="*/ 1253 w 8000"/>
              <a:gd name="T91" fmla="*/ 1421 h 1542"/>
              <a:gd name="T92" fmla="*/ 1155 w 8000"/>
              <a:gd name="T93" fmla="*/ 1401 h 1542"/>
              <a:gd name="T94" fmla="*/ 1051 w 8000"/>
              <a:gd name="T95" fmla="*/ 1389 h 1542"/>
              <a:gd name="T96" fmla="*/ 969 w 8000"/>
              <a:gd name="T97" fmla="*/ 1224 h 1542"/>
              <a:gd name="T98" fmla="*/ 843 w 8000"/>
              <a:gd name="T99" fmla="*/ 1375 h 1542"/>
              <a:gd name="T100" fmla="*/ 664 w 8000"/>
              <a:gd name="T101" fmla="*/ 1427 h 1542"/>
              <a:gd name="T102" fmla="*/ 515 w 8000"/>
              <a:gd name="T103" fmla="*/ 1241 h 1542"/>
              <a:gd name="T104" fmla="*/ 320 w 8000"/>
              <a:gd name="T105" fmla="*/ 1245 h 1542"/>
              <a:gd name="T106" fmla="*/ 218 w 8000"/>
              <a:gd name="T107" fmla="*/ 1342 h 1542"/>
              <a:gd name="T108" fmla="*/ 56 w 8000"/>
              <a:gd name="T109" fmla="*/ 1357 h 1542"/>
              <a:gd name="T110" fmla="*/ 3369 w 8000"/>
              <a:gd name="T111" fmla="*/ 1408 h 1542"/>
              <a:gd name="T112" fmla="*/ 3356 w 8000"/>
              <a:gd name="T113" fmla="*/ 1141 h 1542"/>
              <a:gd name="T114" fmla="*/ 3356 w 8000"/>
              <a:gd name="T115" fmla="*/ 872 h 1542"/>
              <a:gd name="T116" fmla="*/ 3356 w 8000"/>
              <a:gd name="T117" fmla="*/ 756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00" h="1542">
                <a:moveTo>
                  <a:pt x="7978" y="1472"/>
                </a:moveTo>
                <a:cubicBezTo>
                  <a:pt x="7978" y="1462"/>
                  <a:pt x="7978" y="1462"/>
                  <a:pt x="7978" y="1462"/>
                </a:cubicBezTo>
                <a:cubicBezTo>
                  <a:pt x="7966" y="1462"/>
                  <a:pt x="7966" y="1462"/>
                  <a:pt x="7966" y="1462"/>
                </a:cubicBezTo>
                <a:cubicBezTo>
                  <a:pt x="7966" y="1436"/>
                  <a:pt x="7966" y="1436"/>
                  <a:pt x="7966" y="1436"/>
                </a:cubicBezTo>
                <a:cubicBezTo>
                  <a:pt x="7955" y="1436"/>
                  <a:pt x="7955" y="1436"/>
                  <a:pt x="7955" y="1436"/>
                </a:cubicBezTo>
                <a:cubicBezTo>
                  <a:pt x="7955" y="1420"/>
                  <a:pt x="7955" y="1420"/>
                  <a:pt x="7955" y="1420"/>
                </a:cubicBezTo>
                <a:cubicBezTo>
                  <a:pt x="7941" y="1420"/>
                  <a:pt x="7941" y="1420"/>
                  <a:pt x="7941" y="1420"/>
                </a:cubicBezTo>
                <a:cubicBezTo>
                  <a:pt x="7941" y="1428"/>
                  <a:pt x="7941" y="1428"/>
                  <a:pt x="7941" y="1428"/>
                </a:cubicBezTo>
                <a:cubicBezTo>
                  <a:pt x="7933" y="1428"/>
                  <a:pt x="7933" y="1428"/>
                  <a:pt x="7933" y="1428"/>
                </a:cubicBezTo>
                <a:cubicBezTo>
                  <a:pt x="7933" y="1418"/>
                  <a:pt x="7933" y="1418"/>
                  <a:pt x="7933" y="1418"/>
                </a:cubicBezTo>
                <a:cubicBezTo>
                  <a:pt x="7916" y="1418"/>
                  <a:pt x="7916" y="1418"/>
                  <a:pt x="7916" y="1418"/>
                </a:cubicBezTo>
                <a:cubicBezTo>
                  <a:pt x="7916" y="1433"/>
                  <a:pt x="7916" y="1433"/>
                  <a:pt x="7916" y="1433"/>
                </a:cubicBezTo>
                <a:cubicBezTo>
                  <a:pt x="7895" y="1433"/>
                  <a:pt x="7895" y="1433"/>
                  <a:pt x="7895" y="1433"/>
                </a:cubicBezTo>
                <a:cubicBezTo>
                  <a:pt x="7895" y="1335"/>
                  <a:pt x="7895" y="1335"/>
                  <a:pt x="7895" y="1335"/>
                </a:cubicBezTo>
                <a:cubicBezTo>
                  <a:pt x="7879" y="1335"/>
                  <a:pt x="7879" y="1335"/>
                  <a:pt x="7879" y="1335"/>
                </a:cubicBezTo>
                <a:cubicBezTo>
                  <a:pt x="7855" y="1316"/>
                  <a:pt x="7855" y="1316"/>
                  <a:pt x="7855" y="1316"/>
                </a:cubicBezTo>
                <a:cubicBezTo>
                  <a:pt x="7855" y="1300"/>
                  <a:pt x="7855" y="1300"/>
                  <a:pt x="7855" y="1300"/>
                </a:cubicBezTo>
                <a:cubicBezTo>
                  <a:pt x="7843" y="1300"/>
                  <a:pt x="7843" y="1300"/>
                  <a:pt x="7843" y="1300"/>
                </a:cubicBezTo>
                <a:cubicBezTo>
                  <a:pt x="7843" y="1315"/>
                  <a:pt x="7843" y="1315"/>
                  <a:pt x="7843" y="1315"/>
                </a:cubicBezTo>
                <a:cubicBezTo>
                  <a:pt x="7832" y="1315"/>
                  <a:pt x="7832" y="1315"/>
                  <a:pt x="7832" y="1315"/>
                </a:cubicBezTo>
                <a:cubicBezTo>
                  <a:pt x="7832" y="1300"/>
                  <a:pt x="7832" y="1300"/>
                  <a:pt x="7832" y="1300"/>
                </a:cubicBezTo>
                <a:cubicBezTo>
                  <a:pt x="7821" y="1300"/>
                  <a:pt x="7821" y="1300"/>
                  <a:pt x="7821" y="1300"/>
                </a:cubicBezTo>
                <a:cubicBezTo>
                  <a:pt x="7821" y="1315"/>
                  <a:pt x="7821" y="1315"/>
                  <a:pt x="7821" y="1315"/>
                </a:cubicBezTo>
                <a:cubicBezTo>
                  <a:pt x="7806" y="1335"/>
                  <a:pt x="7806" y="1335"/>
                  <a:pt x="7806" y="1335"/>
                </a:cubicBezTo>
                <a:cubicBezTo>
                  <a:pt x="7789" y="1335"/>
                  <a:pt x="7789" y="1335"/>
                  <a:pt x="7789" y="1335"/>
                </a:cubicBezTo>
                <a:cubicBezTo>
                  <a:pt x="7789" y="1436"/>
                  <a:pt x="7789" y="1436"/>
                  <a:pt x="7789" y="1436"/>
                </a:cubicBezTo>
                <a:cubicBezTo>
                  <a:pt x="7749" y="1436"/>
                  <a:pt x="7749" y="1436"/>
                  <a:pt x="7749" y="1436"/>
                </a:cubicBezTo>
                <a:cubicBezTo>
                  <a:pt x="7749" y="1345"/>
                  <a:pt x="7749" y="1345"/>
                  <a:pt x="7749" y="1345"/>
                </a:cubicBezTo>
                <a:cubicBezTo>
                  <a:pt x="7738" y="1345"/>
                  <a:pt x="7738" y="1345"/>
                  <a:pt x="7738" y="1345"/>
                </a:cubicBezTo>
                <a:cubicBezTo>
                  <a:pt x="7738" y="1352"/>
                  <a:pt x="7738" y="1352"/>
                  <a:pt x="7738" y="1352"/>
                </a:cubicBezTo>
                <a:cubicBezTo>
                  <a:pt x="7724" y="1352"/>
                  <a:pt x="7724" y="1352"/>
                  <a:pt x="7724" y="1352"/>
                </a:cubicBezTo>
                <a:cubicBezTo>
                  <a:pt x="7724" y="1337"/>
                  <a:pt x="7724" y="1337"/>
                  <a:pt x="7724" y="1337"/>
                </a:cubicBezTo>
                <a:cubicBezTo>
                  <a:pt x="7713" y="1337"/>
                  <a:pt x="7713" y="1337"/>
                  <a:pt x="7713" y="1337"/>
                </a:cubicBezTo>
                <a:cubicBezTo>
                  <a:pt x="7713" y="1321"/>
                  <a:pt x="7713" y="1321"/>
                  <a:pt x="7713" y="1321"/>
                </a:cubicBezTo>
                <a:cubicBezTo>
                  <a:pt x="7697" y="1321"/>
                  <a:pt x="7697" y="1321"/>
                  <a:pt x="7697" y="1321"/>
                </a:cubicBezTo>
                <a:cubicBezTo>
                  <a:pt x="7697" y="1336"/>
                  <a:pt x="7697" y="1336"/>
                  <a:pt x="7697" y="1336"/>
                </a:cubicBezTo>
                <a:cubicBezTo>
                  <a:pt x="7687" y="1336"/>
                  <a:pt x="7687" y="1336"/>
                  <a:pt x="7687" y="1336"/>
                </a:cubicBezTo>
                <a:cubicBezTo>
                  <a:pt x="7687" y="1324"/>
                  <a:pt x="7687" y="1324"/>
                  <a:pt x="7687" y="1324"/>
                </a:cubicBezTo>
                <a:cubicBezTo>
                  <a:pt x="7673" y="1324"/>
                  <a:pt x="7673" y="1324"/>
                  <a:pt x="7673" y="1324"/>
                </a:cubicBezTo>
                <a:cubicBezTo>
                  <a:pt x="7673" y="1336"/>
                  <a:pt x="7673" y="1336"/>
                  <a:pt x="7673" y="1336"/>
                </a:cubicBezTo>
                <a:cubicBezTo>
                  <a:pt x="7659" y="1336"/>
                  <a:pt x="7659" y="1336"/>
                  <a:pt x="7659" y="1336"/>
                </a:cubicBezTo>
                <a:cubicBezTo>
                  <a:pt x="7659" y="1326"/>
                  <a:pt x="7659" y="1326"/>
                  <a:pt x="7659" y="1326"/>
                </a:cubicBezTo>
                <a:cubicBezTo>
                  <a:pt x="7645" y="1326"/>
                  <a:pt x="7645" y="1326"/>
                  <a:pt x="7645" y="1326"/>
                </a:cubicBezTo>
                <a:cubicBezTo>
                  <a:pt x="7645" y="1356"/>
                  <a:pt x="7645" y="1356"/>
                  <a:pt x="7645" y="1356"/>
                </a:cubicBezTo>
                <a:cubicBezTo>
                  <a:pt x="7616" y="1356"/>
                  <a:pt x="7616" y="1356"/>
                  <a:pt x="7616" y="1356"/>
                </a:cubicBezTo>
                <a:cubicBezTo>
                  <a:pt x="7616" y="1439"/>
                  <a:pt x="7616" y="1439"/>
                  <a:pt x="7616" y="1439"/>
                </a:cubicBezTo>
                <a:cubicBezTo>
                  <a:pt x="7581" y="1439"/>
                  <a:pt x="7581" y="1439"/>
                  <a:pt x="7581" y="1439"/>
                </a:cubicBezTo>
                <a:cubicBezTo>
                  <a:pt x="7581" y="1337"/>
                  <a:pt x="7581" y="1337"/>
                  <a:pt x="7581" y="1337"/>
                </a:cubicBezTo>
                <a:cubicBezTo>
                  <a:pt x="7557" y="1337"/>
                  <a:pt x="7557" y="1337"/>
                  <a:pt x="7557" y="1337"/>
                </a:cubicBezTo>
                <a:cubicBezTo>
                  <a:pt x="7538" y="1313"/>
                  <a:pt x="7538" y="1313"/>
                  <a:pt x="7538" y="1313"/>
                </a:cubicBezTo>
                <a:cubicBezTo>
                  <a:pt x="7497" y="1313"/>
                  <a:pt x="7497" y="1313"/>
                  <a:pt x="7497" y="1313"/>
                </a:cubicBezTo>
                <a:cubicBezTo>
                  <a:pt x="7497" y="1416"/>
                  <a:pt x="7497" y="1416"/>
                  <a:pt x="7497" y="1416"/>
                </a:cubicBezTo>
                <a:cubicBezTo>
                  <a:pt x="7483" y="1416"/>
                  <a:pt x="7483" y="1416"/>
                  <a:pt x="7483" y="1416"/>
                </a:cubicBezTo>
                <a:cubicBezTo>
                  <a:pt x="7483" y="1314"/>
                  <a:pt x="7483" y="1314"/>
                  <a:pt x="7483" y="1314"/>
                </a:cubicBezTo>
                <a:cubicBezTo>
                  <a:pt x="7465" y="1285"/>
                  <a:pt x="7465" y="1285"/>
                  <a:pt x="7465" y="1285"/>
                </a:cubicBezTo>
                <a:cubicBezTo>
                  <a:pt x="7452" y="1285"/>
                  <a:pt x="7452" y="1285"/>
                  <a:pt x="7452" y="1285"/>
                </a:cubicBezTo>
                <a:cubicBezTo>
                  <a:pt x="7452" y="1291"/>
                  <a:pt x="7452" y="1291"/>
                  <a:pt x="7452" y="1291"/>
                </a:cubicBezTo>
                <a:cubicBezTo>
                  <a:pt x="7441" y="1291"/>
                  <a:pt x="7441" y="1291"/>
                  <a:pt x="7441" y="1291"/>
                </a:cubicBezTo>
                <a:cubicBezTo>
                  <a:pt x="7441" y="1287"/>
                  <a:pt x="7441" y="1287"/>
                  <a:pt x="7441" y="1287"/>
                </a:cubicBezTo>
                <a:cubicBezTo>
                  <a:pt x="7430" y="1287"/>
                  <a:pt x="7430" y="1287"/>
                  <a:pt x="7430" y="1287"/>
                </a:cubicBezTo>
                <a:cubicBezTo>
                  <a:pt x="7430" y="1301"/>
                  <a:pt x="7430" y="1301"/>
                  <a:pt x="7430" y="1301"/>
                </a:cubicBezTo>
                <a:cubicBezTo>
                  <a:pt x="7383" y="1301"/>
                  <a:pt x="7383" y="1301"/>
                  <a:pt x="7383" y="1301"/>
                </a:cubicBezTo>
                <a:cubicBezTo>
                  <a:pt x="7383" y="1286"/>
                  <a:pt x="7383" y="1286"/>
                  <a:pt x="7383" y="1286"/>
                </a:cubicBezTo>
                <a:cubicBezTo>
                  <a:pt x="7370" y="1261"/>
                  <a:pt x="7370" y="1261"/>
                  <a:pt x="7370" y="1261"/>
                </a:cubicBezTo>
                <a:cubicBezTo>
                  <a:pt x="7326" y="1261"/>
                  <a:pt x="7326" y="1261"/>
                  <a:pt x="7326" y="1261"/>
                </a:cubicBezTo>
                <a:cubicBezTo>
                  <a:pt x="7326" y="1286"/>
                  <a:pt x="7326" y="1286"/>
                  <a:pt x="7326" y="1286"/>
                </a:cubicBezTo>
                <a:cubicBezTo>
                  <a:pt x="7297" y="1286"/>
                  <a:pt x="7297" y="1286"/>
                  <a:pt x="7297" y="1286"/>
                </a:cubicBezTo>
                <a:cubicBezTo>
                  <a:pt x="7297" y="1303"/>
                  <a:pt x="7297" y="1303"/>
                  <a:pt x="7297" y="1303"/>
                </a:cubicBezTo>
                <a:cubicBezTo>
                  <a:pt x="7292" y="1303"/>
                  <a:pt x="7292" y="1303"/>
                  <a:pt x="7292" y="1303"/>
                </a:cubicBezTo>
                <a:cubicBezTo>
                  <a:pt x="7292" y="1358"/>
                  <a:pt x="7292" y="1358"/>
                  <a:pt x="7292" y="1358"/>
                </a:cubicBezTo>
                <a:cubicBezTo>
                  <a:pt x="7281" y="1358"/>
                  <a:pt x="7281" y="1358"/>
                  <a:pt x="7281" y="1358"/>
                </a:cubicBezTo>
                <a:cubicBezTo>
                  <a:pt x="7281" y="1302"/>
                  <a:pt x="7281" y="1302"/>
                  <a:pt x="7281" y="1302"/>
                </a:cubicBezTo>
                <a:cubicBezTo>
                  <a:pt x="7273" y="1302"/>
                  <a:pt x="7273" y="1302"/>
                  <a:pt x="7273" y="1302"/>
                </a:cubicBezTo>
                <a:cubicBezTo>
                  <a:pt x="7273" y="1279"/>
                  <a:pt x="7273" y="1279"/>
                  <a:pt x="7273" y="1279"/>
                </a:cubicBezTo>
                <a:cubicBezTo>
                  <a:pt x="7210" y="1279"/>
                  <a:pt x="7210" y="1279"/>
                  <a:pt x="7210" y="1279"/>
                </a:cubicBezTo>
                <a:cubicBezTo>
                  <a:pt x="7210" y="1303"/>
                  <a:pt x="7210" y="1303"/>
                  <a:pt x="7210" y="1303"/>
                </a:cubicBezTo>
                <a:cubicBezTo>
                  <a:pt x="7179" y="1303"/>
                  <a:pt x="7179" y="1303"/>
                  <a:pt x="7179" y="1303"/>
                </a:cubicBezTo>
                <a:cubicBezTo>
                  <a:pt x="7179" y="1323"/>
                  <a:pt x="7179" y="1323"/>
                  <a:pt x="7179" y="1323"/>
                </a:cubicBezTo>
                <a:cubicBezTo>
                  <a:pt x="7170" y="1323"/>
                  <a:pt x="7170" y="1323"/>
                  <a:pt x="7170" y="1323"/>
                </a:cubicBezTo>
                <a:cubicBezTo>
                  <a:pt x="7170" y="1352"/>
                  <a:pt x="7170" y="1352"/>
                  <a:pt x="7170" y="1352"/>
                </a:cubicBezTo>
                <a:cubicBezTo>
                  <a:pt x="7090" y="1352"/>
                  <a:pt x="7090" y="1352"/>
                  <a:pt x="7090" y="1352"/>
                </a:cubicBezTo>
                <a:cubicBezTo>
                  <a:pt x="7090" y="1362"/>
                  <a:pt x="7090" y="1362"/>
                  <a:pt x="7090" y="1362"/>
                </a:cubicBezTo>
                <a:cubicBezTo>
                  <a:pt x="7069" y="1362"/>
                  <a:pt x="7069" y="1362"/>
                  <a:pt x="7069" y="1362"/>
                </a:cubicBezTo>
                <a:cubicBezTo>
                  <a:pt x="7069" y="1308"/>
                  <a:pt x="7069" y="1308"/>
                  <a:pt x="7069" y="1308"/>
                </a:cubicBezTo>
                <a:cubicBezTo>
                  <a:pt x="7036" y="1308"/>
                  <a:pt x="7036" y="1308"/>
                  <a:pt x="7036" y="1308"/>
                </a:cubicBezTo>
                <a:cubicBezTo>
                  <a:pt x="7036" y="1291"/>
                  <a:pt x="7036" y="1291"/>
                  <a:pt x="7036" y="1291"/>
                </a:cubicBezTo>
                <a:cubicBezTo>
                  <a:pt x="7010" y="1291"/>
                  <a:pt x="7010" y="1291"/>
                  <a:pt x="7010" y="1291"/>
                </a:cubicBezTo>
                <a:cubicBezTo>
                  <a:pt x="7010" y="1305"/>
                  <a:pt x="7010" y="1305"/>
                  <a:pt x="7010" y="1305"/>
                </a:cubicBezTo>
                <a:cubicBezTo>
                  <a:pt x="6993" y="1305"/>
                  <a:pt x="6993" y="1305"/>
                  <a:pt x="6993" y="1305"/>
                </a:cubicBezTo>
                <a:cubicBezTo>
                  <a:pt x="6993" y="1400"/>
                  <a:pt x="6993" y="1400"/>
                  <a:pt x="6993" y="1400"/>
                </a:cubicBezTo>
                <a:cubicBezTo>
                  <a:pt x="6972" y="1400"/>
                  <a:pt x="6972" y="1400"/>
                  <a:pt x="6972" y="1400"/>
                </a:cubicBezTo>
                <a:cubicBezTo>
                  <a:pt x="6972" y="1391"/>
                  <a:pt x="6972" y="1391"/>
                  <a:pt x="6972" y="1391"/>
                </a:cubicBezTo>
                <a:cubicBezTo>
                  <a:pt x="6952" y="1391"/>
                  <a:pt x="6952" y="1391"/>
                  <a:pt x="6952" y="1391"/>
                </a:cubicBezTo>
                <a:cubicBezTo>
                  <a:pt x="6952" y="1405"/>
                  <a:pt x="6952" y="1405"/>
                  <a:pt x="6952" y="1405"/>
                </a:cubicBezTo>
                <a:cubicBezTo>
                  <a:pt x="6936" y="1405"/>
                  <a:pt x="6936" y="1405"/>
                  <a:pt x="6936" y="1405"/>
                </a:cubicBezTo>
                <a:cubicBezTo>
                  <a:pt x="6936" y="1375"/>
                  <a:pt x="6936" y="1375"/>
                  <a:pt x="6936" y="1375"/>
                </a:cubicBezTo>
                <a:cubicBezTo>
                  <a:pt x="6922" y="1375"/>
                  <a:pt x="6922" y="1375"/>
                  <a:pt x="6922" y="1375"/>
                </a:cubicBezTo>
                <a:cubicBezTo>
                  <a:pt x="6922" y="1357"/>
                  <a:pt x="6922" y="1357"/>
                  <a:pt x="6922" y="1357"/>
                </a:cubicBezTo>
                <a:cubicBezTo>
                  <a:pt x="6906" y="1357"/>
                  <a:pt x="6906" y="1357"/>
                  <a:pt x="6906" y="1357"/>
                </a:cubicBezTo>
                <a:cubicBezTo>
                  <a:pt x="6886" y="1357"/>
                  <a:pt x="6886" y="1357"/>
                  <a:pt x="6886" y="1357"/>
                </a:cubicBezTo>
                <a:cubicBezTo>
                  <a:pt x="6886" y="1348"/>
                  <a:pt x="6886" y="1348"/>
                  <a:pt x="6886" y="1348"/>
                </a:cubicBezTo>
                <a:cubicBezTo>
                  <a:pt x="6852" y="1348"/>
                  <a:pt x="6852" y="1348"/>
                  <a:pt x="6852" y="1348"/>
                </a:cubicBezTo>
                <a:cubicBezTo>
                  <a:pt x="6852" y="1334"/>
                  <a:pt x="6852" y="1334"/>
                  <a:pt x="6852" y="1334"/>
                </a:cubicBezTo>
                <a:cubicBezTo>
                  <a:pt x="6839" y="1334"/>
                  <a:pt x="6839" y="1334"/>
                  <a:pt x="6839" y="1334"/>
                </a:cubicBezTo>
                <a:cubicBezTo>
                  <a:pt x="6839" y="1344"/>
                  <a:pt x="6839" y="1344"/>
                  <a:pt x="6839" y="1344"/>
                </a:cubicBezTo>
                <a:cubicBezTo>
                  <a:pt x="6786" y="1344"/>
                  <a:pt x="6786" y="1344"/>
                  <a:pt x="6786" y="1344"/>
                </a:cubicBezTo>
                <a:cubicBezTo>
                  <a:pt x="6786" y="1355"/>
                  <a:pt x="6786" y="1355"/>
                  <a:pt x="6786" y="1355"/>
                </a:cubicBezTo>
                <a:cubicBezTo>
                  <a:pt x="6776" y="1355"/>
                  <a:pt x="6776" y="1355"/>
                  <a:pt x="6776" y="1355"/>
                </a:cubicBezTo>
                <a:cubicBezTo>
                  <a:pt x="6776" y="1370"/>
                  <a:pt x="6776" y="1370"/>
                  <a:pt x="6776" y="1370"/>
                </a:cubicBezTo>
                <a:cubicBezTo>
                  <a:pt x="6766" y="1380"/>
                  <a:pt x="6766" y="1380"/>
                  <a:pt x="6766" y="1380"/>
                </a:cubicBezTo>
                <a:cubicBezTo>
                  <a:pt x="6766" y="1411"/>
                  <a:pt x="6766" y="1411"/>
                  <a:pt x="6766" y="1411"/>
                </a:cubicBezTo>
                <a:cubicBezTo>
                  <a:pt x="6755" y="1411"/>
                  <a:pt x="6755" y="1411"/>
                  <a:pt x="6755" y="1411"/>
                </a:cubicBezTo>
                <a:cubicBezTo>
                  <a:pt x="6755" y="1381"/>
                  <a:pt x="6755" y="1381"/>
                  <a:pt x="6755" y="1381"/>
                </a:cubicBezTo>
                <a:cubicBezTo>
                  <a:pt x="6744" y="1367"/>
                  <a:pt x="6744" y="1367"/>
                  <a:pt x="6744" y="1367"/>
                </a:cubicBezTo>
                <a:cubicBezTo>
                  <a:pt x="6744" y="1291"/>
                  <a:pt x="6744" y="1291"/>
                  <a:pt x="6744" y="1291"/>
                </a:cubicBezTo>
                <a:cubicBezTo>
                  <a:pt x="6727" y="1291"/>
                  <a:pt x="6727" y="1291"/>
                  <a:pt x="6727" y="1291"/>
                </a:cubicBezTo>
                <a:cubicBezTo>
                  <a:pt x="6727" y="1217"/>
                  <a:pt x="6727" y="1217"/>
                  <a:pt x="6727" y="1217"/>
                </a:cubicBezTo>
                <a:cubicBezTo>
                  <a:pt x="6670" y="1217"/>
                  <a:pt x="6670" y="1217"/>
                  <a:pt x="6670" y="1217"/>
                </a:cubicBezTo>
                <a:cubicBezTo>
                  <a:pt x="6670" y="1194"/>
                  <a:pt x="6670" y="1194"/>
                  <a:pt x="6670" y="1194"/>
                </a:cubicBezTo>
                <a:cubicBezTo>
                  <a:pt x="6640" y="1194"/>
                  <a:pt x="6640" y="1194"/>
                  <a:pt x="6640" y="1194"/>
                </a:cubicBezTo>
                <a:cubicBezTo>
                  <a:pt x="6640" y="1246"/>
                  <a:pt x="6640" y="1246"/>
                  <a:pt x="6640" y="1246"/>
                </a:cubicBezTo>
                <a:cubicBezTo>
                  <a:pt x="6625" y="1246"/>
                  <a:pt x="6625" y="1246"/>
                  <a:pt x="6625" y="1246"/>
                </a:cubicBezTo>
                <a:cubicBezTo>
                  <a:pt x="6625" y="1229"/>
                  <a:pt x="6625" y="1229"/>
                  <a:pt x="6625" y="1229"/>
                </a:cubicBezTo>
                <a:cubicBezTo>
                  <a:pt x="6625" y="1229"/>
                  <a:pt x="6614" y="1229"/>
                  <a:pt x="6609" y="1229"/>
                </a:cubicBezTo>
                <a:cubicBezTo>
                  <a:pt x="6604" y="1229"/>
                  <a:pt x="6604" y="1246"/>
                  <a:pt x="6604" y="1246"/>
                </a:cubicBezTo>
                <a:cubicBezTo>
                  <a:pt x="6604" y="1293"/>
                  <a:pt x="6604" y="1293"/>
                  <a:pt x="6604" y="1293"/>
                </a:cubicBezTo>
                <a:cubicBezTo>
                  <a:pt x="6562" y="1293"/>
                  <a:pt x="6562" y="1293"/>
                  <a:pt x="6562" y="1293"/>
                </a:cubicBezTo>
                <a:cubicBezTo>
                  <a:pt x="6562" y="1130"/>
                  <a:pt x="6562" y="1130"/>
                  <a:pt x="6562" y="1130"/>
                </a:cubicBezTo>
                <a:cubicBezTo>
                  <a:pt x="6505" y="1130"/>
                  <a:pt x="6505" y="1130"/>
                  <a:pt x="6505" y="1130"/>
                </a:cubicBezTo>
                <a:cubicBezTo>
                  <a:pt x="6505" y="1157"/>
                  <a:pt x="6505" y="1157"/>
                  <a:pt x="6505" y="1157"/>
                </a:cubicBezTo>
                <a:cubicBezTo>
                  <a:pt x="6481" y="1157"/>
                  <a:pt x="6477" y="1169"/>
                  <a:pt x="6477" y="1169"/>
                </a:cubicBezTo>
                <a:cubicBezTo>
                  <a:pt x="6450" y="1169"/>
                  <a:pt x="6450" y="1169"/>
                  <a:pt x="6450" y="1169"/>
                </a:cubicBezTo>
                <a:cubicBezTo>
                  <a:pt x="6450" y="1202"/>
                  <a:pt x="6450" y="1202"/>
                  <a:pt x="6450" y="1202"/>
                </a:cubicBezTo>
                <a:cubicBezTo>
                  <a:pt x="6438" y="1202"/>
                  <a:pt x="6438" y="1202"/>
                  <a:pt x="6438" y="1202"/>
                </a:cubicBezTo>
                <a:cubicBezTo>
                  <a:pt x="6438" y="1333"/>
                  <a:pt x="6438" y="1333"/>
                  <a:pt x="6438" y="1333"/>
                </a:cubicBezTo>
                <a:cubicBezTo>
                  <a:pt x="6414" y="1333"/>
                  <a:pt x="6414" y="1333"/>
                  <a:pt x="6414" y="1333"/>
                </a:cubicBezTo>
                <a:cubicBezTo>
                  <a:pt x="6414" y="1314"/>
                  <a:pt x="6414" y="1314"/>
                  <a:pt x="6414" y="1314"/>
                </a:cubicBezTo>
                <a:cubicBezTo>
                  <a:pt x="6401" y="1301"/>
                  <a:pt x="6401" y="1301"/>
                  <a:pt x="6401" y="1301"/>
                </a:cubicBezTo>
                <a:cubicBezTo>
                  <a:pt x="6394" y="1301"/>
                  <a:pt x="6394" y="1301"/>
                  <a:pt x="6394" y="1301"/>
                </a:cubicBezTo>
                <a:cubicBezTo>
                  <a:pt x="6381" y="1311"/>
                  <a:pt x="6381" y="1311"/>
                  <a:pt x="6381" y="1311"/>
                </a:cubicBezTo>
                <a:cubicBezTo>
                  <a:pt x="6381" y="1078"/>
                  <a:pt x="6381" y="1078"/>
                  <a:pt x="6381" y="1078"/>
                </a:cubicBezTo>
                <a:cubicBezTo>
                  <a:pt x="6322" y="1065"/>
                  <a:pt x="6322" y="1065"/>
                  <a:pt x="6322" y="1065"/>
                </a:cubicBezTo>
                <a:cubicBezTo>
                  <a:pt x="6297" y="1065"/>
                  <a:pt x="6297" y="1065"/>
                  <a:pt x="6297" y="1065"/>
                </a:cubicBezTo>
                <a:cubicBezTo>
                  <a:pt x="6297" y="1080"/>
                  <a:pt x="6297" y="1080"/>
                  <a:pt x="6297" y="1080"/>
                </a:cubicBezTo>
                <a:cubicBezTo>
                  <a:pt x="6280" y="1080"/>
                  <a:pt x="6280" y="1080"/>
                  <a:pt x="6280" y="1080"/>
                </a:cubicBezTo>
                <a:cubicBezTo>
                  <a:pt x="6280" y="1135"/>
                  <a:pt x="6280" y="1135"/>
                  <a:pt x="6280" y="1135"/>
                </a:cubicBezTo>
                <a:cubicBezTo>
                  <a:pt x="6264" y="1135"/>
                  <a:pt x="6264" y="1135"/>
                  <a:pt x="6264" y="1135"/>
                </a:cubicBezTo>
                <a:cubicBezTo>
                  <a:pt x="6264" y="1207"/>
                  <a:pt x="6264" y="1207"/>
                  <a:pt x="6264" y="1207"/>
                </a:cubicBezTo>
                <a:cubicBezTo>
                  <a:pt x="6242" y="1207"/>
                  <a:pt x="6242" y="1207"/>
                  <a:pt x="6242" y="1207"/>
                </a:cubicBezTo>
                <a:cubicBezTo>
                  <a:pt x="6242" y="1181"/>
                  <a:pt x="6242" y="1181"/>
                  <a:pt x="6242" y="1181"/>
                </a:cubicBezTo>
                <a:cubicBezTo>
                  <a:pt x="6214" y="1181"/>
                  <a:pt x="6214" y="1181"/>
                  <a:pt x="6214" y="1181"/>
                </a:cubicBezTo>
                <a:cubicBezTo>
                  <a:pt x="6214" y="1098"/>
                  <a:pt x="6214" y="1098"/>
                  <a:pt x="6214" y="1098"/>
                </a:cubicBezTo>
                <a:cubicBezTo>
                  <a:pt x="6196" y="1098"/>
                  <a:pt x="6196" y="1098"/>
                  <a:pt x="6196" y="1098"/>
                </a:cubicBezTo>
                <a:cubicBezTo>
                  <a:pt x="6196" y="1048"/>
                  <a:pt x="6196" y="1048"/>
                  <a:pt x="6196" y="1048"/>
                </a:cubicBezTo>
                <a:cubicBezTo>
                  <a:pt x="6114" y="1039"/>
                  <a:pt x="6114" y="1039"/>
                  <a:pt x="6114" y="1039"/>
                </a:cubicBezTo>
                <a:cubicBezTo>
                  <a:pt x="6114" y="1024"/>
                  <a:pt x="6114" y="1024"/>
                  <a:pt x="6114" y="1024"/>
                </a:cubicBezTo>
                <a:cubicBezTo>
                  <a:pt x="5961" y="1014"/>
                  <a:pt x="5961" y="1014"/>
                  <a:pt x="5961" y="1014"/>
                </a:cubicBezTo>
                <a:cubicBezTo>
                  <a:pt x="5961" y="823"/>
                  <a:pt x="5961" y="823"/>
                  <a:pt x="5961" y="823"/>
                </a:cubicBezTo>
                <a:cubicBezTo>
                  <a:pt x="5826" y="790"/>
                  <a:pt x="5826" y="790"/>
                  <a:pt x="5826" y="790"/>
                </a:cubicBezTo>
                <a:cubicBezTo>
                  <a:pt x="5688" y="818"/>
                  <a:pt x="5688" y="818"/>
                  <a:pt x="5688" y="818"/>
                </a:cubicBezTo>
                <a:cubicBezTo>
                  <a:pt x="5688" y="1359"/>
                  <a:pt x="5688" y="1359"/>
                  <a:pt x="5688" y="1359"/>
                </a:cubicBezTo>
                <a:cubicBezTo>
                  <a:pt x="5605" y="1359"/>
                  <a:pt x="5605" y="1359"/>
                  <a:pt x="5605" y="1359"/>
                </a:cubicBezTo>
                <a:cubicBezTo>
                  <a:pt x="5605" y="451"/>
                  <a:pt x="5605" y="451"/>
                  <a:pt x="5605" y="451"/>
                </a:cubicBezTo>
                <a:cubicBezTo>
                  <a:pt x="5468" y="487"/>
                  <a:pt x="5468" y="487"/>
                  <a:pt x="5468" y="487"/>
                </a:cubicBezTo>
                <a:cubicBezTo>
                  <a:pt x="5468" y="1274"/>
                  <a:pt x="5468" y="1274"/>
                  <a:pt x="5468" y="1274"/>
                </a:cubicBezTo>
                <a:cubicBezTo>
                  <a:pt x="5414" y="1274"/>
                  <a:pt x="5414" y="1274"/>
                  <a:pt x="5414" y="1274"/>
                </a:cubicBezTo>
                <a:cubicBezTo>
                  <a:pt x="5414" y="683"/>
                  <a:pt x="5414" y="683"/>
                  <a:pt x="5414" y="683"/>
                </a:cubicBezTo>
                <a:cubicBezTo>
                  <a:pt x="5404" y="683"/>
                  <a:pt x="5404" y="683"/>
                  <a:pt x="5404" y="683"/>
                </a:cubicBezTo>
                <a:cubicBezTo>
                  <a:pt x="5404" y="674"/>
                  <a:pt x="5404" y="674"/>
                  <a:pt x="5404" y="674"/>
                </a:cubicBezTo>
                <a:cubicBezTo>
                  <a:pt x="5396" y="674"/>
                  <a:pt x="5396" y="674"/>
                  <a:pt x="5396" y="674"/>
                </a:cubicBezTo>
                <a:cubicBezTo>
                  <a:pt x="5396" y="655"/>
                  <a:pt x="5396" y="655"/>
                  <a:pt x="5396" y="655"/>
                </a:cubicBezTo>
                <a:cubicBezTo>
                  <a:pt x="5384" y="655"/>
                  <a:pt x="5384" y="655"/>
                  <a:pt x="5384" y="655"/>
                </a:cubicBezTo>
                <a:cubicBezTo>
                  <a:pt x="5384" y="634"/>
                  <a:pt x="5384" y="634"/>
                  <a:pt x="5384" y="634"/>
                </a:cubicBezTo>
                <a:cubicBezTo>
                  <a:pt x="5367" y="634"/>
                  <a:pt x="5367" y="634"/>
                  <a:pt x="5367" y="634"/>
                </a:cubicBezTo>
                <a:cubicBezTo>
                  <a:pt x="5367" y="615"/>
                  <a:pt x="5367" y="615"/>
                  <a:pt x="5367" y="615"/>
                </a:cubicBezTo>
                <a:cubicBezTo>
                  <a:pt x="5360" y="615"/>
                  <a:pt x="5360" y="615"/>
                  <a:pt x="5360" y="615"/>
                </a:cubicBezTo>
                <a:cubicBezTo>
                  <a:pt x="5360" y="593"/>
                  <a:pt x="5360" y="593"/>
                  <a:pt x="5360" y="593"/>
                </a:cubicBezTo>
                <a:cubicBezTo>
                  <a:pt x="5353" y="532"/>
                  <a:pt x="5353" y="532"/>
                  <a:pt x="5353" y="532"/>
                </a:cubicBezTo>
                <a:cubicBezTo>
                  <a:pt x="5346" y="593"/>
                  <a:pt x="5346" y="593"/>
                  <a:pt x="5346" y="593"/>
                </a:cubicBezTo>
                <a:cubicBezTo>
                  <a:pt x="5346" y="615"/>
                  <a:pt x="5346" y="615"/>
                  <a:pt x="5346" y="615"/>
                </a:cubicBezTo>
                <a:cubicBezTo>
                  <a:pt x="5339" y="615"/>
                  <a:pt x="5339" y="615"/>
                  <a:pt x="5339" y="615"/>
                </a:cubicBezTo>
                <a:cubicBezTo>
                  <a:pt x="5339" y="634"/>
                  <a:pt x="5339" y="634"/>
                  <a:pt x="5339" y="634"/>
                </a:cubicBezTo>
                <a:cubicBezTo>
                  <a:pt x="5322" y="634"/>
                  <a:pt x="5322" y="634"/>
                  <a:pt x="5322" y="634"/>
                </a:cubicBezTo>
                <a:cubicBezTo>
                  <a:pt x="5322" y="655"/>
                  <a:pt x="5322" y="655"/>
                  <a:pt x="5322" y="655"/>
                </a:cubicBezTo>
                <a:cubicBezTo>
                  <a:pt x="5310" y="655"/>
                  <a:pt x="5310" y="655"/>
                  <a:pt x="5310" y="655"/>
                </a:cubicBezTo>
                <a:cubicBezTo>
                  <a:pt x="5310" y="674"/>
                  <a:pt x="5310" y="674"/>
                  <a:pt x="5310" y="674"/>
                </a:cubicBezTo>
                <a:cubicBezTo>
                  <a:pt x="5302" y="674"/>
                  <a:pt x="5302" y="674"/>
                  <a:pt x="5302" y="674"/>
                </a:cubicBezTo>
                <a:cubicBezTo>
                  <a:pt x="5302" y="683"/>
                  <a:pt x="5302" y="683"/>
                  <a:pt x="5302" y="683"/>
                </a:cubicBezTo>
                <a:cubicBezTo>
                  <a:pt x="5292" y="683"/>
                  <a:pt x="5292" y="683"/>
                  <a:pt x="5292" y="683"/>
                </a:cubicBezTo>
                <a:cubicBezTo>
                  <a:pt x="5292" y="1274"/>
                  <a:pt x="5292" y="1274"/>
                  <a:pt x="5292" y="1274"/>
                </a:cubicBezTo>
                <a:cubicBezTo>
                  <a:pt x="5260" y="1274"/>
                  <a:pt x="5260" y="1274"/>
                  <a:pt x="5260" y="1274"/>
                </a:cubicBezTo>
                <a:cubicBezTo>
                  <a:pt x="5260" y="792"/>
                  <a:pt x="5260" y="792"/>
                  <a:pt x="5260" y="792"/>
                </a:cubicBezTo>
                <a:cubicBezTo>
                  <a:pt x="5098" y="792"/>
                  <a:pt x="5098" y="792"/>
                  <a:pt x="5098" y="792"/>
                </a:cubicBezTo>
                <a:cubicBezTo>
                  <a:pt x="5073" y="817"/>
                  <a:pt x="5073" y="817"/>
                  <a:pt x="5073" y="817"/>
                </a:cubicBezTo>
                <a:cubicBezTo>
                  <a:pt x="5073" y="1219"/>
                  <a:pt x="5073" y="1219"/>
                  <a:pt x="5073" y="1219"/>
                </a:cubicBezTo>
                <a:cubicBezTo>
                  <a:pt x="5044" y="1219"/>
                  <a:pt x="5044" y="1219"/>
                  <a:pt x="5044" y="1219"/>
                </a:cubicBezTo>
                <a:cubicBezTo>
                  <a:pt x="5031" y="1237"/>
                  <a:pt x="5031" y="1237"/>
                  <a:pt x="5031" y="1237"/>
                </a:cubicBezTo>
                <a:cubicBezTo>
                  <a:pt x="5031" y="1419"/>
                  <a:pt x="5031" y="1419"/>
                  <a:pt x="5031" y="1419"/>
                </a:cubicBezTo>
                <a:cubicBezTo>
                  <a:pt x="5007" y="1419"/>
                  <a:pt x="5007" y="1419"/>
                  <a:pt x="5007" y="1419"/>
                </a:cubicBezTo>
                <a:cubicBezTo>
                  <a:pt x="5007" y="1089"/>
                  <a:pt x="5007" y="1089"/>
                  <a:pt x="5007" y="1089"/>
                </a:cubicBezTo>
                <a:cubicBezTo>
                  <a:pt x="4993" y="1089"/>
                  <a:pt x="4993" y="1089"/>
                  <a:pt x="4993" y="1089"/>
                </a:cubicBezTo>
                <a:cubicBezTo>
                  <a:pt x="4993" y="1050"/>
                  <a:pt x="4993" y="1050"/>
                  <a:pt x="4993" y="1050"/>
                </a:cubicBezTo>
                <a:cubicBezTo>
                  <a:pt x="4981" y="1050"/>
                  <a:pt x="4981" y="1050"/>
                  <a:pt x="4981" y="1050"/>
                </a:cubicBezTo>
                <a:cubicBezTo>
                  <a:pt x="4981" y="1026"/>
                  <a:pt x="4981" y="1026"/>
                  <a:pt x="4981" y="1026"/>
                </a:cubicBezTo>
                <a:cubicBezTo>
                  <a:pt x="4959" y="1026"/>
                  <a:pt x="4959" y="1026"/>
                  <a:pt x="4959" y="1026"/>
                </a:cubicBezTo>
                <a:cubicBezTo>
                  <a:pt x="4945" y="1016"/>
                  <a:pt x="4945" y="1016"/>
                  <a:pt x="4945" y="1016"/>
                </a:cubicBezTo>
                <a:cubicBezTo>
                  <a:pt x="4945" y="887"/>
                  <a:pt x="4945" y="887"/>
                  <a:pt x="4945" y="887"/>
                </a:cubicBezTo>
                <a:cubicBezTo>
                  <a:pt x="4841" y="919"/>
                  <a:pt x="4841" y="919"/>
                  <a:pt x="4841" y="919"/>
                </a:cubicBezTo>
                <a:cubicBezTo>
                  <a:pt x="4819" y="902"/>
                  <a:pt x="4819" y="902"/>
                  <a:pt x="4819" y="902"/>
                </a:cubicBezTo>
                <a:cubicBezTo>
                  <a:pt x="4819" y="685"/>
                  <a:pt x="4819" y="685"/>
                  <a:pt x="4819" y="685"/>
                </a:cubicBezTo>
                <a:cubicBezTo>
                  <a:pt x="4750" y="668"/>
                  <a:pt x="4750" y="668"/>
                  <a:pt x="4750" y="668"/>
                </a:cubicBezTo>
                <a:cubicBezTo>
                  <a:pt x="4616" y="723"/>
                  <a:pt x="4616" y="723"/>
                  <a:pt x="4616" y="723"/>
                </a:cubicBezTo>
                <a:cubicBezTo>
                  <a:pt x="4616" y="734"/>
                  <a:pt x="4616" y="734"/>
                  <a:pt x="4616" y="734"/>
                </a:cubicBezTo>
                <a:cubicBezTo>
                  <a:pt x="4593" y="720"/>
                  <a:pt x="4593" y="720"/>
                  <a:pt x="4593" y="720"/>
                </a:cubicBezTo>
                <a:cubicBezTo>
                  <a:pt x="4574" y="720"/>
                  <a:pt x="4574" y="720"/>
                  <a:pt x="4574" y="720"/>
                </a:cubicBezTo>
                <a:cubicBezTo>
                  <a:pt x="4574" y="739"/>
                  <a:pt x="4574" y="739"/>
                  <a:pt x="4574" y="739"/>
                </a:cubicBezTo>
                <a:cubicBezTo>
                  <a:pt x="4551" y="739"/>
                  <a:pt x="4551" y="739"/>
                  <a:pt x="4551" y="739"/>
                </a:cubicBezTo>
                <a:cubicBezTo>
                  <a:pt x="4551" y="807"/>
                  <a:pt x="4551" y="807"/>
                  <a:pt x="4551" y="807"/>
                </a:cubicBezTo>
                <a:cubicBezTo>
                  <a:pt x="4540" y="807"/>
                  <a:pt x="4540" y="807"/>
                  <a:pt x="4540" y="807"/>
                </a:cubicBezTo>
                <a:cubicBezTo>
                  <a:pt x="4540" y="1250"/>
                  <a:pt x="4540" y="1250"/>
                  <a:pt x="4540" y="1250"/>
                </a:cubicBezTo>
                <a:cubicBezTo>
                  <a:pt x="4523" y="1250"/>
                  <a:pt x="4523" y="1250"/>
                  <a:pt x="4523" y="1250"/>
                </a:cubicBezTo>
                <a:cubicBezTo>
                  <a:pt x="4516" y="1237"/>
                  <a:pt x="4516" y="1237"/>
                  <a:pt x="4516" y="1237"/>
                </a:cubicBezTo>
                <a:cubicBezTo>
                  <a:pt x="4516" y="1205"/>
                  <a:pt x="4516" y="1205"/>
                  <a:pt x="4516" y="1205"/>
                </a:cubicBezTo>
                <a:cubicBezTo>
                  <a:pt x="4499" y="1205"/>
                  <a:pt x="4499" y="1205"/>
                  <a:pt x="4499" y="1205"/>
                </a:cubicBezTo>
                <a:cubicBezTo>
                  <a:pt x="4499" y="1238"/>
                  <a:pt x="4499" y="1238"/>
                  <a:pt x="4499" y="1238"/>
                </a:cubicBezTo>
                <a:cubicBezTo>
                  <a:pt x="4495" y="1234"/>
                  <a:pt x="4495" y="1234"/>
                  <a:pt x="4495" y="1234"/>
                </a:cubicBezTo>
                <a:cubicBezTo>
                  <a:pt x="4495" y="1245"/>
                  <a:pt x="4495" y="1245"/>
                  <a:pt x="4495" y="1245"/>
                </a:cubicBezTo>
                <a:cubicBezTo>
                  <a:pt x="4482" y="1245"/>
                  <a:pt x="4482" y="1245"/>
                  <a:pt x="4482" y="1245"/>
                </a:cubicBezTo>
                <a:cubicBezTo>
                  <a:pt x="4482" y="1255"/>
                  <a:pt x="4482" y="1255"/>
                  <a:pt x="4482" y="1255"/>
                </a:cubicBezTo>
                <a:cubicBezTo>
                  <a:pt x="4474" y="1255"/>
                  <a:pt x="4474" y="1255"/>
                  <a:pt x="4474" y="1255"/>
                </a:cubicBezTo>
                <a:cubicBezTo>
                  <a:pt x="4474" y="1263"/>
                  <a:pt x="4474" y="1263"/>
                  <a:pt x="4474" y="1263"/>
                </a:cubicBezTo>
                <a:cubicBezTo>
                  <a:pt x="4452" y="1263"/>
                  <a:pt x="4452" y="1263"/>
                  <a:pt x="4452" y="1263"/>
                </a:cubicBezTo>
                <a:cubicBezTo>
                  <a:pt x="4452" y="1251"/>
                  <a:pt x="4452" y="1251"/>
                  <a:pt x="4452" y="1251"/>
                </a:cubicBezTo>
                <a:cubicBezTo>
                  <a:pt x="4468" y="1248"/>
                  <a:pt x="4468" y="1248"/>
                  <a:pt x="4468" y="1248"/>
                </a:cubicBezTo>
                <a:cubicBezTo>
                  <a:pt x="4468" y="1242"/>
                  <a:pt x="4468" y="1242"/>
                  <a:pt x="4468" y="1242"/>
                </a:cubicBezTo>
                <a:cubicBezTo>
                  <a:pt x="4407" y="1242"/>
                  <a:pt x="4407" y="1242"/>
                  <a:pt x="4407" y="1242"/>
                </a:cubicBezTo>
                <a:cubicBezTo>
                  <a:pt x="4409" y="1247"/>
                  <a:pt x="4409" y="1247"/>
                  <a:pt x="4409" y="1247"/>
                </a:cubicBezTo>
                <a:cubicBezTo>
                  <a:pt x="4421" y="1249"/>
                  <a:pt x="4421" y="1249"/>
                  <a:pt x="4421" y="1249"/>
                </a:cubicBezTo>
                <a:cubicBezTo>
                  <a:pt x="4421" y="1260"/>
                  <a:pt x="4421" y="1260"/>
                  <a:pt x="4421" y="1260"/>
                </a:cubicBezTo>
                <a:cubicBezTo>
                  <a:pt x="4398" y="1265"/>
                  <a:pt x="4398" y="1265"/>
                  <a:pt x="4398" y="1265"/>
                </a:cubicBezTo>
                <a:cubicBezTo>
                  <a:pt x="4369" y="1201"/>
                  <a:pt x="4369" y="1201"/>
                  <a:pt x="4369" y="1201"/>
                </a:cubicBezTo>
                <a:cubicBezTo>
                  <a:pt x="4369" y="1161"/>
                  <a:pt x="4369" y="1161"/>
                  <a:pt x="4369" y="1161"/>
                </a:cubicBezTo>
                <a:cubicBezTo>
                  <a:pt x="4369" y="948"/>
                  <a:pt x="4369" y="948"/>
                  <a:pt x="4369" y="948"/>
                </a:cubicBezTo>
                <a:cubicBezTo>
                  <a:pt x="4369" y="948"/>
                  <a:pt x="4379" y="944"/>
                  <a:pt x="4379" y="932"/>
                </a:cubicBezTo>
                <a:cubicBezTo>
                  <a:pt x="4379" y="920"/>
                  <a:pt x="4346" y="917"/>
                  <a:pt x="4333" y="917"/>
                </a:cubicBezTo>
                <a:cubicBezTo>
                  <a:pt x="4320" y="917"/>
                  <a:pt x="4287" y="920"/>
                  <a:pt x="4287" y="932"/>
                </a:cubicBezTo>
                <a:cubicBezTo>
                  <a:pt x="4287" y="944"/>
                  <a:pt x="4297" y="948"/>
                  <a:pt x="4297" y="948"/>
                </a:cubicBezTo>
                <a:cubicBezTo>
                  <a:pt x="4297" y="1161"/>
                  <a:pt x="4297" y="1161"/>
                  <a:pt x="4297" y="1161"/>
                </a:cubicBezTo>
                <a:cubicBezTo>
                  <a:pt x="4286" y="1161"/>
                  <a:pt x="4286" y="1161"/>
                  <a:pt x="4286" y="1161"/>
                </a:cubicBezTo>
                <a:cubicBezTo>
                  <a:pt x="4286" y="1131"/>
                  <a:pt x="4286" y="1131"/>
                  <a:pt x="4286" y="1131"/>
                </a:cubicBezTo>
                <a:cubicBezTo>
                  <a:pt x="4238" y="1091"/>
                  <a:pt x="4238" y="1091"/>
                  <a:pt x="4238" y="1091"/>
                </a:cubicBezTo>
                <a:cubicBezTo>
                  <a:pt x="4238" y="974"/>
                  <a:pt x="4238" y="974"/>
                  <a:pt x="4238" y="974"/>
                </a:cubicBezTo>
                <a:cubicBezTo>
                  <a:pt x="4223" y="974"/>
                  <a:pt x="4223" y="974"/>
                  <a:pt x="4223" y="974"/>
                </a:cubicBezTo>
                <a:cubicBezTo>
                  <a:pt x="4166" y="1010"/>
                  <a:pt x="4166" y="1010"/>
                  <a:pt x="4166" y="1010"/>
                </a:cubicBezTo>
                <a:cubicBezTo>
                  <a:pt x="4166" y="995"/>
                  <a:pt x="4166" y="995"/>
                  <a:pt x="4166" y="995"/>
                </a:cubicBezTo>
                <a:cubicBezTo>
                  <a:pt x="4087" y="995"/>
                  <a:pt x="4087" y="995"/>
                  <a:pt x="4087" y="995"/>
                </a:cubicBezTo>
                <a:cubicBezTo>
                  <a:pt x="4087" y="1012"/>
                  <a:pt x="4087" y="1012"/>
                  <a:pt x="4087" y="1012"/>
                </a:cubicBezTo>
                <a:cubicBezTo>
                  <a:pt x="4069" y="1012"/>
                  <a:pt x="4069" y="1012"/>
                  <a:pt x="4069" y="1012"/>
                </a:cubicBezTo>
                <a:cubicBezTo>
                  <a:pt x="4069" y="1130"/>
                  <a:pt x="4069" y="1130"/>
                  <a:pt x="4069" y="1130"/>
                </a:cubicBezTo>
                <a:cubicBezTo>
                  <a:pt x="4046" y="1117"/>
                  <a:pt x="4046" y="1117"/>
                  <a:pt x="4046" y="1117"/>
                </a:cubicBezTo>
                <a:cubicBezTo>
                  <a:pt x="4046" y="1088"/>
                  <a:pt x="4046" y="1088"/>
                  <a:pt x="4046" y="1088"/>
                </a:cubicBezTo>
                <a:cubicBezTo>
                  <a:pt x="4039" y="1088"/>
                  <a:pt x="4039" y="1088"/>
                  <a:pt x="4039" y="1088"/>
                </a:cubicBezTo>
                <a:cubicBezTo>
                  <a:pt x="4039" y="1118"/>
                  <a:pt x="4039" y="1118"/>
                  <a:pt x="4039" y="1118"/>
                </a:cubicBezTo>
                <a:cubicBezTo>
                  <a:pt x="4032" y="1118"/>
                  <a:pt x="4032" y="1118"/>
                  <a:pt x="4032" y="1118"/>
                </a:cubicBezTo>
                <a:cubicBezTo>
                  <a:pt x="4032" y="1061"/>
                  <a:pt x="4032" y="1061"/>
                  <a:pt x="4032" y="1061"/>
                </a:cubicBezTo>
                <a:cubicBezTo>
                  <a:pt x="3989" y="1061"/>
                  <a:pt x="3989" y="1061"/>
                  <a:pt x="3989" y="1061"/>
                </a:cubicBezTo>
                <a:cubicBezTo>
                  <a:pt x="3989" y="1052"/>
                  <a:pt x="3984" y="1018"/>
                  <a:pt x="3943" y="995"/>
                </a:cubicBezTo>
                <a:cubicBezTo>
                  <a:pt x="3943" y="975"/>
                  <a:pt x="3943" y="975"/>
                  <a:pt x="3943" y="975"/>
                </a:cubicBezTo>
                <a:cubicBezTo>
                  <a:pt x="3933" y="975"/>
                  <a:pt x="3933" y="975"/>
                  <a:pt x="3933" y="975"/>
                </a:cubicBezTo>
                <a:cubicBezTo>
                  <a:pt x="3923" y="975"/>
                  <a:pt x="3923" y="975"/>
                  <a:pt x="3923" y="975"/>
                </a:cubicBezTo>
                <a:cubicBezTo>
                  <a:pt x="3923" y="995"/>
                  <a:pt x="3923" y="995"/>
                  <a:pt x="3923" y="995"/>
                </a:cubicBezTo>
                <a:cubicBezTo>
                  <a:pt x="3882" y="1018"/>
                  <a:pt x="3877" y="1052"/>
                  <a:pt x="3877" y="1061"/>
                </a:cubicBezTo>
                <a:cubicBezTo>
                  <a:pt x="3877" y="1070"/>
                  <a:pt x="3885" y="1078"/>
                  <a:pt x="3885" y="1078"/>
                </a:cubicBezTo>
                <a:cubicBezTo>
                  <a:pt x="3859" y="1078"/>
                  <a:pt x="3859" y="1078"/>
                  <a:pt x="3859" y="1078"/>
                </a:cubicBezTo>
                <a:cubicBezTo>
                  <a:pt x="3846" y="1078"/>
                  <a:pt x="3846" y="1078"/>
                  <a:pt x="3846" y="1078"/>
                </a:cubicBezTo>
                <a:cubicBezTo>
                  <a:pt x="3809" y="1051"/>
                  <a:pt x="3809" y="1051"/>
                  <a:pt x="3809" y="1051"/>
                </a:cubicBezTo>
                <a:cubicBezTo>
                  <a:pt x="3781" y="1070"/>
                  <a:pt x="3781" y="1070"/>
                  <a:pt x="3781" y="1070"/>
                </a:cubicBezTo>
                <a:cubicBezTo>
                  <a:pt x="3770" y="1080"/>
                  <a:pt x="3770" y="1080"/>
                  <a:pt x="3770" y="1080"/>
                </a:cubicBezTo>
                <a:cubicBezTo>
                  <a:pt x="3742" y="1080"/>
                  <a:pt x="3742" y="1080"/>
                  <a:pt x="3742" y="1080"/>
                </a:cubicBezTo>
                <a:cubicBezTo>
                  <a:pt x="3742" y="1095"/>
                  <a:pt x="3742" y="1095"/>
                  <a:pt x="3742" y="1095"/>
                </a:cubicBezTo>
                <a:cubicBezTo>
                  <a:pt x="3759" y="1095"/>
                  <a:pt x="3763" y="1109"/>
                  <a:pt x="3763" y="1109"/>
                </a:cubicBezTo>
                <a:cubicBezTo>
                  <a:pt x="3763" y="1133"/>
                  <a:pt x="3763" y="1133"/>
                  <a:pt x="3763" y="1133"/>
                </a:cubicBezTo>
                <a:cubicBezTo>
                  <a:pt x="3734" y="1133"/>
                  <a:pt x="3734" y="1133"/>
                  <a:pt x="3734" y="1133"/>
                </a:cubicBezTo>
                <a:cubicBezTo>
                  <a:pt x="3734" y="1123"/>
                  <a:pt x="3734" y="1123"/>
                  <a:pt x="3734" y="1123"/>
                </a:cubicBezTo>
                <a:cubicBezTo>
                  <a:pt x="3673" y="1123"/>
                  <a:pt x="3673" y="1123"/>
                  <a:pt x="3673" y="1123"/>
                </a:cubicBezTo>
                <a:cubicBezTo>
                  <a:pt x="3673" y="1147"/>
                  <a:pt x="3673" y="1147"/>
                  <a:pt x="3673" y="1147"/>
                </a:cubicBezTo>
                <a:cubicBezTo>
                  <a:pt x="3635" y="1147"/>
                  <a:pt x="3635" y="1147"/>
                  <a:pt x="3635" y="1147"/>
                </a:cubicBezTo>
                <a:cubicBezTo>
                  <a:pt x="3635" y="1405"/>
                  <a:pt x="3635" y="1405"/>
                  <a:pt x="3635" y="1405"/>
                </a:cubicBezTo>
                <a:cubicBezTo>
                  <a:pt x="3585" y="1405"/>
                  <a:pt x="3585" y="1405"/>
                  <a:pt x="3585" y="1405"/>
                </a:cubicBezTo>
                <a:cubicBezTo>
                  <a:pt x="3585" y="1415"/>
                  <a:pt x="3585" y="1415"/>
                  <a:pt x="3585" y="1415"/>
                </a:cubicBezTo>
                <a:cubicBezTo>
                  <a:pt x="3576" y="1415"/>
                  <a:pt x="3576" y="1415"/>
                  <a:pt x="3576" y="1415"/>
                </a:cubicBezTo>
                <a:cubicBezTo>
                  <a:pt x="3576" y="1437"/>
                  <a:pt x="3576" y="1437"/>
                  <a:pt x="3576" y="1437"/>
                </a:cubicBezTo>
                <a:cubicBezTo>
                  <a:pt x="3565" y="1437"/>
                  <a:pt x="3565" y="1437"/>
                  <a:pt x="3565" y="1437"/>
                </a:cubicBezTo>
                <a:cubicBezTo>
                  <a:pt x="3565" y="1403"/>
                  <a:pt x="3565" y="1403"/>
                  <a:pt x="3565" y="1403"/>
                </a:cubicBezTo>
                <a:cubicBezTo>
                  <a:pt x="3528" y="1403"/>
                  <a:pt x="3528" y="1403"/>
                  <a:pt x="3528" y="1403"/>
                </a:cubicBezTo>
                <a:cubicBezTo>
                  <a:pt x="3528" y="1259"/>
                  <a:pt x="3528" y="1259"/>
                  <a:pt x="3528" y="1259"/>
                </a:cubicBezTo>
                <a:cubicBezTo>
                  <a:pt x="3478" y="1259"/>
                  <a:pt x="3478" y="1259"/>
                  <a:pt x="3478" y="1259"/>
                </a:cubicBezTo>
                <a:cubicBezTo>
                  <a:pt x="3478" y="1245"/>
                  <a:pt x="3478" y="1245"/>
                  <a:pt x="3478" y="1245"/>
                </a:cubicBezTo>
                <a:cubicBezTo>
                  <a:pt x="3463" y="1245"/>
                  <a:pt x="3463" y="1245"/>
                  <a:pt x="3463" y="1245"/>
                </a:cubicBezTo>
                <a:cubicBezTo>
                  <a:pt x="3463" y="1255"/>
                  <a:pt x="3463" y="1255"/>
                  <a:pt x="3463" y="1255"/>
                </a:cubicBezTo>
                <a:cubicBezTo>
                  <a:pt x="3455" y="1255"/>
                  <a:pt x="3455" y="1255"/>
                  <a:pt x="3455" y="1255"/>
                </a:cubicBezTo>
                <a:cubicBezTo>
                  <a:pt x="3456" y="1251"/>
                  <a:pt x="3456" y="1248"/>
                  <a:pt x="3456" y="1245"/>
                </a:cubicBezTo>
                <a:cubicBezTo>
                  <a:pt x="3456" y="1211"/>
                  <a:pt x="3436" y="1182"/>
                  <a:pt x="3407" y="1168"/>
                </a:cubicBezTo>
                <a:cubicBezTo>
                  <a:pt x="3407" y="700"/>
                  <a:pt x="3407" y="700"/>
                  <a:pt x="3407" y="700"/>
                </a:cubicBezTo>
                <a:cubicBezTo>
                  <a:pt x="3431" y="687"/>
                  <a:pt x="3447" y="662"/>
                  <a:pt x="3447" y="634"/>
                </a:cubicBezTo>
                <a:cubicBezTo>
                  <a:pt x="3447" y="597"/>
                  <a:pt x="3421" y="567"/>
                  <a:pt x="3387" y="560"/>
                </a:cubicBezTo>
                <a:cubicBezTo>
                  <a:pt x="3383" y="429"/>
                  <a:pt x="3383" y="429"/>
                  <a:pt x="3383" y="429"/>
                </a:cubicBezTo>
                <a:cubicBezTo>
                  <a:pt x="3391" y="425"/>
                  <a:pt x="3397" y="417"/>
                  <a:pt x="3397" y="407"/>
                </a:cubicBezTo>
                <a:cubicBezTo>
                  <a:pt x="3397" y="400"/>
                  <a:pt x="3394" y="393"/>
                  <a:pt x="3390" y="389"/>
                </a:cubicBezTo>
                <a:cubicBezTo>
                  <a:pt x="3390" y="372"/>
                  <a:pt x="3390" y="372"/>
                  <a:pt x="3390" y="372"/>
                </a:cubicBezTo>
                <a:cubicBezTo>
                  <a:pt x="3382" y="372"/>
                  <a:pt x="3382" y="372"/>
                  <a:pt x="3382" y="372"/>
                </a:cubicBezTo>
                <a:cubicBezTo>
                  <a:pt x="3382" y="269"/>
                  <a:pt x="3382" y="269"/>
                  <a:pt x="3382" y="269"/>
                </a:cubicBezTo>
                <a:cubicBezTo>
                  <a:pt x="3377" y="269"/>
                  <a:pt x="3377" y="269"/>
                  <a:pt x="3377" y="269"/>
                </a:cubicBezTo>
                <a:cubicBezTo>
                  <a:pt x="3377" y="187"/>
                  <a:pt x="3377" y="187"/>
                  <a:pt x="3377" y="187"/>
                </a:cubicBezTo>
                <a:cubicBezTo>
                  <a:pt x="3377" y="187"/>
                  <a:pt x="3385" y="187"/>
                  <a:pt x="3385" y="177"/>
                </a:cubicBezTo>
                <a:cubicBezTo>
                  <a:pt x="3385" y="167"/>
                  <a:pt x="3377" y="170"/>
                  <a:pt x="3377" y="170"/>
                </a:cubicBezTo>
                <a:cubicBezTo>
                  <a:pt x="3372" y="0"/>
                  <a:pt x="3372" y="0"/>
                  <a:pt x="3372" y="0"/>
                </a:cubicBezTo>
                <a:cubicBezTo>
                  <a:pt x="3367" y="170"/>
                  <a:pt x="3367" y="170"/>
                  <a:pt x="3367" y="170"/>
                </a:cubicBezTo>
                <a:cubicBezTo>
                  <a:pt x="3367" y="170"/>
                  <a:pt x="3359" y="167"/>
                  <a:pt x="3359" y="177"/>
                </a:cubicBezTo>
                <a:cubicBezTo>
                  <a:pt x="3359" y="187"/>
                  <a:pt x="3367" y="187"/>
                  <a:pt x="3367" y="187"/>
                </a:cubicBezTo>
                <a:cubicBezTo>
                  <a:pt x="3367" y="269"/>
                  <a:pt x="3367" y="269"/>
                  <a:pt x="3367" y="269"/>
                </a:cubicBezTo>
                <a:cubicBezTo>
                  <a:pt x="3362" y="269"/>
                  <a:pt x="3362" y="269"/>
                  <a:pt x="3362" y="269"/>
                </a:cubicBezTo>
                <a:cubicBezTo>
                  <a:pt x="3362" y="372"/>
                  <a:pt x="3362" y="372"/>
                  <a:pt x="3362" y="372"/>
                </a:cubicBezTo>
                <a:cubicBezTo>
                  <a:pt x="3354" y="372"/>
                  <a:pt x="3354" y="372"/>
                  <a:pt x="3354" y="372"/>
                </a:cubicBezTo>
                <a:cubicBezTo>
                  <a:pt x="3354" y="389"/>
                  <a:pt x="3354" y="389"/>
                  <a:pt x="3354" y="389"/>
                </a:cubicBezTo>
                <a:cubicBezTo>
                  <a:pt x="3350" y="393"/>
                  <a:pt x="3347" y="400"/>
                  <a:pt x="3347" y="407"/>
                </a:cubicBezTo>
                <a:cubicBezTo>
                  <a:pt x="3347" y="417"/>
                  <a:pt x="3353" y="425"/>
                  <a:pt x="3361" y="429"/>
                </a:cubicBezTo>
                <a:cubicBezTo>
                  <a:pt x="3357" y="560"/>
                  <a:pt x="3357" y="560"/>
                  <a:pt x="3357" y="560"/>
                </a:cubicBezTo>
                <a:cubicBezTo>
                  <a:pt x="3323" y="567"/>
                  <a:pt x="3297" y="597"/>
                  <a:pt x="3297" y="634"/>
                </a:cubicBezTo>
                <a:cubicBezTo>
                  <a:pt x="3297" y="659"/>
                  <a:pt x="3310" y="681"/>
                  <a:pt x="3329" y="695"/>
                </a:cubicBezTo>
                <a:cubicBezTo>
                  <a:pt x="3329" y="1173"/>
                  <a:pt x="3329" y="1173"/>
                  <a:pt x="3329" y="1173"/>
                </a:cubicBezTo>
                <a:cubicBezTo>
                  <a:pt x="3304" y="1187"/>
                  <a:pt x="3288" y="1214"/>
                  <a:pt x="3288" y="1245"/>
                </a:cubicBezTo>
                <a:cubicBezTo>
                  <a:pt x="3288" y="1275"/>
                  <a:pt x="3304" y="1302"/>
                  <a:pt x="3329" y="1317"/>
                </a:cubicBezTo>
                <a:cubicBezTo>
                  <a:pt x="3329" y="1343"/>
                  <a:pt x="3329" y="1343"/>
                  <a:pt x="3329" y="1343"/>
                </a:cubicBezTo>
                <a:cubicBezTo>
                  <a:pt x="3287" y="1479"/>
                  <a:pt x="3287" y="1479"/>
                  <a:pt x="3287" y="1479"/>
                </a:cubicBezTo>
                <a:cubicBezTo>
                  <a:pt x="3180" y="1479"/>
                  <a:pt x="3180" y="1479"/>
                  <a:pt x="3180" y="1479"/>
                </a:cubicBezTo>
                <a:cubicBezTo>
                  <a:pt x="3180" y="1420"/>
                  <a:pt x="3180" y="1420"/>
                  <a:pt x="3180" y="1420"/>
                </a:cubicBezTo>
                <a:cubicBezTo>
                  <a:pt x="3132" y="1420"/>
                  <a:pt x="3132" y="1420"/>
                  <a:pt x="3132" y="1420"/>
                </a:cubicBezTo>
                <a:cubicBezTo>
                  <a:pt x="3132" y="1479"/>
                  <a:pt x="3132" y="1479"/>
                  <a:pt x="3132" y="1479"/>
                </a:cubicBezTo>
                <a:cubicBezTo>
                  <a:pt x="2997" y="1479"/>
                  <a:pt x="2997" y="1479"/>
                  <a:pt x="2997" y="1479"/>
                </a:cubicBezTo>
                <a:cubicBezTo>
                  <a:pt x="2997" y="1395"/>
                  <a:pt x="2997" y="1395"/>
                  <a:pt x="2997" y="1395"/>
                </a:cubicBezTo>
                <a:cubicBezTo>
                  <a:pt x="2850" y="1372"/>
                  <a:pt x="2850" y="1372"/>
                  <a:pt x="2850" y="1372"/>
                </a:cubicBezTo>
                <a:cubicBezTo>
                  <a:pt x="2850" y="1279"/>
                  <a:pt x="2850" y="1279"/>
                  <a:pt x="2850" y="1279"/>
                </a:cubicBezTo>
                <a:cubicBezTo>
                  <a:pt x="2844" y="1271"/>
                  <a:pt x="2844" y="1271"/>
                  <a:pt x="2844" y="1271"/>
                </a:cubicBezTo>
                <a:cubicBezTo>
                  <a:pt x="2844" y="1227"/>
                  <a:pt x="2844" y="1227"/>
                  <a:pt x="2844" y="1227"/>
                </a:cubicBezTo>
                <a:cubicBezTo>
                  <a:pt x="2838" y="1223"/>
                  <a:pt x="2838" y="1223"/>
                  <a:pt x="2838" y="1223"/>
                </a:cubicBezTo>
                <a:cubicBezTo>
                  <a:pt x="2838" y="1194"/>
                  <a:pt x="2838" y="1194"/>
                  <a:pt x="2838" y="1194"/>
                </a:cubicBezTo>
                <a:cubicBezTo>
                  <a:pt x="2818" y="1177"/>
                  <a:pt x="2818" y="1177"/>
                  <a:pt x="2818" y="1177"/>
                </a:cubicBezTo>
                <a:cubicBezTo>
                  <a:pt x="2803" y="1177"/>
                  <a:pt x="2803" y="1177"/>
                  <a:pt x="2803" y="1177"/>
                </a:cubicBezTo>
                <a:cubicBezTo>
                  <a:pt x="2797" y="1119"/>
                  <a:pt x="2797" y="1119"/>
                  <a:pt x="2797" y="1119"/>
                </a:cubicBezTo>
                <a:cubicBezTo>
                  <a:pt x="2791" y="1177"/>
                  <a:pt x="2791" y="1177"/>
                  <a:pt x="2791" y="1177"/>
                </a:cubicBezTo>
                <a:cubicBezTo>
                  <a:pt x="2776" y="1177"/>
                  <a:pt x="2776" y="1177"/>
                  <a:pt x="2776" y="1177"/>
                </a:cubicBezTo>
                <a:cubicBezTo>
                  <a:pt x="2756" y="1194"/>
                  <a:pt x="2756" y="1194"/>
                  <a:pt x="2756" y="1194"/>
                </a:cubicBezTo>
                <a:cubicBezTo>
                  <a:pt x="2756" y="1223"/>
                  <a:pt x="2756" y="1223"/>
                  <a:pt x="2756" y="1223"/>
                </a:cubicBezTo>
                <a:cubicBezTo>
                  <a:pt x="2750" y="1227"/>
                  <a:pt x="2750" y="1227"/>
                  <a:pt x="2750" y="1227"/>
                </a:cubicBezTo>
                <a:cubicBezTo>
                  <a:pt x="2750" y="1271"/>
                  <a:pt x="2750" y="1271"/>
                  <a:pt x="2750" y="1271"/>
                </a:cubicBezTo>
                <a:cubicBezTo>
                  <a:pt x="2744" y="1279"/>
                  <a:pt x="2744" y="1279"/>
                  <a:pt x="2744" y="1279"/>
                </a:cubicBezTo>
                <a:cubicBezTo>
                  <a:pt x="2744" y="1341"/>
                  <a:pt x="2744" y="1341"/>
                  <a:pt x="2744" y="1341"/>
                </a:cubicBezTo>
                <a:cubicBezTo>
                  <a:pt x="2744" y="1341"/>
                  <a:pt x="2733" y="1330"/>
                  <a:pt x="2701" y="1330"/>
                </a:cubicBezTo>
                <a:cubicBezTo>
                  <a:pt x="2658" y="1330"/>
                  <a:pt x="2628" y="1372"/>
                  <a:pt x="2628" y="1372"/>
                </a:cubicBezTo>
                <a:cubicBezTo>
                  <a:pt x="2572" y="1372"/>
                  <a:pt x="2572" y="1372"/>
                  <a:pt x="2572" y="1372"/>
                </a:cubicBezTo>
                <a:cubicBezTo>
                  <a:pt x="2572" y="1389"/>
                  <a:pt x="2572" y="1389"/>
                  <a:pt x="2572" y="1389"/>
                </a:cubicBezTo>
                <a:cubicBezTo>
                  <a:pt x="2553" y="1389"/>
                  <a:pt x="2553" y="1389"/>
                  <a:pt x="2553" y="1389"/>
                </a:cubicBezTo>
                <a:cubicBezTo>
                  <a:pt x="2553" y="1382"/>
                  <a:pt x="2553" y="1382"/>
                  <a:pt x="2553" y="1382"/>
                </a:cubicBezTo>
                <a:cubicBezTo>
                  <a:pt x="2510" y="1382"/>
                  <a:pt x="2510" y="1382"/>
                  <a:pt x="2510" y="1382"/>
                </a:cubicBezTo>
                <a:cubicBezTo>
                  <a:pt x="2502" y="1393"/>
                  <a:pt x="2502" y="1393"/>
                  <a:pt x="2502" y="1393"/>
                </a:cubicBezTo>
                <a:cubicBezTo>
                  <a:pt x="2478" y="1393"/>
                  <a:pt x="2478" y="1393"/>
                  <a:pt x="2478" y="1393"/>
                </a:cubicBezTo>
                <a:cubicBezTo>
                  <a:pt x="2478" y="1402"/>
                  <a:pt x="2478" y="1402"/>
                  <a:pt x="2478" y="1402"/>
                </a:cubicBezTo>
                <a:cubicBezTo>
                  <a:pt x="2470" y="1402"/>
                  <a:pt x="2470" y="1402"/>
                  <a:pt x="2470" y="1402"/>
                </a:cubicBezTo>
                <a:cubicBezTo>
                  <a:pt x="2470" y="1378"/>
                  <a:pt x="2470" y="1378"/>
                  <a:pt x="2470" y="1378"/>
                </a:cubicBezTo>
                <a:cubicBezTo>
                  <a:pt x="2443" y="1378"/>
                  <a:pt x="2443" y="1378"/>
                  <a:pt x="2443" y="1378"/>
                </a:cubicBezTo>
                <a:cubicBezTo>
                  <a:pt x="2432" y="1388"/>
                  <a:pt x="2432" y="1388"/>
                  <a:pt x="2432" y="1388"/>
                </a:cubicBezTo>
                <a:cubicBezTo>
                  <a:pt x="2417" y="1388"/>
                  <a:pt x="2417" y="1388"/>
                  <a:pt x="2417" y="1388"/>
                </a:cubicBezTo>
                <a:cubicBezTo>
                  <a:pt x="2408" y="1375"/>
                  <a:pt x="2408" y="1375"/>
                  <a:pt x="2408" y="1375"/>
                </a:cubicBezTo>
                <a:cubicBezTo>
                  <a:pt x="2393" y="1375"/>
                  <a:pt x="2393" y="1375"/>
                  <a:pt x="2393" y="1375"/>
                </a:cubicBezTo>
                <a:cubicBezTo>
                  <a:pt x="2381" y="1388"/>
                  <a:pt x="2381" y="1388"/>
                  <a:pt x="2381" y="1388"/>
                </a:cubicBezTo>
                <a:cubicBezTo>
                  <a:pt x="2365" y="1388"/>
                  <a:pt x="2365" y="1388"/>
                  <a:pt x="2365" y="1388"/>
                </a:cubicBezTo>
                <a:cubicBezTo>
                  <a:pt x="2365" y="1465"/>
                  <a:pt x="2365" y="1465"/>
                  <a:pt x="2365" y="1465"/>
                </a:cubicBezTo>
                <a:cubicBezTo>
                  <a:pt x="2310" y="1465"/>
                  <a:pt x="2310" y="1465"/>
                  <a:pt x="2310" y="1465"/>
                </a:cubicBezTo>
                <a:cubicBezTo>
                  <a:pt x="2310" y="1440"/>
                  <a:pt x="2310" y="1440"/>
                  <a:pt x="2310" y="1440"/>
                </a:cubicBezTo>
                <a:cubicBezTo>
                  <a:pt x="2284" y="1420"/>
                  <a:pt x="2284" y="1420"/>
                  <a:pt x="2284" y="1420"/>
                </a:cubicBezTo>
                <a:cubicBezTo>
                  <a:pt x="2279" y="1380"/>
                  <a:pt x="2279" y="1380"/>
                  <a:pt x="2279" y="1380"/>
                </a:cubicBezTo>
                <a:cubicBezTo>
                  <a:pt x="2273" y="1419"/>
                  <a:pt x="2273" y="1419"/>
                  <a:pt x="2273" y="1419"/>
                </a:cubicBezTo>
                <a:cubicBezTo>
                  <a:pt x="2243" y="1441"/>
                  <a:pt x="2243" y="1441"/>
                  <a:pt x="2243" y="1441"/>
                </a:cubicBezTo>
                <a:cubicBezTo>
                  <a:pt x="2243" y="1457"/>
                  <a:pt x="2243" y="1457"/>
                  <a:pt x="2243" y="1457"/>
                </a:cubicBezTo>
                <a:cubicBezTo>
                  <a:pt x="2199" y="1457"/>
                  <a:pt x="2199" y="1457"/>
                  <a:pt x="2199" y="1457"/>
                </a:cubicBezTo>
                <a:cubicBezTo>
                  <a:pt x="2199" y="1401"/>
                  <a:pt x="2199" y="1401"/>
                  <a:pt x="2199" y="1401"/>
                </a:cubicBezTo>
                <a:cubicBezTo>
                  <a:pt x="2177" y="1401"/>
                  <a:pt x="2177" y="1401"/>
                  <a:pt x="2177" y="1401"/>
                </a:cubicBezTo>
                <a:cubicBezTo>
                  <a:pt x="2177" y="1391"/>
                  <a:pt x="2177" y="1391"/>
                  <a:pt x="2177" y="1391"/>
                </a:cubicBezTo>
                <a:cubicBezTo>
                  <a:pt x="2152" y="1391"/>
                  <a:pt x="2152" y="1391"/>
                  <a:pt x="2152" y="1391"/>
                </a:cubicBezTo>
                <a:cubicBezTo>
                  <a:pt x="2152" y="1409"/>
                  <a:pt x="2152" y="1409"/>
                  <a:pt x="2152" y="1409"/>
                </a:cubicBezTo>
                <a:cubicBezTo>
                  <a:pt x="2139" y="1409"/>
                  <a:pt x="2139" y="1409"/>
                  <a:pt x="2139" y="1409"/>
                </a:cubicBezTo>
                <a:cubicBezTo>
                  <a:pt x="2139" y="1371"/>
                  <a:pt x="2139" y="1371"/>
                  <a:pt x="2139" y="1371"/>
                </a:cubicBezTo>
                <a:cubicBezTo>
                  <a:pt x="2093" y="1371"/>
                  <a:pt x="2093" y="1371"/>
                  <a:pt x="2093" y="1371"/>
                </a:cubicBezTo>
                <a:cubicBezTo>
                  <a:pt x="2093" y="1436"/>
                  <a:pt x="2093" y="1436"/>
                  <a:pt x="2093" y="1436"/>
                </a:cubicBezTo>
                <a:cubicBezTo>
                  <a:pt x="2077" y="1436"/>
                  <a:pt x="2077" y="1436"/>
                  <a:pt x="2077" y="1436"/>
                </a:cubicBezTo>
                <a:cubicBezTo>
                  <a:pt x="2077" y="1453"/>
                  <a:pt x="2077" y="1453"/>
                  <a:pt x="2077" y="1453"/>
                </a:cubicBezTo>
                <a:cubicBezTo>
                  <a:pt x="2068" y="1453"/>
                  <a:pt x="2068" y="1453"/>
                  <a:pt x="2068" y="1453"/>
                </a:cubicBezTo>
                <a:cubicBezTo>
                  <a:pt x="2068" y="1463"/>
                  <a:pt x="2068" y="1463"/>
                  <a:pt x="2068" y="1463"/>
                </a:cubicBezTo>
                <a:cubicBezTo>
                  <a:pt x="2055" y="1463"/>
                  <a:pt x="2055" y="1463"/>
                  <a:pt x="2055" y="1463"/>
                </a:cubicBezTo>
                <a:cubicBezTo>
                  <a:pt x="2055" y="1453"/>
                  <a:pt x="2055" y="1453"/>
                  <a:pt x="2055" y="1453"/>
                </a:cubicBezTo>
                <a:cubicBezTo>
                  <a:pt x="2033" y="1453"/>
                  <a:pt x="2033" y="1453"/>
                  <a:pt x="2033" y="1453"/>
                </a:cubicBezTo>
                <a:cubicBezTo>
                  <a:pt x="2033" y="1461"/>
                  <a:pt x="2033" y="1461"/>
                  <a:pt x="2033" y="1461"/>
                </a:cubicBezTo>
                <a:cubicBezTo>
                  <a:pt x="2004" y="1461"/>
                  <a:pt x="2004" y="1461"/>
                  <a:pt x="2004" y="1461"/>
                </a:cubicBezTo>
                <a:cubicBezTo>
                  <a:pt x="2004" y="1471"/>
                  <a:pt x="2004" y="1471"/>
                  <a:pt x="2004" y="1471"/>
                </a:cubicBezTo>
                <a:cubicBezTo>
                  <a:pt x="1996" y="1471"/>
                  <a:pt x="1996" y="1471"/>
                  <a:pt x="1996" y="1471"/>
                </a:cubicBezTo>
                <a:cubicBezTo>
                  <a:pt x="1996" y="1463"/>
                  <a:pt x="1996" y="1463"/>
                  <a:pt x="1996" y="1463"/>
                </a:cubicBezTo>
                <a:cubicBezTo>
                  <a:pt x="1983" y="1463"/>
                  <a:pt x="1983" y="1463"/>
                  <a:pt x="1983" y="1463"/>
                </a:cubicBezTo>
                <a:cubicBezTo>
                  <a:pt x="1983" y="1479"/>
                  <a:pt x="1983" y="1479"/>
                  <a:pt x="1983" y="1479"/>
                </a:cubicBezTo>
                <a:cubicBezTo>
                  <a:pt x="1975" y="1479"/>
                  <a:pt x="1975" y="1479"/>
                  <a:pt x="1975" y="1479"/>
                </a:cubicBezTo>
                <a:cubicBezTo>
                  <a:pt x="1975" y="1343"/>
                  <a:pt x="1975" y="1343"/>
                  <a:pt x="1975" y="1343"/>
                </a:cubicBezTo>
                <a:cubicBezTo>
                  <a:pt x="1952" y="1343"/>
                  <a:pt x="1952" y="1343"/>
                  <a:pt x="1952" y="1343"/>
                </a:cubicBezTo>
                <a:cubicBezTo>
                  <a:pt x="1952" y="1352"/>
                  <a:pt x="1952" y="1352"/>
                  <a:pt x="1952" y="1352"/>
                </a:cubicBezTo>
                <a:cubicBezTo>
                  <a:pt x="1943" y="1352"/>
                  <a:pt x="1943" y="1352"/>
                  <a:pt x="1943" y="1352"/>
                </a:cubicBezTo>
                <a:cubicBezTo>
                  <a:pt x="1935" y="1335"/>
                  <a:pt x="1935" y="1335"/>
                  <a:pt x="1935" y="1335"/>
                </a:cubicBezTo>
                <a:cubicBezTo>
                  <a:pt x="1921" y="1335"/>
                  <a:pt x="1921" y="1335"/>
                  <a:pt x="1921" y="1335"/>
                </a:cubicBezTo>
                <a:cubicBezTo>
                  <a:pt x="1912" y="1352"/>
                  <a:pt x="1912" y="1352"/>
                  <a:pt x="1912" y="1352"/>
                </a:cubicBezTo>
                <a:cubicBezTo>
                  <a:pt x="1877" y="1352"/>
                  <a:pt x="1877" y="1352"/>
                  <a:pt x="1877" y="1352"/>
                </a:cubicBezTo>
                <a:cubicBezTo>
                  <a:pt x="1877" y="1456"/>
                  <a:pt x="1877" y="1456"/>
                  <a:pt x="1877" y="1456"/>
                </a:cubicBezTo>
                <a:cubicBezTo>
                  <a:pt x="1805" y="1456"/>
                  <a:pt x="1805" y="1456"/>
                  <a:pt x="1805" y="1456"/>
                </a:cubicBezTo>
                <a:cubicBezTo>
                  <a:pt x="1791" y="1441"/>
                  <a:pt x="1791" y="1441"/>
                  <a:pt x="1791" y="1441"/>
                </a:cubicBezTo>
                <a:cubicBezTo>
                  <a:pt x="1781" y="1452"/>
                  <a:pt x="1781" y="1452"/>
                  <a:pt x="1781" y="1452"/>
                </a:cubicBezTo>
                <a:cubicBezTo>
                  <a:pt x="1771" y="1452"/>
                  <a:pt x="1771" y="1452"/>
                  <a:pt x="1771" y="1452"/>
                </a:cubicBezTo>
                <a:cubicBezTo>
                  <a:pt x="1756" y="1437"/>
                  <a:pt x="1756" y="1437"/>
                  <a:pt x="1756" y="1437"/>
                </a:cubicBezTo>
                <a:cubicBezTo>
                  <a:pt x="1744" y="1437"/>
                  <a:pt x="1744" y="1437"/>
                  <a:pt x="1744" y="1437"/>
                </a:cubicBezTo>
                <a:cubicBezTo>
                  <a:pt x="1731" y="1448"/>
                  <a:pt x="1731" y="1448"/>
                  <a:pt x="1731" y="1448"/>
                </a:cubicBezTo>
                <a:cubicBezTo>
                  <a:pt x="1699" y="1448"/>
                  <a:pt x="1699" y="1448"/>
                  <a:pt x="1699" y="1448"/>
                </a:cubicBezTo>
                <a:cubicBezTo>
                  <a:pt x="1699" y="1437"/>
                  <a:pt x="1699" y="1437"/>
                  <a:pt x="1699" y="1437"/>
                </a:cubicBezTo>
                <a:cubicBezTo>
                  <a:pt x="1673" y="1437"/>
                  <a:pt x="1673" y="1437"/>
                  <a:pt x="1673" y="1437"/>
                </a:cubicBezTo>
                <a:cubicBezTo>
                  <a:pt x="1673" y="1469"/>
                  <a:pt x="1673" y="1469"/>
                  <a:pt x="1673" y="1469"/>
                </a:cubicBezTo>
                <a:cubicBezTo>
                  <a:pt x="1656" y="1469"/>
                  <a:pt x="1656" y="1469"/>
                  <a:pt x="1656" y="1469"/>
                </a:cubicBezTo>
                <a:cubicBezTo>
                  <a:pt x="1656" y="1459"/>
                  <a:pt x="1656" y="1459"/>
                  <a:pt x="1656" y="1459"/>
                </a:cubicBezTo>
                <a:cubicBezTo>
                  <a:pt x="1619" y="1459"/>
                  <a:pt x="1619" y="1459"/>
                  <a:pt x="1619" y="1459"/>
                </a:cubicBezTo>
                <a:cubicBezTo>
                  <a:pt x="1619" y="1448"/>
                  <a:pt x="1619" y="1448"/>
                  <a:pt x="1619" y="1448"/>
                </a:cubicBezTo>
                <a:cubicBezTo>
                  <a:pt x="1587" y="1448"/>
                  <a:pt x="1587" y="1448"/>
                  <a:pt x="1587" y="1448"/>
                </a:cubicBezTo>
                <a:cubicBezTo>
                  <a:pt x="1587" y="1459"/>
                  <a:pt x="1587" y="1459"/>
                  <a:pt x="1587" y="1459"/>
                </a:cubicBezTo>
                <a:cubicBezTo>
                  <a:pt x="1563" y="1459"/>
                  <a:pt x="1563" y="1459"/>
                  <a:pt x="1563" y="1459"/>
                </a:cubicBezTo>
                <a:cubicBezTo>
                  <a:pt x="1563" y="1407"/>
                  <a:pt x="1563" y="1407"/>
                  <a:pt x="1563" y="1407"/>
                </a:cubicBezTo>
                <a:cubicBezTo>
                  <a:pt x="1531" y="1393"/>
                  <a:pt x="1531" y="1393"/>
                  <a:pt x="1531" y="1393"/>
                </a:cubicBezTo>
                <a:cubicBezTo>
                  <a:pt x="1531" y="1408"/>
                  <a:pt x="1531" y="1408"/>
                  <a:pt x="1531" y="1408"/>
                </a:cubicBezTo>
                <a:cubicBezTo>
                  <a:pt x="1524" y="1408"/>
                  <a:pt x="1524" y="1408"/>
                  <a:pt x="1524" y="1408"/>
                </a:cubicBezTo>
                <a:cubicBezTo>
                  <a:pt x="1524" y="1331"/>
                  <a:pt x="1524" y="1331"/>
                  <a:pt x="1524" y="1331"/>
                </a:cubicBezTo>
                <a:cubicBezTo>
                  <a:pt x="1507" y="1331"/>
                  <a:pt x="1507" y="1331"/>
                  <a:pt x="1507" y="1331"/>
                </a:cubicBezTo>
                <a:cubicBezTo>
                  <a:pt x="1507" y="1307"/>
                  <a:pt x="1507" y="1307"/>
                  <a:pt x="1507" y="1307"/>
                </a:cubicBezTo>
                <a:cubicBezTo>
                  <a:pt x="1479" y="1307"/>
                  <a:pt x="1479" y="1307"/>
                  <a:pt x="1479" y="1307"/>
                </a:cubicBezTo>
                <a:cubicBezTo>
                  <a:pt x="1479" y="1281"/>
                  <a:pt x="1479" y="1281"/>
                  <a:pt x="1479" y="1281"/>
                </a:cubicBezTo>
                <a:cubicBezTo>
                  <a:pt x="1465" y="1281"/>
                  <a:pt x="1465" y="1281"/>
                  <a:pt x="1465" y="1281"/>
                </a:cubicBezTo>
                <a:cubicBezTo>
                  <a:pt x="1465" y="1307"/>
                  <a:pt x="1465" y="1307"/>
                  <a:pt x="1465" y="1307"/>
                </a:cubicBezTo>
                <a:cubicBezTo>
                  <a:pt x="1443" y="1307"/>
                  <a:pt x="1443" y="1307"/>
                  <a:pt x="1443" y="1307"/>
                </a:cubicBezTo>
                <a:cubicBezTo>
                  <a:pt x="1443" y="1265"/>
                  <a:pt x="1443" y="1265"/>
                  <a:pt x="1443" y="1265"/>
                </a:cubicBezTo>
                <a:cubicBezTo>
                  <a:pt x="1443" y="1265"/>
                  <a:pt x="1412" y="1232"/>
                  <a:pt x="1389" y="1232"/>
                </a:cubicBezTo>
                <a:cubicBezTo>
                  <a:pt x="1367" y="1232"/>
                  <a:pt x="1337" y="1269"/>
                  <a:pt x="1337" y="1269"/>
                </a:cubicBezTo>
                <a:cubicBezTo>
                  <a:pt x="1337" y="1359"/>
                  <a:pt x="1337" y="1359"/>
                  <a:pt x="1337" y="1359"/>
                </a:cubicBezTo>
                <a:cubicBezTo>
                  <a:pt x="1315" y="1359"/>
                  <a:pt x="1315" y="1359"/>
                  <a:pt x="1315" y="1359"/>
                </a:cubicBezTo>
                <a:cubicBezTo>
                  <a:pt x="1315" y="1417"/>
                  <a:pt x="1315" y="1417"/>
                  <a:pt x="1315" y="1417"/>
                </a:cubicBezTo>
                <a:cubicBezTo>
                  <a:pt x="1275" y="1432"/>
                  <a:pt x="1275" y="1432"/>
                  <a:pt x="1275" y="1432"/>
                </a:cubicBezTo>
                <a:cubicBezTo>
                  <a:pt x="1275" y="1445"/>
                  <a:pt x="1275" y="1445"/>
                  <a:pt x="1275" y="1445"/>
                </a:cubicBezTo>
                <a:cubicBezTo>
                  <a:pt x="1267" y="1445"/>
                  <a:pt x="1267" y="1445"/>
                  <a:pt x="1267" y="1445"/>
                </a:cubicBezTo>
                <a:cubicBezTo>
                  <a:pt x="1267" y="1421"/>
                  <a:pt x="1267" y="1421"/>
                  <a:pt x="1267" y="1421"/>
                </a:cubicBezTo>
                <a:cubicBezTo>
                  <a:pt x="1253" y="1421"/>
                  <a:pt x="1253" y="1421"/>
                  <a:pt x="1253" y="1421"/>
                </a:cubicBezTo>
                <a:cubicBezTo>
                  <a:pt x="1235" y="1395"/>
                  <a:pt x="1235" y="1395"/>
                  <a:pt x="1235" y="1395"/>
                </a:cubicBezTo>
                <a:cubicBezTo>
                  <a:pt x="1213" y="1416"/>
                  <a:pt x="1213" y="1416"/>
                  <a:pt x="1213" y="1416"/>
                </a:cubicBezTo>
                <a:cubicBezTo>
                  <a:pt x="1213" y="1399"/>
                  <a:pt x="1213" y="1399"/>
                  <a:pt x="1213" y="1399"/>
                </a:cubicBezTo>
                <a:cubicBezTo>
                  <a:pt x="1200" y="1399"/>
                  <a:pt x="1200" y="1399"/>
                  <a:pt x="1200" y="1399"/>
                </a:cubicBezTo>
                <a:cubicBezTo>
                  <a:pt x="1200" y="1409"/>
                  <a:pt x="1200" y="1409"/>
                  <a:pt x="1200" y="1409"/>
                </a:cubicBezTo>
                <a:cubicBezTo>
                  <a:pt x="1189" y="1409"/>
                  <a:pt x="1189" y="1409"/>
                  <a:pt x="1189" y="1409"/>
                </a:cubicBezTo>
                <a:cubicBezTo>
                  <a:pt x="1189" y="1392"/>
                  <a:pt x="1189" y="1392"/>
                  <a:pt x="1189" y="1392"/>
                </a:cubicBezTo>
                <a:cubicBezTo>
                  <a:pt x="1164" y="1392"/>
                  <a:pt x="1164" y="1392"/>
                  <a:pt x="1164" y="1392"/>
                </a:cubicBezTo>
                <a:cubicBezTo>
                  <a:pt x="1164" y="1401"/>
                  <a:pt x="1164" y="1401"/>
                  <a:pt x="1164" y="1401"/>
                </a:cubicBezTo>
                <a:cubicBezTo>
                  <a:pt x="1155" y="1401"/>
                  <a:pt x="1155" y="1401"/>
                  <a:pt x="1155" y="1401"/>
                </a:cubicBezTo>
                <a:cubicBezTo>
                  <a:pt x="1155" y="1417"/>
                  <a:pt x="1155" y="1417"/>
                  <a:pt x="1155" y="1417"/>
                </a:cubicBezTo>
                <a:cubicBezTo>
                  <a:pt x="1133" y="1417"/>
                  <a:pt x="1133" y="1417"/>
                  <a:pt x="1133" y="1417"/>
                </a:cubicBezTo>
                <a:cubicBezTo>
                  <a:pt x="1133" y="1397"/>
                  <a:pt x="1133" y="1397"/>
                  <a:pt x="1133" y="1397"/>
                </a:cubicBezTo>
                <a:cubicBezTo>
                  <a:pt x="1123" y="1397"/>
                  <a:pt x="1123" y="1397"/>
                  <a:pt x="1123" y="1397"/>
                </a:cubicBezTo>
                <a:cubicBezTo>
                  <a:pt x="1112" y="1385"/>
                  <a:pt x="1112" y="1385"/>
                  <a:pt x="1112" y="1385"/>
                </a:cubicBezTo>
                <a:cubicBezTo>
                  <a:pt x="1104" y="1391"/>
                  <a:pt x="1104" y="1391"/>
                  <a:pt x="1104" y="1391"/>
                </a:cubicBezTo>
                <a:cubicBezTo>
                  <a:pt x="1095" y="1391"/>
                  <a:pt x="1095" y="1391"/>
                  <a:pt x="1095" y="1391"/>
                </a:cubicBezTo>
                <a:cubicBezTo>
                  <a:pt x="1076" y="1368"/>
                  <a:pt x="1076" y="1368"/>
                  <a:pt x="1076" y="1368"/>
                </a:cubicBezTo>
                <a:cubicBezTo>
                  <a:pt x="1063" y="1389"/>
                  <a:pt x="1063" y="1389"/>
                  <a:pt x="1063" y="1389"/>
                </a:cubicBezTo>
                <a:cubicBezTo>
                  <a:pt x="1051" y="1389"/>
                  <a:pt x="1051" y="1389"/>
                  <a:pt x="1051" y="1389"/>
                </a:cubicBezTo>
                <a:cubicBezTo>
                  <a:pt x="1051" y="1371"/>
                  <a:pt x="1051" y="1371"/>
                  <a:pt x="1051" y="1371"/>
                </a:cubicBezTo>
                <a:cubicBezTo>
                  <a:pt x="1031" y="1371"/>
                  <a:pt x="1031" y="1371"/>
                  <a:pt x="1031" y="1371"/>
                </a:cubicBezTo>
                <a:cubicBezTo>
                  <a:pt x="1031" y="1391"/>
                  <a:pt x="1031" y="1391"/>
                  <a:pt x="1031" y="1391"/>
                </a:cubicBezTo>
                <a:cubicBezTo>
                  <a:pt x="1020" y="1403"/>
                  <a:pt x="1020" y="1403"/>
                  <a:pt x="1020" y="1403"/>
                </a:cubicBezTo>
                <a:cubicBezTo>
                  <a:pt x="1012" y="1403"/>
                  <a:pt x="1012" y="1403"/>
                  <a:pt x="1012" y="1403"/>
                </a:cubicBezTo>
                <a:cubicBezTo>
                  <a:pt x="1012" y="1376"/>
                  <a:pt x="1012" y="1376"/>
                  <a:pt x="1012" y="1376"/>
                </a:cubicBezTo>
                <a:cubicBezTo>
                  <a:pt x="999" y="1376"/>
                  <a:pt x="999" y="1376"/>
                  <a:pt x="999" y="1376"/>
                </a:cubicBezTo>
                <a:cubicBezTo>
                  <a:pt x="988" y="1359"/>
                  <a:pt x="988" y="1359"/>
                  <a:pt x="988" y="1359"/>
                </a:cubicBezTo>
                <a:cubicBezTo>
                  <a:pt x="969" y="1381"/>
                  <a:pt x="969" y="1381"/>
                  <a:pt x="969" y="1381"/>
                </a:cubicBezTo>
                <a:cubicBezTo>
                  <a:pt x="969" y="1224"/>
                  <a:pt x="969" y="1224"/>
                  <a:pt x="969" y="1224"/>
                </a:cubicBezTo>
                <a:cubicBezTo>
                  <a:pt x="943" y="1224"/>
                  <a:pt x="943" y="1224"/>
                  <a:pt x="943" y="1224"/>
                </a:cubicBezTo>
                <a:cubicBezTo>
                  <a:pt x="943" y="1212"/>
                  <a:pt x="943" y="1212"/>
                  <a:pt x="943" y="1212"/>
                </a:cubicBezTo>
                <a:cubicBezTo>
                  <a:pt x="969" y="1212"/>
                  <a:pt x="969" y="1212"/>
                  <a:pt x="969" y="1212"/>
                </a:cubicBezTo>
                <a:cubicBezTo>
                  <a:pt x="969" y="1204"/>
                  <a:pt x="969" y="1204"/>
                  <a:pt x="969" y="1204"/>
                </a:cubicBezTo>
                <a:cubicBezTo>
                  <a:pt x="847" y="1204"/>
                  <a:pt x="847" y="1204"/>
                  <a:pt x="847" y="1204"/>
                </a:cubicBezTo>
                <a:cubicBezTo>
                  <a:pt x="847" y="1211"/>
                  <a:pt x="847" y="1211"/>
                  <a:pt x="847" y="1211"/>
                </a:cubicBezTo>
                <a:cubicBezTo>
                  <a:pt x="857" y="1211"/>
                  <a:pt x="857" y="1211"/>
                  <a:pt x="857" y="1211"/>
                </a:cubicBezTo>
                <a:cubicBezTo>
                  <a:pt x="857" y="1224"/>
                  <a:pt x="857" y="1224"/>
                  <a:pt x="857" y="1224"/>
                </a:cubicBezTo>
                <a:cubicBezTo>
                  <a:pt x="843" y="1224"/>
                  <a:pt x="843" y="1224"/>
                  <a:pt x="843" y="1224"/>
                </a:cubicBezTo>
                <a:cubicBezTo>
                  <a:pt x="843" y="1375"/>
                  <a:pt x="843" y="1375"/>
                  <a:pt x="843" y="1375"/>
                </a:cubicBezTo>
                <a:cubicBezTo>
                  <a:pt x="828" y="1375"/>
                  <a:pt x="828" y="1375"/>
                  <a:pt x="828" y="1375"/>
                </a:cubicBezTo>
                <a:cubicBezTo>
                  <a:pt x="828" y="1387"/>
                  <a:pt x="828" y="1387"/>
                  <a:pt x="828" y="1387"/>
                </a:cubicBezTo>
                <a:cubicBezTo>
                  <a:pt x="816" y="1387"/>
                  <a:pt x="816" y="1387"/>
                  <a:pt x="816" y="1387"/>
                </a:cubicBezTo>
                <a:cubicBezTo>
                  <a:pt x="816" y="1403"/>
                  <a:pt x="816" y="1403"/>
                  <a:pt x="816" y="1403"/>
                </a:cubicBezTo>
                <a:cubicBezTo>
                  <a:pt x="804" y="1403"/>
                  <a:pt x="804" y="1403"/>
                  <a:pt x="804" y="1403"/>
                </a:cubicBezTo>
                <a:cubicBezTo>
                  <a:pt x="787" y="1393"/>
                  <a:pt x="787" y="1393"/>
                  <a:pt x="787" y="1393"/>
                </a:cubicBezTo>
                <a:cubicBezTo>
                  <a:pt x="787" y="1193"/>
                  <a:pt x="787" y="1193"/>
                  <a:pt x="787" y="1193"/>
                </a:cubicBezTo>
                <a:cubicBezTo>
                  <a:pt x="691" y="1193"/>
                  <a:pt x="691" y="1193"/>
                  <a:pt x="691" y="1193"/>
                </a:cubicBezTo>
                <a:cubicBezTo>
                  <a:pt x="691" y="1427"/>
                  <a:pt x="691" y="1427"/>
                  <a:pt x="691" y="1427"/>
                </a:cubicBezTo>
                <a:cubicBezTo>
                  <a:pt x="664" y="1427"/>
                  <a:pt x="664" y="1427"/>
                  <a:pt x="664" y="1427"/>
                </a:cubicBezTo>
                <a:cubicBezTo>
                  <a:pt x="664" y="1445"/>
                  <a:pt x="664" y="1445"/>
                  <a:pt x="664" y="1445"/>
                </a:cubicBezTo>
                <a:cubicBezTo>
                  <a:pt x="640" y="1445"/>
                  <a:pt x="640" y="1445"/>
                  <a:pt x="640" y="1445"/>
                </a:cubicBezTo>
                <a:cubicBezTo>
                  <a:pt x="640" y="1436"/>
                  <a:pt x="640" y="1436"/>
                  <a:pt x="640" y="1436"/>
                </a:cubicBezTo>
                <a:cubicBezTo>
                  <a:pt x="625" y="1436"/>
                  <a:pt x="625" y="1436"/>
                  <a:pt x="625" y="1436"/>
                </a:cubicBezTo>
                <a:cubicBezTo>
                  <a:pt x="625" y="1237"/>
                  <a:pt x="625" y="1237"/>
                  <a:pt x="625" y="1237"/>
                </a:cubicBezTo>
                <a:cubicBezTo>
                  <a:pt x="601" y="1237"/>
                  <a:pt x="601" y="1237"/>
                  <a:pt x="601" y="1237"/>
                </a:cubicBezTo>
                <a:cubicBezTo>
                  <a:pt x="601" y="1228"/>
                  <a:pt x="601" y="1228"/>
                  <a:pt x="601" y="1228"/>
                </a:cubicBezTo>
                <a:cubicBezTo>
                  <a:pt x="536" y="1228"/>
                  <a:pt x="536" y="1228"/>
                  <a:pt x="536" y="1228"/>
                </a:cubicBezTo>
                <a:cubicBezTo>
                  <a:pt x="536" y="1241"/>
                  <a:pt x="536" y="1241"/>
                  <a:pt x="536" y="1241"/>
                </a:cubicBezTo>
                <a:cubicBezTo>
                  <a:pt x="515" y="1241"/>
                  <a:pt x="515" y="1241"/>
                  <a:pt x="515" y="1241"/>
                </a:cubicBezTo>
                <a:cubicBezTo>
                  <a:pt x="515" y="1227"/>
                  <a:pt x="515" y="1227"/>
                  <a:pt x="515" y="1227"/>
                </a:cubicBezTo>
                <a:cubicBezTo>
                  <a:pt x="501" y="1227"/>
                  <a:pt x="501" y="1227"/>
                  <a:pt x="501" y="1227"/>
                </a:cubicBezTo>
                <a:cubicBezTo>
                  <a:pt x="501" y="1227"/>
                  <a:pt x="487" y="1169"/>
                  <a:pt x="456" y="1169"/>
                </a:cubicBezTo>
                <a:cubicBezTo>
                  <a:pt x="425" y="1169"/>
                  <a:pt x="401" y="1224"/>
                  <a:pt x="401" y="1224"/>
                </a:cubicBezTo>
                <a:cubicBezTo>
                  <a:pt x="392" y="1224"/>
                  <a:pt x="392" y="1224"/>
                  <a:pt x="392" y="1224"/>
                </a:cubicBezTo>
                <a:cubicBezTo>
                  <a:pt x="392" y="1243"/>
                  <a:pt x="392" y="1243"/>
                  <a:pt x="392" y="1243"/>
                </a:cubicBezTo>
                <a:cubicBezTo>
                  <a:pt x="373" y="1243"/>
                  <a:pt x="373" y="1243"/>
                  <a:pt x="373" y="1243"/>
                </a:cubicBezTo>
                <a:cubicBezTo>
                  <a:pt x="373" y="1233"/>
                  <a:pt x="373" y="1233"/>
                  <a:pt x="373" y="1233"/>
                </a:cubicBezTo>
                <a:cubicBezTo>
                  <a:pt x="320" y="1233"/>
                  <a:pt x="320" y="1233"/>
                  <a:pt x="320" y="1233"/>
                </a:cubicBezTo>
                <a:cubicBezTo>
                  <a:pt x="320" y="1245"/>
                  <a:pt x="320" y="1245"/>
                  <a:pt x="320" y="1245"/>
                </a:cubicBezTo>
                <a:cubicBezTo>
                  <a:pt x="303" y="1245"/>
                  <a:pt x="303" y="1245"/>
                  <a:pt x="303" y="1245"/>
                </a:cubicBezTo>
                <a:cubicBezTo>
                  <a:pt x="288" y="1257"/>
                  <a:pt x="288" y="1257"/>
                  <a:pt x="288" y="1257"/>
                </a:cubicBezTo>
                <a:cubicBezTo>
                  <a:pt x="288" y="1331"/>
                  <a:pt x="288" y="1331"/>
                  <a:pt x="288" y="1331"/>
                </a:cubicBezTo>
                <a:cubicBezTo>
                  <a:pt x="268" y="1331"/>
                  <a:pt x="268" y="1331"/>
                  <a:pt x="268" y="1331"/>
                </a:cubicBezTo>
                <a:cubicBezTo>
                  <a:pt x="268" y="1373"/>
                  <a:pt x="268" y="1373"/>
                  <a:pt x="268" y="1373"/>
                </a:cubicBezTo>
                <a:cubicBezTo>
                  <a:pt x="252" y="1373"/>
                  <a:pt x="252" y="1373"/>
                  <a:pt x="252" y="1373"/>
                </a:cubicBezTo>
                <a:cubicBezTo>
                  <a:pt x="252" y="1325"/>
                  <a:pt x="252" y="1325"/>
                  <a:pt x="252" y="1325"/>
                </a:cubicBezTo>
                <a:cubicBezTo>
                  <a:pt x="236" y="1325"/>
                  <a:pt x="236" y="1325"/>
                  <a:pt x="236" y="1325"/>
                </a:cubicBezTo>
                <a:cubicBezTo>
                  <a:pt x="236" y="1342"/>
                  <a:pt x="236" y="1342"/>
                  <a:pt x="236" y="1342"/>
                </a:cubicBezTo>
                <a:cubicBezTo>
                  <a:pt x="218" y="1342"/>
                  <a:pt x="218" y="1342"/>
                  <a:pt x="218" y="1342"/>
                </a:cubicBezTo>
                <a:cubicBezTo>
                  <a:pt x="218" y="1331"/>
                  <a:pt x="218" y="1331"/>
                  <a:pt x="218" y="1331"/>
                </a:cubicBezTo>
                <a:cubicBezTo>
                  <a:pt x="195" y="1331"/>
                  <a:pt x="195" y="1331"/>
                  <a:pt x="195" y="1331"/>
                </a:cubicBezTo>
                <a:cubicBezTo>
                  <a:pt x="195" y="1312"/>
                  <a:pt x="195" y="1312"/>
                  <a:pt x="195" y="1312"/>
                </a:cubicBezTo>
                <a:cubicBezTo>
                  <a:pt x="182" y="1299"/>
                  <a:pt x="182" y="1299"/>
                  <a:pt x="182" y="1299"/>
                </a:cubicBezTo>
                <a:cubicBezTo>
                  <a:pt x="168" y="1283"/>
                  <a:pt x="168" y="1283"/>
                  <a:pt x="168" y="1283"/>
                </a:cubicBezTo>
                <a:cubicBezTo>
                  <a:pt x="134" y="1283"/>
                  <a:pt x="134" y="1283"/>
                  <a:pt x="134" y="1283"/>
                </a:cubicBezTo>
                <a:cubicBezTo>
                  <a:pt x="102" y="1307"/>
                  <a:pt x="102" y="1307"/>
                  <a:pt x="102" y="1307"/>
                </a:cubicBezTo>
                <a:cubicBezTo>
                  <a:pt x="78" y="1307"/>
                  <a:pt x="78" y="1307"/>
                  <a:pt x="78" y="1307"/>
                </a:cubicBezTo>
                <a:cubicBezTo>
                  <a:pt x="78" y="1401"/>
                  <a:pt x="78" y="1401"/>
                  <a:pt x="78" y="1401"/>
                </a:cubicBezTo>
                <a:cubicBezTo>
                  <a:pt x="56" y="1357"/>
                  <a:pt x="56" y="1357"/>
                  <a:pt x="56" y="1357"/>
                </a:cubicBezTo>
                <a:cubicBezTo>
                  <a:pt x="56" y="1333"/>
                  <a:pt x="56" y="1333"/>
                  <a:pt x="56" y="1333"/>
                </a:cubicBezTo>
                <a:cubicBezTo>
                  <a:pt x="0" y="1333"/>
                  <a:pt x="0" y="1333"/>
                  <a:pt x="0" y="1333"/>
                </a:cubicBezTo>
                <a:cubicBezTo>
                  <a:pt x="0" y="1542"/>
                  <a:pt x="0" y="1542"/>
                  <a:pt x="0" y="1542"/>
                </a:cubicBezTo>
                <a:cubicBezTo>
                  <a:pt x="8000" y="1542"/>
                  <a:pt x="8000" y="1542"/>
                  <a:pt x="8000" y="1542"/>
                </a:cubicBezTo>
                <a:cubicBezTo>
                  <a:pt x="8000" y="1472"/>
                  <a:pt x="8000" y="1472"/>
                  <a:pt x="8000" y="1472"/>
                </a:cubicBezTo>
                <a:lnTo>
                  <a:pt x="7978" y="1472"/>
                </a:lnTo>
                <a:close/>
                <a:moveTo>
                  <a:pt x="3369" y="1457"/>
                </a:moveTo>
                <a:cubicBezTo>
                  <a:pt x="3356" y="1457"/>
                  <a:pt x="3356" y="1457"/>
                  <a:pt x="3356" y="1457"/>
                </a:cubicBezTo>
                <a:cubicBezTo>
                  <a:pt x="3356" y="1408"/>
                  <a:pt x="3356" y="1408"/>
                  <a:pt x="3356" y="1408"/>
                </a:cubicBezTo>
                <a:cubicBezTo>
                  <a:pt x="3369" y="1408"/>
                  <a:pt x="3369" y="1408"/>
                  <a:pt x="3369" y="1408"/>
                </a:cubicBezTo>
                <a:lnTo>
                  <a:pt x="3369" y="1457"/>
                </a:lnTo>
                <a:close/>
                <a:moveTo>
                  <a:pt x="3369" y="1389"/>
                </a:moveTo>
                <a:cubicBezTo>
                  <a:pt x="3356" y="1389"/>
                  <a:pt x="3356" y="1389"/>
                  <a:pt x="3356" y="1389"/>
                </a:cubicBezTo>
                <a:cubicBezTo>
                  <a:pt x="3356" y="1335"/>
                  <a:pt x="3356" y="1335"/>
                  <a:pt x="3356" y="1335"/>
                </a:cubicBezTo>
                <a:cubicBezTo>
                  <a:pt x="3369" y="1335"/>
                  <a:pt x="3369" y="1335"/>
                  <a:pt x="3369" y="1335"/>
                </a:cubicBezTo>
                <a:lnTo>
                  <a:pt x="3369" y="1389"/>
                </a:lnTo>
                <a:close/>
                <a:moveTo>
                  <a:pt x="3356" y="1141"/>
                </a:moveTo>
                <a:cubicBezTo>
                  <a:pt x="3356" y="1098"/>
                  <a:pt x="3356" y="1098"/>
                  <a:pt x="3356" y="1098"/>
                </a:cubicBezTo>
                <a:cubicBezTo>
                  <a:pt x="3356" y="1098"/>
                  <a:pt x="3373" y="1103"/>
                  <a:pt x="3373" y="1119"/>
                </a:cubicBezTo>
                <a:cubicBezTo>
                  <a:pt x="3373" y="1136"/>
                  <a:pt x="3356" y="1141"/>
                  <a:pt x="3356" y="1141"/>
                </a:cubicBezTo>
                <a:close/>
                <a:moveTo>
                  <a:pt x="3356" y="1060"/>
                </a:moveTo>
                <a:cubicBezTo>
                  <a:pt x="3356" y="1024"/>
                  <a:pt x="3356" y="1024"/>
                  <a:pt x="3356" y="1024"/>
                </a:cubicBezTo>
                <a:cubicBezTo>
                  <a:pt x="3356" y="1024"/>
                  <a:pt x="3373" y="1029"/>
                  <a:pt x="3373" y="1042"/>
                </a:cubicBezTo>
                <a:cubicBezTo>
                  <a:pt x="3373" y="1055"/>
                  <a:pt x="3356" y="1060"/>
                  <a:pt x="3356" y="1060"/>
                </a:cubicBezTo>
                <a:close/>
                <a:moveTo>
                  <a:pt x="3356" y="988"/>
                </a:moveTo>
                <a:cubicBezTo>
                  <a:pt x="3356" y="950"/>
                  <a:pt x="3356" y="950"/>
                  <a:pt x="3356" y="950"/>
                </a:cubicBezTo>
                <a:cubicBezTo>
                  <a:pt x="3356" y="950"/>
                  <a:pt x="3373" y="953"/>
                  <a:pt x="3373" y="969"/>
                </a:cubicBezTo>
                <a:cubicBezTo>
                  <a:pt x="3373" y="985"/>
                  <a:pt x="3356" y="988"/>
                  <a:pt x="3356" y="988"/>
                </a:cubicBezTo>
                <a:close/>
                <a:moveTo>
                  <a:pt x="3356" y="911"/>
                </a:moveTo>
                <a:cubicBezTo>
                  <a:pt x="3356" y="872"/>
                  <a:pt x="3356" y="872"/>
                  <a:pt x="3356" y="872"/>
                </a:cubicBezTo>
                <a:cubicBezTo>
                  <a:pt x="3356" y="872"/>
                  <a:pt x="3373" y="878"/>
                  <a:pt x="3373" y="891"/>
                </a:cubicBezTo>
                <a:cubicBezTo>
                  <a:pt x="3373" y="905"/>
                  <a:pt x="3356" y="911"/>
                  <a:pt x="3356" y="911"/>
                </a:cubicBezTo>
                <a:close/>
                <a:moveTo>
                  <a:pt x="3356" y="835"/>
                </a:moveTo>
                <a:cubicBezTo>
                  <a:pt x="3356" y="796"/>
                  <a:pt x="3356" y="796"/>
                  <a:pt x="3356" y="796"/>
                </a:cubicBezTo>
                <a:cubicBezTo>
                  <a:pt x="3356" y="796"/>
                  <a:pt x="3373" y="800"/>
                  <a:pt x="3373" y="815"/>
                </a:cubicBezTo>
                <a:cubicBezTo>
                  <a:pt x="3373" y="831"/>
                  <a:pt x="3356" y="835"/>
                  <a:pt x="3356" y="835"/>
                </a:cubicBezTo>
                <a:close/>
                <a:moveTo>
                  <a:pt x="3356" y="756"/>
                </a:moveTo>
                <a:cubicBezTo>
                  <a:pt x="3356" y="718"/>
                  <a:pt x="3356" y="718"/>
                  <a:pt x="3356" y="718"/>
                </a:cubicBezTo>
                <a:cubicBezTo>
                  <a:pt x="3356" y="718"/>
                  <a:pt x="3373" y="720"/>
                  <a:pt x="3373" y="737"/>
                </a:cubicBezTo>
                <a:cubicBezTo>
                  <a:pt x="3373" y="754"/>
                  <a:pt x="3356" y="756"/>
                  <a:pt x="3356" y="756"/>
                </a:cubicBezTo>
                <a:close/>
                <a:moveTo>
                  <a:pt x="5556" y="570"/>
                </a:moveTo>
                <a:cubicBezTo>
                  <a:pt x="5508" y="582"/>
                  <a:pt x="5508" y="582"/>
                  <a:pt x="5508" y="582"/>
                </a:cubicBezTo>
                <a:cubicBezTo>
                  <a:pt x="5490" y="529"/>
                  <a:pt x="5490" y="529"/>
                  <a:pt x="5490" y="529"/>
                </a:cubicBezTo>
                <a:cubicBezTo>
                  <a:pt x="5566" y="508"/>
                  <a:pt x="5566" y="508"/>
                  <a:pt x="5566" y="508"/>
                </a:cubicBezTo>
                <a:lnTo>
                  <a:pt x="5556" y="570"/>
                </a:lnTo>
                <a:close/>
              </a:path>
            </a:pathLst>
          </a:custGeom>
          <a:noFill/>
          <a:ln>
            <a:gradFill>
              <a:gsLst>
                <a:gs pos="0">
                  <a:schemeClr val="accent1">
                    <a:lumMod val="5000"/>
                    <a:lumOff val="95000"/>
                  </a:schemeClr>
                </a:gs>
                <a:gs pos="100000">
                  <a:srgbClr val="28A9D6">
                    <a:alpha val="75000"/>
                  </a:srgbClr>
                </a:gs>
              </a:gsLst>
              <a:lin ang="5400000" scaled="1"/>
            </a:gradFill>
          </a:ln>
          <a:effectLst/>
        </p:spPr>
        <p:txBody>
          <a:bodyPr vert="horz" wrap="square" lIns="91440" tIns="45720" rIns="91440" bIns="45720" numCol="1" anchor="t" anchorCtr="0" compatLnSpc="1"/>
          <a:lstStyle/>
          <a:p>
            <a:pPr fontAlgn="base"/>
            <a:endParaRPr lang="zh-CN" altLang="en-US" sz="1800" strike="noStrike" noProof="1"/>
          </a:p>
        </p:txBody>
      </p:sp>
      <p:cxnSp>
        <p:nvCxnSpPr>
          <p:cNvPr id="24" name="直接连接符 23" hidden="1"/>
          <p:cNvCxnSpPr/>
          <p:nvPr userDrawn="1"/>
        </p:nvCxnSpPr>
        <p:spPr>
          <a:xfrm>
            <a:off x="2386013" y="431800"/>
            <a:ext cx="0" cy="52546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userDrawn="1"/>
        </p:nvSpPr>
        <p:spPr>
          <a:xfrm>
            <a:off x="249238" y="455613"/>
            <a:ext cx="920750" cy="298450"/>
          </a:xfrm>
          <a:prstGeom prst="rect">
            <a:avLst/>
          </a:prstGeom>
          <a:noFill/>
        </p:spPr>
        <p:txBody>
          <a:bodyPr wrap="square" rtlCol="0">
            <a:spAutoFit/>
          </a:bodyPr>
          <a:lstStyle/>
          <a:p>
            <a:pPr algn="ctr" fontAlgn="base"/>
            <a:r>
              <a:rPr lang="zh-CN" altLang="en-US" sz="1350" strike="noStrike" noProof="1" smtClean="0">
                <a:solidFill>
                  <a:schemeClr val="tx1">
                    <a:lumMod val="75000"/>
                    <a:lumOff val="25000"/>
                  </a:schemeClr>
                </a:solidFill>
                <a:latin typeface="Arial" panose="020B0604020202020204" pitchFamily="34" charset="0"/>
                <a:ea typeface="宋体" panose="02010600030101010101" pitchFamily="2" charset="-122"/>
                <a:cs typeface="+mn-cs"/>
              </a:rPr>
              <a:t>第二部分</a:t>
            </a:r>
            <a:endParaRPr lang="zh-CN" altLang="en-US" sz="1350" strike="noStrike" noProof="1">
              <a:solidFill>
                <a:schemeClr val="tx1">
                  <a:lumMod val="75000"/>
                  <a:lumOff val="25000"/>
                </a:schemeClr>
              </a:solidFill>
            </a:endParaRPr>
          </a:p>
        </p:txBody>
      </p:sp>
      <p:sp>
        <p:nvSpPr>
          <p:cNvPr id="29" name="任意多边形 28"/>
          <p:cNvSpPr/>
          <p:nvPr userDrawn="1"/>
        </p:nvSpPr>
        <p:spPr>
          <a:xfrm flipV="1">
            <a:off x="130175" y="423863"/>
            <a:ext cx="1039813" cy="431800"/>
          </a:xfrm>
          <a:custGeom>
            <a:avLst/>
            <a:gdLst>
              <a:gd name="connsiteX0" fmla="*/ 167822 w 1386790"/>
              <a:gd name="connsiteY0" fmla="*/ 524933 h 524933"/>
              <a:gd name="connsiteX1" fmla="*/ 168846 w 1386790"/>
              <a:gd name="connsiteY1" fmla="*/ 524933 h 524933"/>
              <a:gd name="connsiteX2" fmla="*/ 168846 w 1386790"/>
              <a:gd name="connsiteY2" fmla="*/ 14598 h 524933"/>
              <a:gd name="connsiteX3" fmla="*/ 1386790 w 1386790"/>
              <a:gd name="connsiteY3" fmla="*/ 14598 h 524933"/>
              <a:gd name="connsiteX4" fmla="*/ 1386790 w 1386790"/>
              <a:gd name="connsiteY4" fmla="*/ 0 h 524933"/>
              <a:gd name="connsiteX5" fmla="*/ 167822 w 1386790"/>
              <a:gd name="connsiteY5" fmla="*/ 0 h 524933"/>
              <a:gd name="connsiteX6" fmla="*/ 152999 w 1386790"/>
              <a:gd name="connsiteY6" fmla="*/ 0 h 524933"/>
              <a:gd name="connsiteX7" fmla="*/ 152999 w 1386790"/>
              <a:gd name="connsiteY7" fmla="*/ 507260 h 524933"/>
              <a:gd name="connsiteX8" fmla="*/ 107280 w 1386790"/>
              <a:gd name="connsiteY8" fmla="*/ 507260 h 524933"/>
              <a:gd name="connsiteX9" fmla="*/ 107280 w 1386790"/>
              <a:gd name="connsiteY9" fmla="*/ 0 h 524933"/>
              <a:gd name="connsiteX10" fmla="*/ 0 w 1386790"/>
              <a:gd name="connsiteY10" fmla="*/ 0 h 524933"/>
              <a:gd name="connsiteX11" fmla="*/ 0 w 1386790"/>
              <a:gd name="connsiteY11" fmla="*/ 524932 h 524933"/>
              <a:gd name="connsiteX12" fmla="*/ 33834 w 1386790"/>
              <a:gd name="connsiteY12" fmla="*/ 524932 h 524933"/>
              <a:gd name="connsiteX13" fmla="*/ 33834 w 1386790"/>
              <a:gd name="connsiteY13" fmla="*/ 23810 h 524933"/>
              <a:gd name="connsiteX14" fmla="*/ 79553 w 1386790"/>
              <a:gd name="connsiteY14" fmla="*/ 23810 h 524933"/>
              <a:gd name="connsiteX15" fmla="*/ 79553 w 1386790"/>
              <a:gd name="connsiteY15" fmla="*/ 524932 h 524933"/>
              <a:gd name="connsiteX16" fmla="*/ 167822 w 1386790"/>
              <a:gd name="connsiteY16" fmla="*/ 524932 h 52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6790" h="524933">
                <a:moveTo>
                  <a:pt x="167822" y="524933"/>
                </a:moveTo>
                <a:lnTo>
                  <a:pt x="168846" y="524933"/>
                </a:lnTo>
                <a:lnTo>
                  <a:pt x="168846" y="14598"/>
                </a:lnTo>
                <a:lnTo>
                  <a:pt x="1386790" y="14598"/>
                </a:lnTo>
                <a:lnTo>
                  <a:pt x="1386790" y="0"/>
                </a:lnTo>
                <a:lnTo>
                  <a:pt x="167822" y="0"/>
                </a:lnTo>
                <a:lnTo>
                  <a:pt x="152999" y="0"/>
                </a:lnTo>
                <a:lnTo>
                  <a:pt x="152999" y="507260"/>
                </a:lnTo>
                <a:lnTo>
                  <a:pt x="107280" y="507260"/>
                </a:lnTo>
                <a:lnTo>
                  <a:pt x="107280" y="0"/>
                </a:lnTo>
                <a:lnTo>
                  <a:pt x="0" y="0"/>
                </a:lnTo>
                <a:lnTo>
                  <a:pt x="0" y="524932"/>
                </a:lnTo>
                <a:lnTo>
                  <a:pt x="33834" y="524932"/>
                </a:lnTo>
                <a:lnTo>
                  <a:pt x="33834" y="23810"/>
                </a:lnTo>
                <a:lnTo>
                  <a:pt x="79553" y="23810"/>
                </a:lnTo>
                <a:lnTo>
                  <a:pt x="79553" y="524932"/>
                </a:lnTo>
                <a:lnTo>
                  <a:pt x="167822" y="524932"/>
                </a:lnTo>
                <a:close/>
              </a:path>
            </a:pathLst>
          </a:cu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endParaRPr lang="zh-CN" altLang="en-US" sz="1350" strike="noStrike" noProof="1"/>
          </a:p>
        </p:txBody>
      </p:sp>
      <p:sp>
        <p:nvSpPr>
          <p:cNvPr id="26" name="椭圆 25"/>
          <p:cNvSpPr/>
          <p:nvPr userDrawn="1"/>
        </p:nvSpPr>
        <p:spPr>
          <a:xfrm>
            <a:off x="8367612" y="275375"/>
            <a:ext cx="411748" cy="548997"/>
          </a:xfrm>
          <a:prstGeom prst="ellipse">
            <a:avLst/>
          </a:prstGeom>
          <a:blipFill dpi="0" rotWithShape="1">
            <a:blip r:embed="rId2" cstate="print"/>
            <a:srcRect/>
            <a:tile tx="-19050" ty="101600" sx="20000" sy="20000" flip="none" algn="ctr"/>
          </a:blipFill>
          <a:ln w="9525">
            <a:solidFill>
              <a:srgbClr val="4DB8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4" name="灯片编号占位符 3"/>
          <p:cNvSpPr>
            <a:spLocks noGrp="1"/>
          </p:cNvSpPr>
          <p:nvPr>
            <p:ph type="sldNum" sz="quarter" idx="12"/>
          </p:nvPr>
        </p:nvSpPr>
        <p:spPr>
          <a:xfrm>
            <a:off x="776288" y="6334125"/>
            <a:ext cx="219075" cy="284163"/>
          </a:xfrm>
          <a:prstGeom prst="rect">
            <a:avLst/>
          </a:prstGeom>
        </p:spPr>
        <p:txBody>
          <a:bodyPr wrap="square" lIns="0" tIns="0" rIns="0" bIns="0" anchor="ctr" anchorCtr="1"/>
          <a:lstStyle>
            <a:lvl1pPr algn="ctr">
              <a:defRPr sz="900">
                <a:solidFill>
                  <a:schemeClr val="tx1"/>
                </a:solidFill>
              </a:defRPr>
            </a:lvl1pPr>
          </a:lstStyle>
          <a:p>
            <a:pPr fontAlgn="base"/>
            <a:fld id="{55183D58-648D-4475-BEF8-624F48514A30}"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med">
        <p14:reveal/>
      </p:transition>
    </mc:Choice>
    <mc:Fallback>
      <p:transition spd="med">
        <p:fade/>
      </p:transition>
    </mc:Fallback>
  </mc:AlternateContent>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过渡页">
    <p:bg>
      <p:bgPr>
        <a:gradFill>
          <a:gsLst>
            <a:gs pos="0">
              <a:schemeClr val="accent1">
                <a:lumMod val="5000"/>
                <a:lumOff val="95000"/>
              </a:schemeClr>
            </a:gs>
            <a:gs pos="63000">
              <a:schemeClr val="bg1">
                <a:lumMod val="95000"/>
              </a:schemeClr>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5" name="直接连接符 4"/>
          <p:cNvCxnSpPr/>
          <p:nvPr userDrawn="1"/>
        </p:nvCxnSpPr>
        <p:spPr>
          <a:xfrm flipH="1">
            <a:off x="1073150" y="6480175"/>
            <a:ext cx="7964488"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userDrawn="1"/>
        </p:nvCxnSpPr>
        <p:spPr>
          <a:xfrm flipH="1">
            <a:off x="106363" y="6480175"/>
            <a:ext cx="593725"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grpSp>
        <p:nvGrpSpPr>
          <p:cNvPr id="9220" name="组合 6"/>
          <p:cNvGrpSpPr/>
          <p:nvPr userDrawn="1"/>
        </p:nvGrpSpPr>
        <p:grpSpPr>
          <a:xfrm flipH="1">
            <a:off x="731838" y="6269038"/>
            <a:ext cx="309562" cy="422275"/>
            <a:chOff x="7019085" y="157473"/>
            <a:chExt cx="3868830" cy="3952255"/>
          </a:xfrm>
        </p:grpSpPr>
        <p:sp>
          <p:nvSpPr>
            <p:cNvPr id="8" name="椭圆 7"/>
            <p:cNvSpPr/>
            <p:nvPr/>
          </p:nvSpPr>
          <p:spPr>
            <a:xfrm>
              <a:off x="8641073" y="1574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椭圆 8"/>
            <p:cNvSpPr/>
            <p:nvPr/>
          </p:nvSpPr>
          <p:spPr>
            <a:xfrm rot="1542857">
              <a:off x="9362925"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椭圆 9"/>
            <p:cNvSpPr/>
            <p:nvPr/>
          </p:nvSpPr>
          <p:spPr>
            <a:xfrm rot="3085714">
              <a:off x="9941803"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椭圆 10"/>
            <p:cNvSpPr/>
            <p:nvPr/>
          </p:nvSpPr>
          <p:spPr>
            <a:xfrm rot="7714286">
              <a:off x="9941803"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椭圆 11"/>
            <p:cNvSpPr/>
            <p:nvPr/>
          </p:nvSpPr>
          <p:spPr>
            <a:xfrm rot="4628572">
              <a:off x="10263057"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3" name="椭圆 12"/>
            <p:cNvSpPr/>
            <p:nvPr/>
          </p:nvSpPr>
          <p:spPr>
            <a:xfrm rot="9257143">
              <a:off x="9362925"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椭圆 13"/>
            <p:cNvSpPr/>
            <p:nvPr/>
          </p:nvSpPr>
          <p:spPr>
            <a:xfrm rot="6171428">
              <a:off x="10263057"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5" name="椭圆 14"/>
            <p:cNvSpPr/>
            <p:nvPr/>
          </p:nvSpPr>
          <p:spPr>
            <a:xfrm rot="10800000">
              <a:off x="8641073" y="3484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6" name="椭圆 15"/>
            <p:cNvSpPr/>
            <p:nvPr/>
          </p:nvSpPr>
          <p:spPr>
            <a:xfrm rot="12342857">
              <a:off x="7919220"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7" name="椭圆 16"/>
            <p:cNvSpPr/>
            <p:nvPr/>
          </p:nvSpPr>
          <p:spPr>
            <a:xfrm rot="13885714">
              <a:off x="7340337"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8" name="椭圆 17"/>
            <p:cNvSpPr/>
            <p:nvPr/>
          </p:nvSpPr>
          <p:spPr>
            <a:xfrm rot="20057142">
              <a:off x="7919220"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9" name="椭圆 18"/>
            <p:cNvSpPr/>
            <p:nvPr/>
          </p:nvSpPr>
          <p:spPr>
            <a:xfrm rot="15428571">
              <a:off x="7019082"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0" name="椭圆 19"/>
            <p:cNvSpPr/>
            <p:nvPr/>
          </p:nvSpPr>
          <p:spPr>
            <a:xfrm rot="16971429">
              <a:off x="7019082"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1" name="椭圆 20"/>
            <p:cNvSpPr/>
            <p:nvPr/>
          </p:nvSpPr>
          <p:spPr>
            <a:xfrm rot="18514286">
              <a:off x="7340337"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2" name="Freeform 5"/>
          <p:cNvSpPr>
            <a:spLocks noEditPoints="1"/>
          </p:cNvSpPr>
          <p:nvPr userDrawn="1"/>
        </p:nvSpPr>
        <p:spPr bwMode="auto">
          <a:xfrm>
            <a:off x="5593616" y="5658694"/>
            <a:ext cx="3189800" cy="821142"/>
          </a:xfrm>
          <a:custGeom>
            <a:avLst/>
            <a:gdLst>
              <a:gd name="T0" fmla="*/ 7933 w 8000"/>
              <a:gd name="T1" fmla="*/ 1418 h 1542"/>
              <a:gd name="T2" fmla="*/ 7832 w 8000"/>
              <a:gd name="T3" fmla="*/ 1315 h 1542"/>
              <a:gd name="T4" fmla="*/ 7738 w 8000"/>
              <a:gd name="T5" fmla="*/ 1352 h 1542"/>
              <a:gd name="T6" fmla="*/ 7673 w 8000"/>
              <a:gd name="T7" fmla="*/ 1336 h 1542"/>
              <a:gd name="T8" fmla="*/ 7538 w 8000"/>
              <a:gd name="T9" fmla="*/ 1313 h 1542"/>
              <a:gd name="T10" fmla="*/ 7430 w 8000"/>
              <a:gd name="T11" fmla="*/ 1287 h 1542"/>
              <a:gd name="T12" fmla="*/ 7292 w 8000"/>
              <a:gd name="T13" fmla="*/ 1358 h 1542"/>
              <a:gd name="T14" fmla="*/ 7170 w 8000"/>
              <a:gd name="T15" fmla="*/ 1352 h 1542"/>
              <a:gd name="T16" fmla="*/ 6993 w 8000"/>
              <a:gd name="T17" fmla="*/ 1400 h 1542"/>
              <a:gd name="T18" fmla="*/ 6886 w 8000"/>
              <a:gd name="T19" fmla="*/ 1357 h 1542"/>
              <a:gd name="T20" fmla="*/ 6766 w 8000"/>
              <a:gd name="T21" fmla="*/ 1380 h 1542"/>
              <a:gd name="T22" fmla="*/ 6640 w 8000"/>
              <a:gd name="T23" fmla="*/ 1194 h 1542"/>
              <a:gd name="T24" fmla="*/ 6505 w 8000"/>
              <a:gd name="T25" fmla="*/ 1157 h 1542"/>
              <a:gd name="T26" fmla="*/ 6381 w 8000"/>
              <a:gd name="T27" fmla="*/ 1311 h 1542"/>
              <a:gd name="T28" fmla="*/ 6242 w 8000"/>
              <a:gd name="T29" fmla="*/ 1181 h 1542"/>
              <a:gd name="T30" fmla="*/ 5688 w 8000"/>
              <a:gd name="T31" fmla="*/ 818 h 1542"/>
              <a:gd name="T32" fmla="*/ 5396 w 8000"/>
              <a:gd name="T33" fmla="*/ 674 h 1542"/>
              <a:gd name="T34" fmla="*/ 5346 w 8000"/>
              <a:gd name="T35" fmla="*/ 615 h 1542"/>
              <a:gd name="T36" fmla="*/ 5292 w 8000"/>
              <a:gd name="T37" fmla="*/ 1274 h 1542"/>
              <a:gd name="T38" fmla="*/ 5007 w 8000"/>
              <a:gd name="T39" fmla="*/ 1089 h 1542"/>
              <a:gd name="T40" fmla="*/ 4819 w 8000"/>
              <a:gd name="T41" fmla="*/ 685 h 1542"/>
              <a:gd name="T42" fmla="*/ 4540 w 8000"/>
              <a:gd name="T43" fmla="*/ 1250 h 1542"/>
              <a:gd name="T44" fmla="*/ 4474 w 8000"/>
              <a:gd name="T45" fmla="*/ 1255 h 1542"/>
              <a:gd name="T46" fmla="*/ 4398 w 8000"/>
              <a:gd name="T47" fmla="*/ 1265 h 1542"/>
              <a:gd name="T48" fmla="*/ 4286 w 8000"/>
              <a:gd name="T49" fmla="*/ 1131 h 1542"/>
              <a:gd name="T50" fmla="*/ 4046 w 8000"/>
              <a:gd name="T51" fmla="*/ 1117 h 1542"/>
              <a:gd name="T52" fmla="*/ 3923 w 8000"/>
              <a:gd name="T53" fmla="*/ 975 h 1542"/>
              <a:gd name="T54" fmla="*/ 3742 w 8000"/>
              <a:gd name="T55" fmla="*/ 1095 h 1542"/>
              <a:gd name="T56" fmla="*/ 3585 w 8000"/>
              <a:gd name="T57" fmla="*/ 1415 h 1542"/>
              <a:gd name="T58" fmla="*/ 3463 w 8000"/>
              <a:gd name="T59" fmla="*/ 1255 h 1542"/>
              <a:gd name="T60" fmla="*/ 3390 w 8000"/>
              <a:gd name="T61" fmla="*/ 372 h 1542"/>
              <a:gd name="T62" fmla="*/ 3367 w 8000"/>
              <a:gd name="T63" fmla="*/ 187 h 1542"/>
              <a:gd name="T64" fmla="*/ 3329 w 8000"/>
              <a:gd name="T65" fmla="*/ 695 h 1542"/>
              <a:gd name="T66" fmla="*/ 2997 w 8000"/>
              <a:gd name="T67" fmla="*/ 1479 h 1542"/>
              <a:gd name="T68" fmla="*/ 2797 w 8000"/>
              <a:gd name="T69" fmla="*/ 1119 h 1542"/>
              <a:gd name="T70" fmla="*/ 2628 w 8000"/>
              <a:gd name="T71" fmla="*/ 1372 h 1542"/>
              <a:gd name="T72" fmla="*/ 2470 w 8000"/>
              <a:gd name="T73" fmla="*/ 1378 h 1542"/>
              <a:gd name="T74" fmla="*/ 2310 w 8000"/>
              <a:gd name="T75" fmla="*/ 1440 h 1542"/>
              <a:gd name="T76" fmla="*/ 2152 w 8000"/>
              <a:gd name="T77" fmla="*/ 1391 h 1542"/>
              <a:gd name="T78" fmla="*/ 2055 w 8000"/>
              <a:gd name="T79" fmla="*/ 1463 h 1542"/>
              <a:gd name="T80" fmla="*/ 1975 w 8000"/>
              <a:gd name="T81" fmla="*/ 1479 h 1542"/>
              <a:gd name="T82" fmla="*/ 1805 w 8000"/>
              <a:gd name="T83" fmla="*/ 1456 h 1542"/>
              <a:gd name="T84" fmla="*/ 1673 w 8000"/>
              <a:gd name="T85" fmla="*/ 1469 h 1542"/>
              <a:gd name="T86" fmla="*/ 1531 w 8000"/>
              <a:gd name="T87" fmla="*/ 1408 h 1542"/>
              <a:gd name="T88" fmla="*/ 1443 w 8000"/>
              <a:gd name="T89" fmla="*/ 1265 h 1542"/>
              <a:gd name="T90" fmla="*/ 1253 w 8000"/>
              <a:gd name="T91" fmla="*/ 1421 h 1542"/>
              <a:gd name="T92" fmla="*/ 1155 w 8000"/>
              <a:gd name="T93" fmla="*/ 1401 h 1542"/>
              <a:gd name="T94" fmla="*/ 1051 w 8000"/>
              <a:gd name="T95" fmla="*/ 1389 h 1542"/>
              <a:gd name="T96" fmla="*/ 969 w 8000"/>
              <a:gd name="T97" fmla="*/ 1224 h 1542"/>
              <a:gd name="T98" fmla="*/ 843 w 8000"/>
              <a:gd name="T99" fmla="*/ 1375 h 1542"/>
              <a:gd name="T100" fmla="*/ 664 w 8000"/>
              <a:gd name="T101" fmla="*/ 1427 h 1542"/>
              <a:gd name="T102" fmla="*/ 515 w 8000"/>
              <a:gd name="T103" fmla="*/ 1241 h 1542"/>
              <a:gd name="T104" fmla="*/ 320 w 8000"/>
              <a:gd name="T105" fmla="*/ 1245 h 1542"/>
              <a:gd name="T106" fmla="*/ 218 w 8000"/>
              <a:gd name="T107" fmla="*/ 1342 h 1542"/>
              <a:gd name="T108" fmla="*/ 56 w 8000"/>
              <a:gd name="T109" fmla="*/ 1357 h 1542"/>
              <a:gd name="T110" fmla="*/ 3369 w 8000"/>
              <a:gd name="T111" fmla="*/ 1408 h 1542"/>
              <a:gd name="T112" fmla="*/ 3356 w 8000"/>
              <a:gd name="T113" fmla="*/ 1141 h 1542"/>
              <a:gd name="T114" fmla="*/ 3356 w 8000"/>
              <a:gd name="T115" fmla="*/ 872 h 1542"/>
              <a:gd name="T116" fmla="*/ 3356 w 8000"/>
              <a:gd name="T117" fmla="*/ 756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00" h="1542">
                <a:moveTo>
                  <a:pt x="7978" y="1472"/>
                </a:moveTo>
                <a:cubicBezTo>
                  <a:pt x="7978" y="1462"/>
                  <a:pt x="7978" y="1462"/>
                  <a:pt x="7978" y="1462"/>
                </a:cubicBezTo>
                <a:cubicBezTo>
                  <a:pt x="7966" y="1462"/>
                  <a:pt x="7966" y="1462"/>
                  <a:pt x="7966" y="1462"/>
                </a:cubicBezTo>
                <a:cubicBezTo>
                  <a:pt x="7966" y="1436"/>
                  <a:pt x="7966" y="1436"/>
                  <a:pt x="7966" y="1436"/>
                </a:cubicBezTo>
                <a:cubicBezTo>
                  <a:pt x="7955" y="1436"/>
                  <a:pt x="7955" y="1436"/>
                  <a:pt x="7955" y="1436"/>
                </a:cubicBezTo>
                <a:cubicBezTo>
                  <a:pt x="7955" y="1420"/>
                  <a:pt x="7955" y="1420"/>
                  <a:pt x="7955" y="1420"/>
                </a:cubicBezTo>
                <a:cubicBezTo>
                  <a:pt x="7941" y="1420"/>
                  <a:pt x="7941" y="1420"/>
                  <a:pt x="7941" y="1420"/>
                </a:cubicBezTo>
                <a:cubicBezTo>
                  <a:pt x="7941" y="1428"/>
                  <a:pt x="7941" y="1428"/>
                  <a:pt x="7941" y="1428"/>
                </a:cubicBezTo>
                <a:cubicBezTo>
                  <a:pt x="7933" y="1428"/>
                  <a:pt x="7933" y="1428"/>
                  <a:pt x="7933" y="1428"/>
                </a:cubicBezTo>
                <a:cubicBezTo>
                  <a:pt x="7933" y="1418"/>
                  <a:pt x="7933" y="1418"/>
                  <a:pt x="7933" y="1418"/>
                </a:cubicBezTo>
                <a:cubicBezTo>
                  <a:pt x="7916" y="1418"/>
                  <a:pt x="7916" y="1418"/>
                  <a:pt x="7916" y="1418"/>
                </a:cubicBezTo>
                <a:cubicBezTo>
                  <a:pt x="7916" y="1433"/>
                  <a:pt x="7916" y="1433"/>
                  <a:pt x="7916" y="1433"/>
                </a:cubicBezTo>
                <a:cubicBezTo>
                  <a:pt x="7895" y="1433"/>
                  <a:pt x="7895" y="1433"/>
                  <a:pt x="7895" y="1433"/>
                </a:cubicBezTo>
                <a:cubicBezTo>
                  <a:pt x="7895" y="1335"/>
                  <a:pt x="7895" y="1335"/>
                  <a:pt x="7895" y="1335"/>
                </a:cubicBezTo>
                <a:cubicBezTo>
                  <a:pt x="7879" y="1335"/>
                  <a:pt x="7879" y="1335"/>
                  <a:pt x="7879" y="1335"/>
                </a:cubicBezTo>
                <a:cubicBezTo>
                  <a:pt x="7855" y="1316"/>
                  <a:pt x="7855" y="1316"/>
                  <a:pt x="7855" y="1316"/>
                </a:cubicBezTo>
                <a:cubicBezTo>
                  <a:pt x="7855" y="1300"/>
                  <a:pt x="7855" y="1300"/>
                  <a:pt x="7855" y="1300"/>
                </a:cubicBezTo>
                <a:cubicBezTo>
                  <a:pt x="7843" y="1300"/>
                  <a:pt x="7843" y="1300"/>
                  <a:pt x="7843" y="1300"/>
                </a:cubicBezTo>
                <a:cubicBezTo>
                  <a:pt x="7843" y="1315"/>
                  <a:pt x="7843" y="1315"/>
                  <a:pt x="7843" y="1315"/>
                </a:cubicBezTo>
                <a:cubicBezTo>
                  <a:pt x="7832" y="1315"/>
                  <a:pt x="7832" y="1315"/>
                  <a:pt x="7832" y="1315"/>
                </a:cubicBezTo>
                <a:cubicBezTo>
                  <a:pt x="7832" y="1300"/>
                  <a:pt x="7832" y="1300"/>
                  <a:pt x="7832" y="1300"/>
                </a:cubicBezTo>
                <a:cubicBezTo>
                  <a:pt x="7821" y="1300"/>
                  <a:pt x="7821" y="1300"/>
                  <a:pt x="7821" y="1300"/>
                </a:cubicBezTo>
                <a:cubicBezTo>
                  <a:pt x="7821" y="1315"/>
                  <a:pt x="7821" y="1315"/>
                  <a:pt x="7821" y="1315"/>
                </a:cubicBezTo>
                <a:cubicBezTo>
                  <a:pt x="7806" y="1335"/>
                  <a:pt x="7806" y="1335"/>
                  <a:pt x="7806" y="1335"/>
                </a:cubicBezTo>
                <a:cubicBezTo>
                  <a:pt x="7789" y="1335"/>
                  <a:pt x="7789" y="1335"/>
                  <a:pt x="7789" y="1335"/>
                </a:cubicBezTo>
                <a:cubicBezTo>
                  <a:pt x="7789" y="1436"/>
                  <a:pt x="7789" y="1436"/>
                  <a:pt x="7789" y="1436"/>
                </a:cubicBezTo>
                <a:cubicBezTo>
                  <a:pt x="7749" y="1436"/>
                  <a:pt x="7749" y="1436"/>
                  <a:pt x="7749" y="1436"/>
                </a:cubicBezTo>
                <a:cubicBezTo>
                  <a:pt x="7749" y="1345"/>
                  <a:pt x="7749" y="1345"/>
                  <a:pt x="7749" y="1345"/>
                </a:cubicBezTo>
                <a:cubicBezTo>
                  <a:pt x="7738" y="1345"/>
                  <a:pt x="7738" y="1345"/>
                  <a:pt x="7738" y="1345"/>
                </a:cubicBezTo>
                <a:cubicBezTo>
                  <a:pt x="7738" y="1352"/>
                  <a:pt x="7738" y="1352"/>
                  <a:pt x="7738" y="1352"/>
                </a:cubicBezTo>
                <a:cubicBezTo>
                  <a:pt x="7724" y="1352"/>
                  <a:pt x="7724" y="1352"/>
                  <a:pt x="7724" y="1352"/>
                </a:cubicBezTo>
                <a:cubicBezTo>
                  <a:pt x="7724" y="1337"/>
                  <a:pt x="7724" y="1337"/>
                  <a:pt x="7724" y="1337"/>
                </a:cubicBezTo>
                <a:cubicBezTo>
                  <a:pt x="7713" y="1337"/>
                  <a:pt x="7713" y="1337"/>
                  <a:pt x="7713" y="1337"/>
                </a:cubicBezTo>
                <a:cubicBezTo>
                  <a:pt x="7713" y="1321"/>
                  <a:pt x="7713" y="1321"/>
                  <a:pt x="7713" y="1321"/>
                </a:cubicBezTo>
                <a:cubicBezTo>
                  <a:pt x="7697" y="1321"/>
                  <a:pt x="7697" y="1321"/>
                  <a:pt x="7697" y="1321"/>
                </a:cubicBezTo>
                <a:cubicBezTo>
                  <a:pt x="7697" y="1336"/>
                  <a:pt x="7697" y="1336"/>
                  <a:pt x="7697" y="1336"/>
                </a:cubicBezTo>
                <a:cubicBezTo>
                  <a:pt x="7687" y="1336"/>
                  <a:pt x="7687" y="1336"/>
                  <a:pt x="7687" y="1336"/>
                </a:cubicBezTo>
                <a:cubicBezTo>
                  <a:pt x="7687" y="1324"/>
                  <a:pt x="7687" y="1324"/>
                  <a:pt x="7687" y="1324"/>
                </a:cubicBezTo>
                <a:cubicBezTo>
                  <a:pt x="7673" y="1324"/>
                  <a:pt x="7673" y="1324"/>
                  <a:pt x="7673" y="1324"/>
                </a:cubicBezTo>
                <a:cubicBezTo>
                  <a:pt x="7673" y="1336"/>
                  <a:pt x="7673" y="1336"/>
                  <a:pt x="7673" y="1336"/>
                </a:cubicBezTo>
                <a:cubicBezTo>
                  <a:pt x="7659" y="1336"/>
                  <a:pt x="7659" y="1336"/>
                  <a:pt x="7659" y="1336"/>
                </a:cubicBezTo>
                <a:cubicBezTo>
                  <a:pt x="7659" y="1326"/>
                  <a:pt x="7659" y="1326"/>
                  <a:pt x="7659" y="1326"/>
                </a:cubicBezTo>
                <a:cubicBezTo>
                  <a:pt x="7645" y="1326"/>
                  <a:pt x="7645" y="1326"/>
                  <a:pt x="7645" y="1326"/>
                </a:cubicBezTo>
                <a:cubicBezTo>
                  <a:pt x="7645" y="1356"/>
                  <a:pt x="7645" y="1356"/>
                  <a:pt x="7645" y="1356"/>
                </a:cubicBezTo>
                <a:cubicBezTo>
                  <a:pt x="7616" y="1356"/>
                  <a:pt x="7616" y="1356"/>
                  <a:pt x="7616" y="1356"/>
                </a:cubicBezTo>
                <a:cubicBezTo>
                  <a:pt x="7616" y="1439"/>
                  <a:pt x="7616" y="1439"/>
                  <a:pt x="7616" y="1439"/>
                </a:cubicBezTo>
                <a:cubicBezTo>
                  <a:pt x="7581" y="1439"/>
                  <a:pt x="7581" y="1439"/>
                  <a:pt x="7581" y="1439"/>
                </a:cubicBezTo>
                <a:cubicBezTo>
                  <a:pt x="7581" y="1337"/>
                  <a:pt x="7581" y="1337"/>
                  <a:pt x="7581" y="1337"/>
                </a:cubicBezTo>
                <a:cubicBezTo>
                  <a:pt x="7557" y="1337"/>
                  <a:pt x="7557" y="1337"/>
                  <a:pt x="7557" y="1337"/>
                </a:cubicBezTo>
                <a:cubicBezTo>
                  <a:pt x="7538" y="1313"/>
                  <a:pt x="7538" y="1313"/>
                  <a:pt x="7538" y="1313"/>
                </a:cubicBezTo>
                <a:cubicBezTo>
                  <a:pt x="7497" y="1313"/>
                  <a:pt x="7497" y="1313"/>
                  <a:pt x="7497" y="1313"/>
                </a:cubicBezTo>
                <a:cubicBezTo>
                  <a:pt x="7497" y="1416"/>
                  <a:pt x="7497" y="1416"/>
                  <a:pt x="7497" y="1416"/>
                </a:cubicBezTo>
                <a:cubicBezTo>
                  <a:pt x="7483" y="1416"/>
                  <a:pt x="7483" y="1416"/>
                  <a:pt x="7483" y="1416"/>
                </a:cubicBezTo>
                <a:cubicBezTo>
                  <a:pt x="7483" y="1314"/>
                  <a:pt x="7483" y="1314"/>
                  <a:pt x="7483" y="1314"/>
                </a:cubicBezTo>
                <a:cubicBezTo>
                  <a:pt x="7465" y="1285"/>
                  <a:pt x="7465" y="1285"/>
                  <a:pt x="7465" y="1285"/>
                </a:cubicBezTo>
                <a:cubicBezTo>
                  <a:pt x="7452" y="1285"/>
                  <a:pt x="7452" y="1285"/>
                  <a:pt x="7452" y="1285"/>
                </a:cubicBezTo>
                <a:cubicBezTo>
                  <a:pt x="7452" y="1291"/>
                  <a:pt x="7452" y="1291"/>
                  <a:pt x="7452" y="1291"/>
                </a:cubicBezTo>
                <a:cubicBezTo>
                  <a:pt x="7441" y="1291"/>
                  <a:pt x="7441" y="1291"/>
                  <a:pt x="7441" y="1291"/>
                </a:cubicBezTo>
                <a:cubicBezTo>
                  <a:pt x="7441" y="1287"/>
                  <a:pt x="7441" y="1287"/>
                  <a:pt x="7441" y="1287"/>
                </a:cubicBezTo>
                <a:cubicBezTo>
                  <a:pt x="7430" y="1287"/>
                  <a:pt x="7430" y="1287"/>
                  <a:pt x="7430" y="1287"/>
                </a:cubicBezTo>
                <a:cubicBezTo>
                  <a:pt x="7430" y="1301"/>
                  <a:pt x="7430" y="1301"/>
                  <a:pt x="7430" y="1301"/>
                </a:cubicBezTo>
                <a:cubicBezTo>
                  <a:pt x="7383" y="1301"/>
                  <a:pt x="7383" y="1301"/>
                  <a:pt x="7383" y="1301"/>
                </a:cubicBezTo>
                <a:cubicBezTo>
                  <a:pt x="7383" y="1286"/>
                  <a:pt x="7383" y="1286"/>
                  <a:pt x="7383" y="1286"/>
                </a:cubicBezTo>
                <a:cubicBezTo>
                  <a:pt x="7370" y="1261"/>
                  <a:pt x="7370" y="1261"/>
                  <a:pt x="7370" y="1261"/>
                </a:cubicBezTo>
                <a:cubicBezTo>
                  <a:pt x="7326" y="1261"/>
                  <a:pt x="7326" y="1261"/>
                  <a:pt x="7326" y="1261"/>
                </a:cubicBezTo>
                <a:cubicBezTo>
                  <a:pt x="7326" y="1286"/>
                  <a:pt x="7326" y="1286"/>
                  <a:pt x="7326" y="1286"/>
                </a:cubicBezTo>
                <a:cubicBezTo>
                  <a:pt x="7297" y="1286"/>
                  <a:pt x="7297" y="1286"/>
                  <a:pt x="7297" y="1286"/>
                </a:cubicBezTo>
                <a:cubicBezTo>
                  <a:pt x="7297" y="1303"/>
                  <a:pt x="7297" y="1303"/>
                  <a:pt x="7297" y="1303"/>
                </a:cubicBezTo>
                <a:cubicBezTo>
                  <a:pt x="7292" y="1303"/>
                  <a:pt x="7292" y="1303"/>
                  <a:pt x="7292" y="1303"/>
                </a:cubicBezTo>
                <a:cubicBezTo>
                  <a:pt x="7292" y="1358"/>
                  <a:pt x="7292" y="1358"/>
                  <a:pt x="7292" y="1358"/>
                </a:cubicBezTo>
                <a:cubicBezTo>
                  <a:pt x="7281" y="1358"/>
                  <a:pt x="7281" y="1358"/>
                  <a:pt x="7281" y="1358"/>
                </a:cubicBezTo>
                <a:cubicBezTo>
                  <a:pt x="7281" y="1302"/>
                  <a:pt x="7281" y="1302"/>
                  <a:pt x="7281" y="1302"/>
                </a:cubicBezTo>
                <a:cubicBezTo>
                  <a:pt x="7273" y="1302"/>
                  <a:pt x="7273" y="1302"/>
                  <a:pt x="7273" y="1302"/>
                </a:cubicBezTo>
                <a:cubicBezTo>
                  <a:pt x="7273" y="1279"/>
                  <a:pt x="7273" y="1279"/>
                  <a:pt x="7273" y="1279"/>
                </a:cubicBezTo>
                <a:cubicBezTo>
                  <a:pt x="7210" y="1279"/>
                  <a:pt x="7210" y="1279"/>
                  <a:pt x="7210" y="1279"/>
                </a:cubicBezTo>
                <a:cubicBezTo>
                  <a:pt x="7210" y="1303"/>
                  <a:pt x="7210" y="1303"/>
                  <a:pt x="7210" y="1303"/>
                </a:cubicBezTo>
                <a:cubicBezTo>
                  <a:pt x="7179" y="1303"/>
                  <a:pt x="7179" y="1303"/>
                  <a:pt x="7179" y="1303"/>
                </a:cubicBezTo>
                <a:cubicBezTo>
                  <a:pt x="7179" y="1323"/>
                  <a:pt x="7179" y="1323"/>
                  <a:pt x="7179" y="1323"/>
                </a:cubicBezTo>
                <a:cubicBezTo>
                  <a:pt x="7170" y="1323"/>
                  <a:pt x="7170" y="1323"/>
                  <a:pt x="7170" y="1323"/>
                </a:cubicBezTo>
                <a:cubicBezTo>
                  <a:pt x="7170" y="1352"/>
                  <a:pt x="7170" y="1352"/>
                  <a:pt x="7170" y="1352"/>
                </a:cubicBezTo>
                <a:cubicBezTo>
                  <a:pt x="7090" y="1352"/>
                  <a:pt x="7090" y="1352"/>
                  <a:pt x="7090" y="1352"/>
                </a:cubicBezTo>
                <a:cubicBezTo>
                  <a:pt x="7090" y="1362"/>
                  <a:pt x="7090" y="1362"/>
                  <a:pt x="7090" y="1362"/>
                </a:cubicBezTo>
                <a:cubicBezTo>
                  <a:pt x="7069" y="1362"/>
                  <a:pt x="7069" y="1362"/>
                  <a:pt x="7069" y="1362"/>
                </a:cubicBezTo>
                <a:cubicBezTo>
                  <a:pt x="7069" y="1308"/>
                  <a:pt x="7069" y="1308"/>
                  <a:pt x="7069" y="1308"/>
                </a:cubicBezTo>
                <a:cubicBezTo>
                  <a:pt x="7036" y="1308"/>
                  <a:pt x="7036" y="1308"/>
                  <a:pt x="7036" y="1308"/>
                </a:cubicBezTo>
                <a:cubicBezTo>
                  <a:pt x="7036" y="1291"/>
                  <a:pt x="7036" y="1291"/>
                  <a:pt x="7036" y="1291"/>
                </a:cubicBezTo>
                <a:cubicBezTo>
                  <a:pt x="7010" y="1291"/>
                  <a:pt x="7010" y="1291"/>
                  <a:pt x="7010" y="1291"/>
                </a:cubicBezTo>
                <a:cubicBezTo>
                  <a:pt x="7010" y="1305"/>
                  <a:pt x="7010" y="1305"/>
                  <a:pt x="7010" y="1305"/>
                </a:cubicBezTo>
                <a:cubicBezTo>
                  <a:pt x="6993" y="1305"/>
                  <a:pt x="6993" y="1305"/>
                  <a:pt x="6993" y="1305"/>
                </a:cubicBezTo>
                <a:cubicBezTo>
                  <a:pt x="6993" y="1400"/>
                  <a:pt x="6993" y="1400"/>
                  <a:pt x="6993" y="1400"/>
                </a:cubicBezTo>
                <a:cubicBezTo>
                  <a:pt x="6972" y="1400"/>
                  <a:pt x="6972" y="1400"/>
                  <a:pt x="6972" y="1400"/>
                </a:cubicBezTo>
                <a:cubicBezTo>
                  <a:pt x="6972" y="1391"/>
                  <a:pt x="6972" y="1391"/>
                  <a:pt x="6972" y="1391"/>
                </a:cubicBezTo>
                <a:cubicBezTo>
                  <a:pt x="6952" y="1391"/>
                  <a:pt x="6952" y="1391"/>
                  <a:pt x="6952" y="1391"/>
                </a:cubicBezTo>
                <a:cubicBezTo>
                  <a:pt x="6952" y="1405"/>
                  <a:pt x="6952" y="1405"/>
                  <a:pt x="6952" y="1405"/>
                </a:cubicBezTo>
                <a:cubicBezTo>
                  <a:pt x="6936" y="1405"/>
                  <a:pt x="6936" y="1405"/>
                  <a:pt x="6936" y="1405"/>
                </a:cubicBezTo>
                <a:cubicBezTo>
                  <a:pt x="6936" y="1375"/>
                  <a:pt x="6936" y="1375"/>
                  <a:pt x="6936" y="1375"/>
                </a:cubicBezTo>
                <a:cubicBezTo>
                  <a:pt x="6922" y="1375"/>
                  <a:pt x="6922" y="1375"/>
                  <a:pt x="6922" y="1375"/>
                </a:cubicBezTo>
                <a:cubicBezTo>
                  <a:pt x="6922" y="1357"/>
                  <a:pt x="6922" y="1357"/>
                  <a:pt x="6922" y="1357"/>
                </a:cubicBezTo>
                <a:cubicBezTo>
                  <a:pt x="6906" y="1357"/>
                  <a:pt x="6906" y="1357"/>
                  <a:pt x="6906" y="1357"/>
                </a:cubicBezTo>
                <a:cubicBezTo>
                  <a:pt x="6886" y="1357"/>
                  <a:pt x="6886" y="1357"/>
                  <a:pt x="6886" y="1357"/>
                </a:cubicBezTo>
                <a:cubicBezTo>
                  <a:pt x="6886" y="1348"/>
                  <a:pt x="6886" y="1348"/>
                  <a:pt x="6886" y="1348"/>
                </a:cubicBezTo>
                <a:cubicBezTo>
                  <a:pt x="6852" y="1348"/>
                  <a:pt x="6852" y="1348"/>
                  <a:pt x="6852" y="1348"/>
                </a:cubicBezTo>
                <a:cubicBezTo>
                  <a:pt x="6852" y="1334"/>
                  <a:pt x="6852" y="1334"/>
                  <a:pt x="6852" y="1334"/>
                </a:cubicBezTo>
                <a:cubicBezTo>
                  <a:pt x="6839" y="1334"/>
                  <a:pt x="6839" y="1334"/>
                  <a:pt x="6839" y="1334"/>
                </a:cubicBezTo>
                <a:cubicBezTo>
                  <a:pt x="6839" y="1344"/>
                  <a:pt x="6839" y="1344"/>
                  <a:pt x="6839" y="1344"/>
                </a:cubicBezTo>
                <a:cubicBezTo>
                  <a:pt x="6786" y="1344"/>
                  <a:pt x="6786" y="1344"/>
                  <a:pt x="6786" y="1344"/>
                </a:cubicBezTo>
                <a:cubicBezTo>
                  <a:pt x="6786" y="1355"/>
                  <a:pt x="6786" y="1355"/>
                  <a:pt x="6786" y="1355"/>
                </a:cubicBezTo>
                <a:cubicBezTo>
                  <a:pt x="6776" y="1355"/>
                  <a:pt x="6776" y="1355"/>
                  <a:pt x="6776" y="1355"/>
                </a:cubicBezTo>
                <a:cubicBezTo>
                  <a:pt x="6776" y="1370"/>
                  <a:pt x="6776" y="1370"/>
                  <a:pt x="6776" y="1370"/>
                </a:cubicBezTo>
                <a:cubicBezTo>
                  <a:pt x="6766" y="1380"/>
                  <a:pt x="6766" y="1380"/>
                  <a:pt x="6766" y="1380"/>
                </a:cubicBezTo>
                <a:cubicBezTo>
                  <a:pt x="6766" y="1411"/>
                  <a:pt x="6766" y="1411"/>
                  <a:pt x="6766" y="1411"/>
                </a:cubicBezTo>
                <a:cubicBezTo>
                  <a:pt x="6755" y="1411"/>
                  <a:pt x="6755" y="1411"/>
                  <a:pt x="6755" y="1411"/>
                </a:cubicBezTo>
                <a:cubicBezTo>
                  <a:pt x="6755" y="1381"/>
                  <a:pt x="6755" y="1381"/>
                  <a:pt x="6755" y="1381"/>
                </a:cubicBezTo>
                <a:cubicBezTo>
                  <a:pt x="6744" y="1367"/>
                  <a:pt x="6744" y="1367"/>
                  <a:pt x="6744" y="1367"/>
                </a:cubicBezTo>
                <a:cubicBezTo>
                  <a:pt x="6744" y="1291"/>
                  <a:pt x="6744" y="1291"/>
                  <a:pt x="6744" y="1291"/>
                </a:cubicBezTo>
                <a:cubicBezTo>
                  <a:pt x="6727" y="1291"/>
                  <a:pt x="6727" y="1291"/>
                  <a:pt x="6727" y="1291"/>
                </a:cubicBezTo>
                <a:cubicBezTo>
                  <a:pt x="6727" y="1217"/>
                  <a:pt x="6727" y="1217"/>
                  <a:pt x="6727" y="1217"/>
                </a:cubicBezTo>
                <a:cubicBezTo>
                  <a:pt x="6670" y="1217"/>
                  <a:pt x="6670" y="1217"/>
                  <a:pt x="6670" y="1217"/>
                </a:cubicBezTo>
                <a:cubicBezTo>
                  <a:pt x="6670" y="1194"/>
                  <a:pt x="6670" y="1194"/>
                  <a:pt x="6670" y="1194"/>
                </a:cubicBezTo>
                <a:cubicBezTo>
                  <a:pt x="6640" y="1194"/>
                  <a:pt x="6640" y="1194"/>
                  <a:pt x="6640" y="1194"/>
                </a:cubicBezTo>
                <a:cubicBezTo>
                  <a:pt x="6640" y="1246"/>
                  <a:pt x="6640" y="1246"/>
                  <a:pt x="6640" y="1246"/>
                </a:cubicBezTo>
                <a:cubicBezTo>
                  <a:pt x="6625" y="1246"/>
                  <a:pt x="6625" y="1246"/>
                  <a:pt x="6625" y="1246"/>
                </a:cubicBezTo>
                <a:cubicBezTo>
                  <a:pt x="6625" y="1229"/>
                  <a:pt x="6625" y="1229"/>
                  <a:pt x="6625" y="1229"/>
                </a:cubicBezTo>
                <a:cubicBezTo>
                  <a:pt x="6625" y="1229"/>
                  <a:pt x="6614" y="1229"/>
                  <a:pt x="6609" y="1229"/>
                </a:cubicBezTo>
                <a:cubicBezTo>
                  <a:pt x="6604" y="1229"/>
                  <a:pt x="6604" y="1246"/>
                  <a:pt x="6604" y="1246"/>
                </a:cubicBezTo>
                <a:cubicBezTo>
                  <a:pt x="6604" y="1293"/>
                  <a:pt x="6604" y="1293"/>
                  <a:pt x="6604" y="1293"/>
                </a:cubicBezTo>
                <a:cubicBezTo>
                  <a:pt x="6562" y="1293"/>
                  <a:pt x="6562" y="1293"/>
                  <a:pt x="6562" y="1293"/>
                </a:cubicBezTo>
                <a:cubicBezTo>
                  <a:pt x="6562" y="1130"/>
                  <a:pt x="6562" y="1130"/>
                  <a:pt x="6562" y="1130"/>
                </a:cubicBezTo>
                <a:cubicBezTo>
                  <a:pt x="6505" y="1130"/>
                  <a:pt x="6505" y="1130"/>
                  <a:pt x="6505" y="1130"/>
                </a:cubicBezTo>
                <a:cubicBezTo>
                  <a:pt x="6505" y="1157"/>
                  <a:pt x="6505" y="1157"/>
                  <a:pt x="6505" y="1157"/>
                </a:cubicBezTo>
                <a:cubicBezTo>
                  <a:pt x="6481" y="1157"/>
                  <a:pt x="6477" y="1169"/>
                  <a:pt x="6477" y="1169"/>
                </a:cubicBezTo>
                <a:cubicBezTo>
                  <a:pt x="6450" y="1169"/>
                  <a:pt x="6450" y="1169"/>
                  <a:pt x="6450" y="1169"/>
                </a:cubicBezTo>
                <a:cubicBezTo>
                  <a:pt x="6450" y="1202"/>
                  <a:pt x="6450" y="1202"/>
                  <a:pt x="6450" y="1202"/>
                </a:cubicBezTo>
                <a:cubicBezTo>
                  <a:pt x="6438" y="1202"/>
                  <a:pt x="6438" y="1202"/>
                  <a:pt x="6438" y="1202"/>
                </a:cubicBezTo>
                <a:cubicBezTo>
                  <a:pt x="6438" y="1333"/>
                  <a:pt x="6438" y="1333"/>
                  <a:pt x="6438" y="1333"/>
                </a:cubicBezTo>
                <a:cubicBezTo>
                  <a:pt x="6414" y="1333"/>
                  <a:pt x="6414" y="1333"/>
                  <a:pt x="6414" y="1333"/>
                </a:cubicBezTo>
                <a:cubicBezTo>
                  <a:pt x="6414" y="1314"/>
                  <a:pt x="6414" y="1314"/>
                  <a:pt x="6414" y="1314"/>
                </a:cubicBezTo>
                <a:cubicBezTo>
                  <a:pt x="6401" y="1301"/>
                  <a:pt x="6401" y="1301"/>
                  <a:pt x="6401" y="1301"/>
                </a:cubicBezTo>
                <a:cubicBezTo>
                  <a:pt x="6394" y="1301"/>
                  <a:pt x="6394" y="1301"/>
                  <a:pt x="6394" y="1301"/>
                </a:cubicBezTo>
                <a:cubicBezTo>
                  <a:pt x="6381" y="1311"/>
                  <a:pt x="6381" y="1311"/>
                  <a:pt x="6381" y="1311"/>
                </a:cubicBezTo>
                <a:cubicBezTo>
                  <a:pt x="6381" y="1078"/>
                  <a:pt x="6381" y="1078"/>
                  <a:pt x="6381" y="1078"/>
                </a:cubicBezTo>
                <a:cubicBezTo>
                  <a:pt x="6322" y="1065"/>
                  <a:pt x="6322" y="1065"/>
                  <a:pt x="6322" y="1065"/>
                </a:cubicBezTo>
                <a:cubicBezTo>
                  <a:pt x="6297" y="1065"/>
                  <a:pt x="6297" y="1065"/>
                  <a:pt x="6297" y="1065"/>
                </a:cubicBezTo>
                <a:cubicBezTo>
                  <a:pt x="6297" y="1080"/>
                  <a:pt x="6297" y="1080"/>
                  <a:pt x="6297" y="1080"/>
                </a:cubicBezTo>
                <a:cubicBezTo>
                  <a:pt x="6280" y="1080"/>
                  <a:pt x="6280" y="1080"/>
                  <a:pt x="6280" y="1080"/>
                </a:cubicBezTo>
                <a:cubicBezTo>
                  <a:pt x="6280" y="1135"/>
                  <a:pt x="6280" y="1135"/>
                  <a:pt x="6280" y="1135"/>
                </a:cubicBezTo>
                <a:cubicBezTo>
                  <a:pt x="6264" y="1135"/>
                  <a:pt x="6264" y="1135"/>
                  <a:pt x="6264" y="1135"/>
                </a:cubicBezTo>
                <a:cubicBezTo>
                  <a:pt x="6264" y="1207"/>
                  <a:pt x="6264" y="1207"/>
                  <a:pt x="6264" y="1207"/>
                </a:cubicBezTo>
                <a:cubicBezTo>
                  <a:pt x="6242" y="1207"/>
                  <a:pt x="6242" y="1207"/>
                  <a:pt x="6242" y="1207"/>
                </a:cubicBezTo>
                <a:cubicBezTo>
                  <a:pt x="6242" y="1181"/>
                  <a:pt x="6242" y="1181"/>
                  <a:pt x="6242" y="1181"/>
                </a:cubicBezTo>
                <a:cubicBezTo>
                  <a:pt x="6214" y="1181"/>
                  <a:pt x="6214" y="1181"/>
                  <a:pt x="6214" y="1181"/>
                </a:cubicBezTo>
                <a:cubicBezTo>
                  <a:pt x="6214" y="1098"/>
                  <a:pt x="6214" y="1098"/>
                  <a:pt x="6214" y="1098"/>
                </a:cubicBezTo>
                <a:cubicBezTo>
                  <a:pt x="6196" y="1098"/>
                  <a:pt x="6196" y="1098"/>
                  <a:pt x="6196" y="1098"/>
                </a:cubicBezTo>
                <a:cubicBezTo>
                  <a:pt x="6196" y="1048"/>
                  <a:pt x="6196" y="1048"/>
                  <a:pt x="6196" y="1048"/>
                </a:cubicBezTo>
                <a:cubicBezTo>
                  <a:pt x="6114" y="1039"/>
                  <a:pt x="6114" y="1039"/>
                  <a:pt x="6114" y="1039"/>
                </a:cubicBezTo>
                <a:cubicBezTo>
                  <a:pt x="6114" y="1024"/>
                  <a:pt x="6114" y="1024"/>
                  <a:pt x="6114" y="1024"/>
                </a:cubicBezTo>
                <a:cubicBezTo>
                  <a:pt x="5961" y="1014"/>
                  <a:pt x="5961" y="1014"/>
                  <a:pt x="5961" y="1014"/>
                </a:cubicBezTo>
                <a:cubicBezTo>
                  <a:pt x="5961" y="823"/>
                  <a:pt x="5961" y="823"/>
                  <a:pt x="5961" y="823"/>
                </a:cubicBezTo>
                <a:cubicBezTo>
                  <a:pt x="5826" y="790"/>
                  <a:pt x="5826" y="790"/>
                  <a:pt x="5826" y="790"/>
                </a:cubicBezTo>
                <a:cubicBezTo>
                  <a:pt x="5688" y="818"/>
                  <a:pt x="5688" y="818"/>
                  <a:pt x="5688" y="818"/>
                </a:cubicBezTo>
                <a:cubicBezTo>
                  <a:pt x="5688" y="1359"/>
                  <a:pt x="5688" y="1359"/>
                  <a:pt x="5688" y="1359"/>
                </a:cubicBezTo>
                <a:cubicBezTo>
                  <a:pt x="5605" y="1359"/>
                  <a:pt x="5605" y="1359"/>
                  <a:pt x="5605" y="1359"/>
                </a:cubicBezTo>
                <a:cubicBezTo>
                  <a:pt x="5605" y="451"/>
                  <a:pt x="5605" y="451"/>
                  <a:pt x="5605" y="451"/>
                </a:cubicBezTo>
                <a:cubicBezTo>
                  <a:pt x="5468" y="487"/>
                  <a:pt x="5468" y="487"/>
                  <a:pt x="5468" y="487"/>
                </a:cubicBezTo>
                <a:cubicBezTo>
                  <a:pt x="5468" y="1274"/>
                  <a:pt x="5468" y="1274"/>
                  <a:pt x="5468" y="1274"/>
                </a:cubicBezTo>
                <a:cubicBezTo>
                  <a:pt x="5414" y="1274"/>
                  <a:pt x="5414" y="1274"/>
                  <a:pt x="5414" y="1274"/>
                </a:cubicBezTo>
                <a:cubicBezTo>
                  <a:pt x="5414" y="683"/>
                  <a:pt x="5414" y="683"/>
                  <a:pt x="5414" y="683"/>
                </a:cubicBezTo>
                <a:cubicBezTo>
                  <a:pt x="5404" y="683"/>
                  <a:pt x="5404" y="683"/>
                  <a:pt x="5404" y="683"/>
                </a:cubicBezTo>
                <a:cubicBezTo>
                  <a:pt x="5404" y="674"/>
                  <a:pt x="5404" y="674"/>
                  <a:pt x="5404" y="674"/>
                </a:cubicBezTo>
                <a:cubicBezTo>
                  <a:pt x="5396" y="674"/>
                  <a:pt x="5396" y="674"/>
                  <a:pt x="5396" y="674"/>
                </a:cubicBezTo>
                <a:cubicBezTo>
                  <a:pt x="5396" y="655"/>
                  <a:pt x="5396" y="655"/>
                  <a:pt x="5396" y="655"/>
                </a:cubicBezTo>
                <a:cubicBezTo>
                  <a:pt x="5384" y="655"/>
                  <a:pt x="5384" y="655"/>
                  <a:pt x="5384" y="655"/>
                </a:cubicBezTo>
                <a:cubicBezTo>
                  <a:pt x="5384" y="634"/>
                  <a:pt x="5384" y="634"/>
                  <a:pt x="5384" y="634"/>
                </a:cubicBezTo>
                <a:cubicBezTo>
                  <a:pt x="5367" y="634"/>
                  <a:pt x="5367" y="634"/>
                  <a:pt x="5367" y="634"/>
                </a:cubicBezTo>
                <a:cubicBezTo>
                  <a:pt x="5367" y="615"/>
                  <a:pt x="5367" y="615"/>
                  <a:pt x="5367" y="615"/>
                </a:cubicBezTo>
                <a:cubicBezTo>
                  <a:pt x="5360" y="615"/>
                  <a:pt x="5360" y="615"/>
                  <a:pt x="5360" y="615"/>
                </a:cubicBezTo>
                <a:cubicBezTo>
                  <a:pt x="5360" y="593"/>
                  <a:pt x="5360" y="593"/>
                  <a:pt x="5360" y="593"/>
                </a:cubicBezTo>
                <a:cubicBezTo>
                  <a:pt x="5353" y="532"/>
                  <a:pt x="5353" y="532"/>
                  <a:pt x="5353" y="532"/>
                </a:cubicBezTo>
                <a:cubicBezTo>
                  <a:pt x="5346" y="593"/>
                  <a:pt x="5346" y="593"/>
                  <a:pt x="5346" y="593"/>
                </a:cubicBezTo>
                <a:cubicBezTo>
                  <a:pt x="5346" y="615"/>
                  <a:pt x="5346" y="615"/>
                  <a:pt x="5346" y="615"/>
                </a:cubicBezTo>
                <a:cubicBezTo>
                  <a:pt x="5339" y="615"/>
                  <a:pt x="5339" y="615"/>
                  <a:pt x="5339" y="615"/>
                </a:cubicBezTo>
                <a:cubicBezTo>
                  <a:pt x="5339" y="634"/>
                  <a:pt x="5339" y="634"/>
                  <a:pt x="5339" y="634"/>
                </a:cubicBezTo>
                <a:cubicBezTo>
                  <a:pt x="5322" y="634"/>
                  <a:pt x="5322" y="634"/>
                  <a:pt x="5322" y="634"/>
                </a:cubicBezTo>
                <a:cubicBezTo>
                  <a:pt x="5322" y="655"/>
                  <a:pt x="5322" y="655"/>
                  <a:pt x="5322" y="655"/>
                </a:cubicBezTo>
                <a:cubicBezTo>
                  <a:pt x="5310" y="655"/>
                  <a:pt x="5310" y="655"/>
                  <a:pt x="5310" y="655"/>
                </a:cubicBezTo>
                <a:cubicBezTo>
                  <a:pt x="5310" y="674"/>
                  <a:pt x="5310" y="674"/>
                  <a:pt x="5310" y="674"/>
                </a:cubicBezTo>
                <a:cubicBezTo>
                  <a:pt x="5302" y="674"/>
                  <a:pt x="5302" y="674"/>
                  <a:pt x="5302" y="674"/>
                </a:cubicBezTo>
                <a:cubicBezTo>
                  <a:pt x="5302" y="683"/>
                  <a:pt x="5302" y="683"/>
                  <a:pt x="5302" y="683"/>
                </a:cubicBezTo>
                <a:cubicBezTo>
                  <a:pt x="5292" y="683"/>
                  <a:pt x="5292" y="683"/>
                  <a:pt x="5292" y="683"/>
                </a:cubicBezTo>
                <a:cubicBezTo>
                  <a:pt x="5292" y="1274"/>
                  <a:pt x="5292" y="1274"/>
                  <a:pt x="5292" y="1274"/>
                </a:cubicBezTo>
                <a:cubicBezTo>
                  <a:pt x="5260" y="1274"/>
                  <a:pt x="5260" y="1274"/>
                  <a:pt x="5260" y="1274"/>
                </a:cubicBezTo>
                <a:cubicBezTo>
                  <a:pt x="5260" y="792"/>
                  <a:pt x="5260" y="792"/>
                  <a:pt x="5260" y="792"/>
                </a:cubicBezTo>
                <a:cubicBezTo>
                  <a:pt x="5098" y="792"/>
                  <a:pt x="5098" y="792"/>
                  <a:pt x="5098" y="792"/>
                </a:cubicBezTo>
                <a:cubicBezTo>
                  <a:pt x="5073" y="817"/>
                  <a:pt x="5073" y="817"/>
                  <a:pt x="5073" y="817"/>
                </a:cubicBezTo>
                <a:cubicBezTo>
                  <a:pt x="5073" y="1219"/>
                  <a:pt x="5073" y="1219"/>
                  <a:pt x="5073" y="1219"/>
                </a:cubicBezTo>
                <a:cubicBezTo>
                  <a:pt x="5044" y="1219"/>
                  <a:pt x="5044" y="1219"/>
                  <a:pt x="5044" y="1219"/>
                </a:cubicBezTo>
                <a:cubicBezTo>
                  <a:pt x="5031" y="1237"/>
                  <a:pt x="5031" y="1237"/>
                  <a:pt x="5031" y="1237"/>
                </a:cubicBezTo>
                <a:cubicBezTo>
                  <a:pt x="5031" y="1419"/>
                  <a:pt x="5031" y="1419"/>
                  <a:pt x="5031" y="1419"/>
                </a:cubicBezTo>
                <a:cubicBezTo>
                  <a:pt x="5007" y="1419"/>
                  <a:pt x="5007" y="1419"/>
                  <a:pt x="5007" y="1419"/>
                </a:cubicBezTo>
                <a:cubicBezTo>
                  <a:pt x="5007" y="1089"/>
                  <a:pt x="5007" y="1089"/>
                  <a:pt x="5007" y="1089"/>
                </a:cubicBezTo>
                <a:cubicBezTo>
                  <a:pt x="4993" y="1089"/>
                  <a:pt x="4993" y="1089"/>
                  <a:pt x="4993" y="1089"/>
                </a:cubicBezTo>
                <a:cubicBezTo>
                  <a:pt x="4993" y="1050"/>
                  <a:pt x="4993" y="1050"/>
                  <a:pt x="4993" y="1050"/>
                </a:cubicBezTo>
                <a:cubicBezTo>
                  <a:pt x="4981" y="1050"/>
                  <a:pt x="4981" y="1050"/>
                  <a:pt x="4981" y="1050"/>
                </a:cubicBezTo>
                <a:cubicBezTo>
                  <a:pt x="4981" y="1026"/>
                  <a:pt x="4981" y="1026"/>
                  <a:pt x="4981" y="1026"/>
                </a:cubicBezTo>
                <a:cubicBezTo>
                  <a:pt x="4959" y="1026"/>
                  <a:pt x="4959" y="1026"/>
                  <a:pt x="4959" y="1026"/>
                </a:cubicBezTo>
                <a:cubicBezTo>
                  <a:pt x="4945" y="1016"/>
                  <a:pt x="4945" y="1016"/>
                  <a:pt x="4945" y="1016"/>
                </a:cubicBezTo>
                <a:cubicBezTo>
                  <a:pt x="4945" y="887"/>
                  <a:pt x="4945" y="887"/>
                  <a:pt x="4945" y="887"/>
                </a:cubicBezTo>
                <a:cubicBezTo>
                  <a:pt x="4841" y="919"/>
                  <a:pt x="4841" y="919"/>
                  <a:pt x="4841" y="919"/>
                </a:cubicBezTo>
                <a:cubicBezTo>
                  <a:pt x="4819" y="902"/>
                  <a:pt x="4819" y="902"/>
                  <a:pt x="4819" y="902"/>
                </a:cubicBezTo>
                <a:cubicBezTo>
                  <a:pt x="4819" y="685"/>
                  <a:pt x="4819" y="685"/>
                  <a:pt x="4819" y="685"/>
                </a:cubicBezTo>
                <a:cubicBezTo>
                  <a:pt x="4750" y="668"/>
                  <a:pt x="4750" y="668"/>
                  <a:pt x="4750" y="668"/>
                </a:cubicBezTo>
                <a:cubicBezTo>
                  <a:pt x="4616" y="723"/>
                  <a:pt x="4616" y="723"/>
                  <a:pt x="4616" y="723"/>
                </a:cubicBezTo>
                <a:cubicBezTo>
                  <a:pt x="4616" y="734"/>
                  <a:pt x="4616" y="734"/>
                  <a:pt x="4616" y="734"/>
                </a:cubicBezTo>
                <a:cubicBezTo>
                  <a:pt x="4593" y="720"/>
                  <a:pt x="4593" y="720"/>
                  <a:pt x="4593" y="720"/>
                </a:cubicBezTo>
                <a:cubicBezTo>
                  <a:pt x="4574" y="720"/>
                  <a:pt x="4574" y="720"/>
                  <a:pt x="4574" y="720"/>
                </a:cubicBezTo>
                <a:cubicBezTo>
                  <a:pt x="4574" y="739"/>
                  <a:pt x="4574" y="739"/>
                  <a:pt x="4574" y="739"/>
                </a:cubicBezTo>
                <a:cubicBezTo>
                  <a:pt x="4551" y="739"/>
                  <a:pt x="4551" y="739"/>
                  <a:pt x="4551" y="739"/>
                </a:cubicBezTo>
                <a:cubicBezTo>
                  <a:pt x="4551" y="807"/>
                  <a:pt x="4551" y="807"/>
                  <a:pt x="4551" y="807"/>
                </a:cubicBezTo>
                <a:cubicBezTo>
                  <a:pt x="4540" y="807"/>
                  <a:pt x="4540" y="807"/>
                  <a:pt x="4540" y="807"/>
                </a:cubicBezTo>
                <a:cubicBezTo>
                  <a:pt x="4540" y="1250"/>
                  <a:pt x="4540" y="1250"/>
                  <a:pt x="4540" y="1250"/>
                </a:cubicBezTo>
                <a:cubicBezTo>
                  <a:pt x="4523" y="1250"/>
                  <a:pt x="4523" y="1250"/>
                  <a:pt x="4523" y="1250"/>
                </a:cubicBezTo>
                <a:cubicBezTo>
                  <a:pt x="4516" y="1237"/>
                  <a:pt x="4516" y="1237"/>
                  <a:pt x="4516" y="1237"/>
                </a:cubicBezTo>
                <a:cubicBezTo>
                  <a:pt x="4516" y="1205"/>
                  <a:pt x="4516" y="1205"/>
                  <a:pt x="4516" y="1205"/>
                </a:cubicBezTo>
                <a:cubicBezTo>
                  <a:pt x="4499" y="1205"/>
                  <a:pt x="4499" y="1205"/>
                  <a:pt x="4499" y="1205"/>
                </a:cubicBezTo>
                <a:cubicBezTo>
                  <a:pt x="4499" y="1238"/>
                  <a:pt x="4499" y="1238"/>
                  <a:pt x="4499" y="1238"/>
                </a:cubicBezTo>
                <a:cubicBezTo>
                  <a:pt x="4495" y="1234"/>
                  <a:pt x="4495" y="1234"/>
                  <a:pt x="4495" y="1234"/>
                </a:cubicBezTo>
                <a:cubicBezTo>
                  <a:pt x="4495" y="1245"/>
                  <a:pt x="4495" y="1245"/>
                  <a:pt x="4495" y="1245"/>
                </a:cubicBezTo>
                <a:cubicBezTo>
                  <a:pt x="4482" y="1245"/>
                  <a:pt x="4482" y="1245"/>
                  <a:pt x="4482" y="1245"/>
                </a:cubicBezTo>
                <a:cubicBezTo>
                  <a:pt x="4482" y="1255"/>
                  <a:pt x="4482" y="1255"/>
                  <a:pt x="4482" y="1255"/>
                </a:cubicBezTo>
                <a:cubicBezTo>
                  <a:pt x="4474" y="1255"/>
                  <a:pt x="4474" y="1255"/>
                  <a:pt x="4474" y="1255"/>
                </a:cubicBezTo>
                <a:cubicBezTo>
                  <a:pt x="4474" y="1263"/>
                  <a:pt x="4474" y="1263"/>
                  <a:pt x="4474" y="1263"/>
                </a:cubicBezTo>
                <a:cubicBezTo>
                  <a:pt x="4452" y="1263"/>
                  <a:pt x="4452" y="1263"/>
                  <a:pt x="4452" y="1263"/>
                </a:cubicBezTo>
                <a:cubicBezTo>
                  <a:pt x="4452" y="1251"/>
                  <a:pt x="4452" y="1251"/>
                  <a:pt x="4452" y="1251"/>
                </a:cubicBezTo>
                <a:cubicBezTo>
                  <a:pt x="4468" y="1248"/>
                  <a:pt x="4468" y="1248"/>
                  <a:pt x="4468" y="1248"/>
                </a:cubicBezTo>
                <a:cubicBezTo>
                  <a:pt x="4468" y="1242"/>
                  <a:pt x="4468" y="1242"/>
                  <a:pt x="4468" y="1242"/>
                </a:cubicBezTo>
                <a:cubicBezTo>
                  <a:pt x="4407" y="1242"/>
                  <a:pt x="4407" y="1242"/>
                  <a:pt x="4407" y="1242"/>
                </a:cubicBezTo>
                <a:cubicBezTo>
                  <a:pt x="4409" y="1247"/>
                  <a:pt x="4409" y="1247"/>
                  <a:pt x="4409" y="1247"/>
                </a:cubicBezTo>
                <a:cubicBezTo>
                  <a:pt x="4421" y="1249"/>
                  <a:pt x="4421" y="1249"/>
                  <a:pt x="4421" y="1249"/>
                </a:cubicBezTo>
                <a:cubicBezTo>
                  <a:pt x="4421" y="1260"/>
                  <a:pt x="4421" y="1260"/>
                  <a:pt x="4421" y="1260"/>
                </a:cubicBezTo>
                <a:cubicBezTo>
                  <a:pt x="4398" y="1265"/>
                  <a:pt x="4398" y="1265"/>
                  <a:pt x="4398" y="1265"/>
                </a:cubicBezTo>
                <a:cubicBezTo>
                  <a:pt x="4369" y="1201"/>
                  <a:pt x="4369" y="1201"/>
                  <a:pt x="4369" y="1201"/>
                </a:cubicBezTo>
                <a:cubicBezTo>
                  <a:pt x="4369" y="1161"/>
                  <a:pt x="4369" y="1161"/>
                  <a:pt x="4369" y="1161"/>
                </a:cubicBezTo>
                <a:cubicBezTo>
                  <a:pt x="4369" y="948"/>
                  <a:pt x="4369" y="948"/>
                  <a:pt x="4369" y="948"/>
                </a:cubicBezTo>
                <a:cubicBezTo>
                  <a:pt x="4369" y="948"/>
                  <a:pt x="4379" y="944"/>
                  <a:pt x="4379" y="932"/>
                </a:cubicBezTo>
                <a:cubicBezTo>
                  <a:pt x="4379" y="920"/>
                  <a:pt x="4346" y="917"/>
                  <a:pt x="4333" y="917"/>
                </a:cubicBezTo>
                <a:cubicBezTo>
                  <a:pt x="4320" y="917"/>
                  <a:pt x="4287" y="920"/>
                  <a:pt x="4287" y="932"/>
                </a:cubicBezTo>
                <a:cubicBezTo>
                  <a:pt x="4287" y="944"/>
                  <a:pt x="4297" y="948"/>
                  <a:pt x="4297" y="948"/>
                </a:cubicBezTo>
                <a:cubicBezTo>
                  <a:pt x="4297" y="1161"/>
                  <a:pt x="4297" y="1161"/>
                  <a:pt x="4297" y="1161"/>
                </a:cubicBezTo>
                <a:cubicBezTo>
                  <a:pt x="4286" y="1161"/>
                  <a:pt x="4286" y="1161"/>
                  <a:pt x="4286" y="1161"/>
                </a:cubicBezTo>
                <a:cubicBezTo>
                  <a:pt x="4286" y="1131"/>
                  <a:pt x="4286" y="1131"/>
                  <a:pt x="4286" y="1131"/>
                </a:cubicBezTo>
                <a:cubicBezTo>
                  <a:pt x="4238" y="1091"/>
                  <a:pt x="4238" y="1091"/>
                  <a:pt x="4238" y="1091"/>
                </a:cubicBezTo>
                <a:cubicBezTo>
                  <a:pt x="4238" y="974"/>
                  <a:pt x="4238" y="974"/>
                  <a:pt x="4238" y="974"/>
                </a:cubicBezTo>
                <a:cubicBezTo>
                  <a:pt x="4223" y="974"/>
                  <a:pt x="4223" y="974"/>
                  <a:pt x="4223" y="974"/>
                </a:cubicBezTo>
                <a:cubicBezTo>
                  <a:pt x="4166" y="1010"/>
                  <a:pt x="4166" y="1010"/>
                  <a:pt x="4166" y="1010"/>
                </a:cubicBezTo>
                <a:cubicBezTo>
                  <a:pt x="4166" y="995"/>
                  <a:pt x="4166" y="995"/>
                  <a:pt x="4166" y="995"/>
                </a:cubicBezTo>
                <a:cubicBezTo>
                  <a:pt x="4087" y="995"/>
                  <a:pt x="4087" y="995"/>
                  <a:pt x="4087" y="995"/>
                </a:cubicBezTo>
                <a:cubicBezTo>
                  <a:pt x="4087" y="1012"/>
                  <a:pt x="4087" y="1012"/>
                  <a:pt x="4087" y="1012"/>
                </a:cubicBezTo>
                <a:cubicBezTo>
                  <a:pt x="4069" y="1012"/>
                  <a:pt x="4069" y="1012"/>
                  <a:pt x="4069" y="1012"/>
                </a:cubicBezTo>
                <a:cubicBezTo>
                  <a:pt x="4069" y="1130"/>
                  <a:pt x="4069" y="1130"/>
                  <a:pt x="4069" y="1130"/>
                </a:cubicBezTo>
                <a:cubicBezTo>
                  <a:pt x="4046" y="1117"/>
                  <a:pt x="4046" y="1117"/>
                  <a:pt x="4046" y="1117"/>
                </a:cubicBezTo>
                <a:cubicBezTo>
                  <a:pt x="4046" y="1088"/>
                  <a:pt x="4046" y="1088"/>
                  <a:pt x="4046" y="1088"/>
                </a:cubicBezTo>
                <a:cubicBezTo>
                  <a:pt x="4039" y="1088"/>
                  <a:pt x="4039" y="1088"/>
                  <a:pt x="4039" y="1088"/>
                </a:cubicBezTo>
                <a:cubicBezTo>
                  <a:pt x="4039" y="1118"/>
                  <a:pt x="4039" y="1118"/>
                  <a:pt x="4039" y="1118"/>
                </a:cubicBezTo>
                <a:cubicBezTo>
                  <a:pt x="4032" y="1118"/>
                  <a:pt x="4032" y="1118"/>
                  <a:pt x="4032" y="1118"/>
                </a:cubicBezTo>
                <a:cubicBezTo>
                  <a:pt x="4032" y="1061"/>
                  <a:pt x="4032" y="1061"/>
                  <a:pt x="4032" y="1061"/>
                </a:cubicBezTo>
                <a:cubicBezTo>
                  <a:pt x="3989" y="1061"/>
                  <a:pt x="3989" y="1061"/>
                  <a:pt x="3989" y="1061"/>
                </a:cubicBezTo>
                <a:cubicBezTo>
                  <a:pt x="3989" y="1052"/>
                  <a:pt x="3984" y="1018"/>
                  <a:pt x="3943" y="995"/>
                </a:cubicBezTo>
                <a:cubicBezTo>
                  <a:pt x="3943" y="975"/>
                  <a:pt x="3943" y="975"/>
                  <a:pt x="3943" y="975"/>
                </a:cubicBezTo>
                <a:cubicBezTo>
                  <a:pt x="3933" y="975"/>
                  <a:pt x="3933" y="975"/>
                  <a:pt x="3933" y="975"/>
                </a:cubicBezTo>
                <a:cubicBezTo>
                  <a:pt x="3923" y="975"/>
                  <a:pt x="3923" y="975"/>
                  <a:pt x="3923" y="975"/>
                </a:cubicBezTo>
                <a:cubicBezTo>
                  <a:pt x="3923" y="995"/>
                  <a:pt x="3923" y="995"/>
                  <a:pt x="3923" y="995"/>
                </a:cubicBezTo>
                <a:cubicBezTo>
                  <a:pt x="3882" y="1018"/>
                  <a:pt x="3877" y="1052"/>
                  <a:pt x="3877" y="1061"/>
                </a:cubicBezTo>
                <a:cubicBezTo>
                  <a:pt x="3877" y="1070"/>
                  <a:pt x="3885" y="1078"/>
                  <a:pt x="3885" y="1078"/>
                </a:cubicBezTo>
                <a:cubicBezTo>
                  <a:pt x="3859" y="1078"/>
                  <a:pt x="3859" y="1078"/>
                  <a:pt x="3859" y="1078"/>
                </a:cubicBezTo>
                <a:cubicBezTo>
                  <a:pt x="3846" y="1078"/>
                  <a:pt x="3846" y="1078"/>
                  <a:pt x="3846" y="1078"/>
                </a:cubicBezTo>
                <a:cubicBezTo>
                  <a:pt x="3809" y="1051"/>
                  <a:pt x="3809" y="1051"/>
                  <a:pt x="3809" y="1051"/>
                </a:cubicBezTo>
                <a:cubicBezTo>
                  <a:pt x="3781" y="1070"/>
                  <a:pt x="3781" y="1070"/>
                  <a:pt x="3781" y="1070"/>
                </a:cubicBezTo>
                <a:cubicBezTo>
                  <a:pt x="3770" y="1080"/>
                  <a:pt x="3770" y="1080"/>
                  <a:pt x="3770" y="1080"/>
                </a:cubicBezTo>
                <a:cubicBezTo>
                  <a:pt x="3742" y="1080"/>
                  <a:pt x="3742" y="1080"/>
                  <a:pt x="3742" y="1080"/>
                </a:cubicBezTo>
                <a:cubicBezTo>
                  <a:pt x="3742" y="1095"/>
                  <a:pt x="3742" y="1095"/>
                  <a:pt x="3742" y="1095"/>
                </a:cubicBezTo>
                <a:cubicBezTo>
                  <a:pt x="3759" y="1095"/>
                  <a:pt x="3763" y="1109"/>
                  <a:pt x="3763" y="1109"/>
                </a:cubicBezTo>
                <a:cubicBezTo>
                  <a:pt x="3763" y="1133"/>
                  <a:pt x="3763" y="1133"/>
                  <a:pt x="3763" y="1133"/>
                </a:cubicBezTo>
                <a:cubicBezTo>
                  <a:pt x="3734" y="1133"/>
                  <a:pt x="3734" y="1133"/>
                  <a:pt x="3734" y="1133"/>
                </a:cubicBezTo>
                <a:cubicBezTo>
                  <a:pt x="3734" y="1123"/>
                  <a:pt x="3734" y="1123"/>
                  <a:pt x="3734" y="1123"/>
                </a:cubicBezTo>
                <a:cubicBezTo>
                  <a:pt x="3673" y="1123"/>
                  <a:pt x="3673" y="1123"/>
                  <a:pt x="3673" y="1123"/>
                </a:cubicBezTo>
                <a:cubicBezTo>
                  <a:pt x="3673" y="1147"/>
                  <a:pt x="3673" y="1147"/>
                  <a:pt x="3673" y="1147"/>
                </a:cubicBezTo>
                <a:cubicBezTo>
                  <a:pt x="3635" y="1147"/>
                  <a:pt x="3635" y="1147"/>
                  <a:pt x="3635" y="1147"/>
                </a:cubicBezTo>
                <a:cubicBezTo>
                  <a:pt x="3635" y="1405"/>
                  <a:pt x="3635" y="1405"/>
                  <a:pt x="3635" y="1405"/>
                </a:cubicBezTo>
                <a:cubicBezTo>
                  <a:pt x="3585" y="1405"/>
                  <a:pt x="3585" y="1405"/>
                  <a:pt x="3585" y="1405"/>
                </a:cubicBezTo>
                <a:cubicBezTo>
                  <a:pt x="3585" y="1415"/>
                  <a:pt x="3585" y="1415"/>
                  <a:pt x="3585" y="1415"/>
                </a:cubicBezTo>
                <a:cubicBezTo>
                  <a:pt x="3576" y="1415"/>
                  <a:pt x="3576" y="1415"/>
                  <a:pt x="3576" y="1415"/>
                </a:cubicBezTo>
                <a:cubicBezTo>
                  <a:pt x="3576" y="1437"/>
                  <a:pt x="3576" y="1437"/>
                  <a:pt x="3576" y="1437"/>
                </a:cubicBezTo>
                <a:cubicBezTo>
                  <a:pt x="3565" y="1437"/>
                  <a:pt x="3565" y="1437"/>
                  <a:pt x="3565" y="1437"/>
                </a:cubicBezTo>
                <a:cubicBezTo>
                  <a:pt x="3565" y="1403"/>
                  <a:pt x="3565" y="1403"/>
                  <a:pt x="3565" y="1403"/>
                </a:cubicBezTo>
                <a:cubicBezTo>
                  <a:pt x="3528" y="1403"/>
                  <a:pt x="3528" y="1403"/>
                  <a:pt x="3528" y="1403"/>
                </a:cubicBezTo>
                <a:cubicBezTo>
                  <a:pt x="3528" y="1259"/>
                  <a:pt x="3528" y="1259"/>
                  <a:pt x="3528" y="1259"/>
                </a:cubicBezTo>
                <a:cubicBezTo>
                  <a:pt x="3478" y="1259"/>
                  <a:pt x="3478" y="1259"/>
                  <a:pt x="3478" y="1259"/>
                </a:cubicBezTo>
                <a:cubicBezTo>
                  <a:pt x="3478" y="1245"/>
                  <a:pt x="3478" y="1245"/>
                  <a:pt x="3478" y="1245"/>
                </a:cubicBezTo>
                <a:cubicBezTo>
                  <a:pt x="3463" y="1245"/>
                  <a:pt x="3463" y="1245"/>
                  <a:pt x="3463" y="1245"/>
                </a:cubicBezTo>
                <a:cubicBezTo>
                  <a:pt x="3463" y="1255"/>
                  <a:pt x="3463" y="1255"/>
                  <a:pt x="3463" y="1255"/>
                </a:cubicBezTo>
                <a:cubicBezTo>
                  <a:pt x="3455" y="1255"/>
                  <a:pt x="3455" y="1255"/>
                  <a:pt x="3455" y="1255"/>
                </a:cubicBezTo>
                <a:cubicBezTo>
                  <a:pt x="3456" y="1251"/>
                  <a:pt x="3456" y="1248"/>
                  <a:pt x="3456" y="1245"/>
                </a:cubicBezTo>
                <a:cubicBezTo>
                  <a:pt x="3456" y="1211"/>
                  <a:pt x="3436" y="1182"/>
                  <a:pt x="3407" y="1168"/>
                </a:cubicBezTo>
                <a:cubicBezTo>
                  <a:pt x="3407" y="700"/>
                  <a:pt x="3407" y="700"/>
                  <a:pt x="3407" y="700"/>
                </a:cubicBezTo>
                <a:cubicBezTo>
                  <a:pt x="3431" y="687"/>
                  <a:pt x="3447" y="662"/>
                  <a:pt x="3447" y="634"/>
                </a:cubicBezTo>
                <a:cubicBezTo>
                  <a:pt x="3447" y="597"/>
                  <a:pt x="3421" y="567"/>
                  <a:pt x="3387" y="560"/>
                </a:cubicBezTo>
                <a:cubicBezTo>
                  <a:pt x="3383" y="429"/>
                  <a:pt x="3383" y="429"/>
                  <a:pt x="3383" y="429"/>
                </a:cubicBezTo>
                <a:cubicBezTo>
                  <a:pt x="3391" y="425"/>
                  <a:pt x="3397" y="417"/>
                  <a:pt x="3397" y="407"/>
                </a:cubicBezTo>
                <a:cubicBezTo>
                  <a:pt x="3397" y="400"/>
                  <a:pt x="3394" y="393"/>
                  <a:pt x="3390" y="389"/>
                </a:cubicBezTo>
                <a:cubicBezTo>
                  <a:pt x="3390" y="372"/>
                  <a:pt x="3390" y="372"/>
                  <a:pt x="3390" y="372"/>
                </a:cubicBezTo>
                <a:cubicBezTo>
                  <a:pt x="3382" y="372"/>
                  <a:pt x="3382" y="372"/>
                  <a:pt x="3382" y="372"/>
                </a:cubicBezTo>
                <a:cubicBezTo>
                  <a:pt x="3382" y="269"/>
                  <a:pt x="3382" y="269"/>
                  <a:pt x="3382" y="269"/>
                </a:cubicBezTo>
                <a:cubicBezTo>
                  <a:pt x="3377" y="269"/>
                  <a:pt x="3377" y="269"/>
                  <a:pt x="3377" y="269"/>
                </a:cubicBezTo>
                <a:cubicBezTo>
                  <a:pt x="3377" y="187"/>
                  <a:pt x="3377" y="187"/>
                  <a:pt x="3377" y="187"/>
                </a:cubicBezTo>
                <a:cubicBezTo>
                  <a:pt x="3377" y="187"/>
                  <a:pt x="3385" y="187"/>
                  <a:pt x="3385" y="177"/>
                </a:cubicBezTo>
                <a:cubicBezTo>
                  <a:pt x="3385" y="167"/>
                  <a:pt x="3377" y="170"/>
                  <a:pt x="3377" y="170"/>
                </a:cubicBezTo>
                <a:cubicBezTo>
                  <a:pt x="3372" y="0"/>
                  <a:pt x="3372" y="0"/>
                  <a:pt x="3372" y="0"/>
                </a:cubicBezTo>
                <a:cubicBezTo>
                  <a:pt x="3367" y="170"/>
                  <a:pt x="3367" y="170"/>
                  <a:pt x="3367" y="170"/>
                </a:cubicBezTo>
                <a:cubicBezTo>
                  <a:pt x="3367" y="170"/>
                  <a:pt x="3359" y="167"/>
                  <a:pt x="3359" y="177"/>
                </a:cubicBezTo>
                <a:cubicBezTo>
                  <a:pt x="3359" y="187"/>
                  <a:pt x="3367" y="187"/>
                  <a:pt x="3367" y="187"/>
                </a:cubicBezTo>
                <a:cubicBezTo>
                  <a:pt x="3367" y="269"/>
                  <a:pt x="3367" y="269"/>
                  <a:pt x="3367" y="269"/>
                </a:cubicBezTo>
                <a:cubicBezTo>
                  <a:pt x="3362" y="269"/>
                  <a:pt x="3362" y="269"/>
                  <a:pt x="3362" y="269"/>
                </a:cubicBezTo>
                <a:cubicBezTo>
                  <a:pt x="3362" y="372"/>
                  <a:pt x="3362" y="372"/>
                  <a:pt x="3362" y="372"/>
                </a:cubicBezTo>
                <a:cubicBezTo>
                  <a:pt x="3354" y="372"/>
                  <a:pt x="3354" y="372"/>
                  <a:pt x="3354" y="372"/>
                </a:cubicBezTo>
                <a:cubicBezTo>
                  <a:pt x="3354" y="389"/>
                  <a:pt x="3354" y="389"/>
                  <a:pt x="3354" y="389"/>
                </a:cubicBezTo>
                <a:cubicBezTo>
                  <a:pt x="3350" y="393"/>
                  <a:pt x="3347" y="400"/>
                  <a:pt x="3347" y="407"/>
                </a:cubicBezTo>
                <a:cubicBezTo>
                  <a:pt x="3347" y="417"/>
                  <a:pt x="3353" y="425"/>
                  <a:pt x="3361" y="429"/>
                </a:cubicBezTo>
                <a:cubicBezTo>
                  <a:pt x="3357" y="560"/>
                  <a:pt x="3357" y="560"/>
                  <a:pt x="3357" y="560"/>
                </a:cubicBezTo>
                <a:cubicBezTo>
                  <a:pt x="3323" y="567"/>
                  <a:pt x="3297" y="597"/>
                  <a:pt x="3297" y="634"/>
                </a:cubicBezTo>
                <a:cubicBezTo>
                  <a:pt x="3297" y="659"/>
                  <a:pt x="3310" y="681"/>
                  <a:pt x="3329" y="695"/>
                </a:cubicBezTo>
                <a:cubicBezTo>
                  <a:pt x="3329" y="1173"/>
                  <a:pt x="3329" y="1173"/>
                  <a:pt x="3329" y="1173"/>
                </a:cubicBezTo>
                <a:cubicBezTo>
                  <a:pt x="3304" y="1187"/>
                  <a:pt x="3288" y="1214"/>
                  <a:pt x="3288" y="1245"/>
                </a:cubicBezTo>
                <a:cubicBezTo>
                  <a:pt x="3288" y="1275"/>
                  <a:pt x="3304" y="1302"/>
                  <a:pt x="3329" y="1317"/>
                </a:cubicBezTo>
                <a:cubicBezTo>
                  <a:pt x="3329" y="1343"/>
                  <a:pt x="3329" y="1343"/>
                  <a:pt x="3329" y="1343"/>
                </a:cubicBezTo>
                <a:cubicBezTo>
                  <a:pt x="3287" y="1479"/>
                  <a:pt x="3287" y="1479"/>
                  <a:pt x="3287" y="1479"/>
                </a:cubicBezTo>
                <a:cubicBezTo>
                  <a:pt x="3180" y="1479"/>
                  <a:pt x="3180" y="1479"/>
                  <a:pt x="3180" y="1479"/>
                </a:cubicBezTo>
                <a:cubicBezTo>
                  <a:pt x="3180" y="1420"/>
                  <a:pt x="3180" y="1420"/>
                  <a:pt x="3180" y="1420"/>
                </a:cubicBezTo>
                <a:cubicBezTo>
                  <a:pt x="3132" y="1420"/>
                  <a:pt x="3132" y="1420"/>
                  <a:pt x="3132" y="1420"/>
                </a:cubicBezTo>
                <a:cubicBezTo>
                  <a:pt x="3132" y="1479"/>
                  <a:pt x="3132" y="1479"/>
                  <a:pt x="3132" y="1479"/>
                </a:cubicBezTo>
                <a:cubicBezTo>
                  <a:pt x="2997" y="1479"/>
                  <a:pt x="2997" y="1479"/>
                  <a:pt x="2997" y="1479"/>
                </a:cubicBezTo>
                <a:cubicBezTo>
                  <a:pt x="2997" y="1395"/>
                  <a:pt x="2997" y="1395"/>
                  <a:pt x="2997" y="1395"/>
                </a:cubicBezTo>
                <a:cubicBezTo>
                  <a:pt x="2850" y="1372"/>
                  <a:pt x="2850" y="1372"/>
                  <a:pt x="2850" y="1372"/>
                </a:cubicBezTo>
                <a:cubicBezTo>
                  <a:pt x="2850" y="1279"/>
                  <a:pt x="2850" y="1279"/>
                  <a:pt x="2850" y="1279"/>
                </a:cubicBezTo>
                <a:cubicBezTo>
                  <a:pt x="2844" y="1271"/>
                  <a:pt x="2844" y="1271"/>
                  <a:pt x="2844" y="1271"/>
                </a:cubicBezTo>
                <a:cubicBezTo>
                  <a:pt x="2844" y="1227"/>
                  <a:pt x="2844" y="1227"/>
                  <a:pt x="2844" y="1227"/>
                </a:cubicBezTo>
                <a:cubicBezTo>
                  <a:pt x="2838" y="1223"/>
                  <a:pt x="2838" y="1223"/>
                  <a:pt x="2838" y="1223"/>
                </a:cubicBezTo>
                <a:cubicBezTo>
                  <a:pt x="2838" y="1194"/>
                  <a:pt x="2838" y="1194"/>
                  <a:pt x="2838" y="1194"/>
                </a:cubicBezTo>
                <a:cubicBezTo>
                  <a:pt x="2818" y="1177"/>
                  <a:pt x="2818" y="1177"/>
                  <a:pt x="2818" y="1177"/>
                </a:cubicBezTo>
                <a:cubicBezTo>
                  <a:pt x="2803" y="1177"/>
                  <a:pt x="2803" y="1177"/>
                  <a:pt x="2803" y="1177"/>
                </a:cubicBezTo>
                <a:cubicBezTo>
                  <a:pt x="2797" y="1119"/>
                  <a:pt x="2797" y="1119"/>
                  <a:pt x="2797" y="1119"/>
                </a:cubicBezTo>
                <a:cubicBezTo>
                  <a:pt x="2791" y="1177"/>
                  <a:pt x="2791" y="1177"/>
                  <a:pt x="2791" y="1177"/>
                </a:cubicBezTo>
                <a:cubicBezTo>
                  <a:pt x="2776" y="1177"/>
                  <a:pt x="2776" y="1177"/>
                  <a:pt x="2776" y="1177"/>
                </a:cubicBezTo>
                <a:cubicBezTo>
                  <a:pt x="2756" y="1194"/>
                  <a:pt x="2756" y="1194"/>
                  <a:pt x="2756" y="1194"/>
                </a:cubicBezTo>
                <a:cubicBezTo>
                  <a:pt x="2756" y="1223"/>
                  <a:pt x="2756" y="1223"/>
                  <a:pt x="2756" y="1223"/>
                </a:cubicBezTo>
                <a:cubicBezTo>
                  <a:pt x="2750" y="1227"/>
                  <a:pt x="2750" y="1227"/>
                  <a:pt x="2750" y="1227"/>
                </a:cubicBezTo>
                <a:cubicBezTo>
                  <a:pt x="2750" y="1271"/>
                  <a:pt x="2750" y="1271"/>
                  <a:pt x="2750" y="1271"/>
                </a:cubicBezTo>
                <a:cubicBezTo>
                  <a:pt x="2744" y="1279"/>
                  <a:pt x="2744" y="1279"/>
                  <a:pt x="2744" y="1279"/>
                </a:cubicBezTo>
                <a:cubicBezTo>
                  <a:pt x="2744" y="1341"/>
                  <a:pt x="2744" y="1341"/>
                  <a:pt x="2744" y="1341"/>
                </a:cubicBezTo>
                <a:cubicBezTo>
                  <a:pt x="2744" y="1341"/>
                  <a:pt x="2733" y="1330"/>
                  <a:pt x="2701" y="1330"/>
                </a:cubicBezTo>
                <a:cubicBezTo>
                  <a:pt x="2658" y="1330"/>
                  <a:pt x="2628" y="1372"/>
                  <a:pt x="2628" y="1372"/>
                </a:cubicBezTo>
                <a:cubicBezTo>
                  <a:pt x="2572" y="1372"/>
                  <a:pt x="2572" y="1372"/>
                  <a:pt x="2572" y="1372"/>
                </a:cubicBezTo>
                <a:cubicBezTo>
                  <a:pt x="2572" y="1389"/>
                  <a:pt x="2572" y="1389"/>
                  <a:pt x="2572" y="1389"/>
                </a:cubicBezTo>
                <a:cubicBezTo>
                  <a:pt x="2553" y="1389"/>
                  <a:pt x="2553" y="1389"/>
                  <a:pt x="2553" y="1389"/>
                </a:cubicBezTo>
                <a:cubicBezTo>
                  <a:pt x="2553" y="1382"/>
                  <a:pt x="2553" y="1382"/>
                  <a:pt x="2553" y="1382"/>
                </a:cubicBezTo>
                <a:cubicBezTo>
                  <a:pt x="2510" y="1382"/>
                  <a:pt x="2510" y="1382"/>
                  <a:pt x="2510" y="1382"/>
                </a:cubicBezTo>
                <a:cubicBezTo>
                  <a:pt x="2502" y="1393"/>
                  <a:pt x="2502" y="1393"/>
                  <a:pt x="2502" y="1393"/>
                </a:cubicBezTo>
                <a:cubicBezTo>
                  <a:pt x="2478" y="1393"/>
                  <a:pt x="2478" y="1393"/>
                  <a:pt x="2478" y="1393"/>
                </a:cubicBezTo>
                <a:cubicBezTo>
                  <a:pt x="2478" y="1402"/>
                  <a:pt x="2478" y="1402"/>
                  <a:pt x="2478" y="1402"/>
                </a:cubicBezTo>
                <a:cubicBezTo>
                  <a:pt x="2470" y="1402"/>
                  <a:pt x="2470" y="1402"/>
                  <a:pt x="2470" y="1402"/>
                </a:cubicBezTo>
                <a:cubicBezTo>
                  <a:pt x="2470" y="1378"/>
                  <a:pt x="2470" y="1378"/>
                  <a:pt x="2470" y="1378"/>
                </a:cubicBezTo>
                <a:cubicBezTo>
                  <a:pt x="2443" y="1378"/>
                  <a:pt x="2443" y="1378"/>
                  <a:pt x="2443" y="1378"/>
                </a:cubicBezTo>
                <a:cubicBezTo>
                  <a:pt x="2432" y="1388"/>
                  <a:pt x="2432" y="1388"/>
                  <a:pt x="2432" y="1388"/>
                </a:cubicBezTo>
                <a:cubicBezTo>
                  <a:pt x="2417" y="1388"/>
                  <a:pt x="2417" y="1388"/>
                  <a:pt x="2417" y="1388"/>
                </a:cubicBezTo>
                <a:cubicBezTo>
                  <a:pt x="2408" y="1375"/>
                  <a:pt x="2408" y="1375"/>
                  <a:pt x="2408" y="1375"/>
                </a:cubicBezTo>
                <a:cubicBezTo>
                  <a:pt x="2393" y="1375"/>
                  <a:pt x="2393" y="1375"/>
                  <a:pt x="2393" y="1375"/>
                </a:cubicBezTo>
                <a:cubicBezTo>
                  <a:pt x="2381" y="1388"/>
                  <a:pt x="2381" y="1388"/>
                  <a:pt x="2381" y="1388"/>
                </a:cubicBezTo>
                <a:cubicBezTo>
                  <a:pt x="2365" y="1388"/>
                  <a:pt x="2365" y="1388"/>
                  <a:pt x="2365" y="1388"/>
                </a:cubicBezTo>
                <a:cubicBezTo>
                  <a:pt x="2365" y="1465"/>
                  <a:pt x="2365" y="1465"/>
                  <a:pt x="2365" y="1465"/>
                </a:cubicBezTo>
                <a:cubicBezTo>
                  <a:pt x="2310" y="1465"/>
                  <a:pt x="2310" y="1465"/>
                  <a:pt x="2310" y="1465"/>
                </a:cubicBezTo>
                <a:cubicBezTo>
                  <a:pt x="2310" y="1440"/>
                  <a:pt x="2310" y="1440"/>
                  <a:pt x="2310" y="1440"/>
                </a:cubicBezTo>
                <a:cubicBezTo>
                  <a:pt x="2284" y="1420"/>
                  <a:pt x="2284" y="1420"/>
                  <a:pt x="2284" y="1420"/>
                </a:cubicBezTo>
                <a:cubicBezTo>
                  <a:pt x="2279" y="1380"/>
                  <a:pt x="2279" y="1380"/>
                  <a:pt x="2279" y="1380"/>
                </a:cubicBezTo>
                <a:cubicBezTo>
                  <a:pt x="2273" y="1419"/>
                  <a:pt x="2273" y="1419"/>
                  <a:pt x="2273" y="1419"/>
                </a:cubicBezTo>
                <a:cubicBezTo>
                  <a:pt x="2243" y="1441"/>
                  <a:pt x="2243" y="1441"/>
                  <a:pt x="2243" y="1441"/>
                </a:cubicBezTo>
                <a:cubicBezTo>
                  <a:pt x="2243" y="1457"/>
                  <a:pt x="2243" y="1457"/>
                  <a:pt x="2243" y="1457"/>
                </a:cubicBezTo>
                <a:cubicBezTo>
                  <a:pt x="2199" y="1457"/>
                  <a:pt x="2199" y="1457"/>
                  <a:pt x="2199" y="1457"/>
                </a:cubicBezTo>
                <a:cubicBezTo>
                  <a:pt x="2199" y="1401"/>
                  <a:pt x="2199" y="1401"/>
                  <a:pt x="2199" y="1401"/>
                </a:cubicBezTo>
                <a:cubicBezTo>
                  <a:pt x="2177" y="1401"/>
                  <a:pt x="2177" y="1401"/>
                  <a:pt x="2177" y="1401"/>
                </a:cubicBezTo>
                <a:cubicBezTo>
                  <a:pt x="2177" y="1391"/>
                  <a:pt x="2177" y="1391"/>
                  <a:pt x="2177" y="1391"/>
                </a:cubicBezTo>
                <a:cubicBezTo>
                  <a:pt x="2152" y="1391"/>
                  <a:pt x="2152" y="1391"/>
                  <a:pt x="2152" y="1391"/>
                </a:cubicBezTo>
                <a:cubicBezTo>
                  <a:pt x="2152" y="1409"/>
                  <a:pt x="2152" y="1409"/>
                  <a:pt x="2152" y="1409"/>
                </a:cubicBezTo>
                <a:cubicBezTo>
                  <a:pt x="2139" y="1409"/>
                  <a:pt x="2139" y="1409"/>
                  <a:pt x="2139" y="1409"/>
                </a:cubicBezTo>
                <a:cubicBezTo>
                  <a:pt x="2139" y="1371"/>
                  <a:pt x="2139" y="1371"/>
                  <a:pt x="2139" y="1371"/>
                </a:cubicBezTo>
                <a:cubicBezTo>
                  <a:pt x="2093" y="1371"/>
                  <a:pt x="2093" y="1371"/>
                  <a:pt x="2093" y="1371"/>
                </a:cubicBezTo>
                <a:cubicBezTo>
                  <a:pt x="2093" y="1436"/>
                  <a:pt x="2093" y="1436"/>
                  <a:pt x="2093" y="1436"/>
                </a:cubicBezTo>
                <a:cubicBezTo>
                  <a:pt x="2077" y="1436"/>
                  <a:pt x="2077" y="1436"/>
                  <a:pt x="2077" y="1436"/>
                </a:cubicBezTo>
                <a:cubicBezTo>
                  <a:pt x="2077" y="1453"/>
                  <a:pt x="2077" y="1453"/>
                  <a:pt x="2077" y="1453"/>
                </a:cubicBezTo>
                <a:cubicBezTo>
                  <a:pt x="2068" y="1453"/>
                  <a:pt x="2068" y="1453"/>
                  <a:pt x="2068" y="1453"/>
                </a:cubicBezTo>
                <a:cubicBezTo>
                  <a:pt x="2068" y="1463"/>
                  <a:pt x="2068" y="1463"/>
                  <a:pt x="2068" y="1463"/>
                </a:cubicBezTo>
                <a:cubicBezTo>
                  <a:pt x="2055" y="1463"/>
                  <a:pt x="2055" y="1463"/>
                  <a:pt x="2055" y="1463"/>
                </a:cubicBezTo>
                <a:cubicBezTo>
                  <a:pt x="2055" y="1453"/>
                  <a:pt x="2055" y="1453"/>
                  <a:pt x="2055" y="1453"/>
                </a:cubicBezTo>
                <a:cubicBezTo>
                  <a:pt x="2033" y="1453"/>
                  <a:pt x="2033" y="1453"/>
                  <a:pt x="2033" y="1453"/>
                </a:cubicBezTo>
                <a:cubicBezTo>
                  <a:pt x="2033" y="1461"/>
                  <a:pt x="2033" y="1461"/>
                  <a:pt x="2033" y="1461"/>
                </a:cubicBezTo>
                <a:cubicBezTo>
                  <a:pt x="2004" y="1461"/>
                  <a:pt x="2004" y="1461"/>
                  <a:pt x="2004" y="1461"/>
                </a:cubicBezTo>
                <a:cubicBezTo>
                  <a:pt x="2004" y="1471"/>
                  <a:pt x="2004" y="1471"/>
                  <a:pt x="2004" y="1471"/>
                </a:cubicBezTo>
                <a:cubicBezTo>
                  <a:pt x="1996" y="1471"/>
                  <a:pt x="1996" y="1471"/>
                  <a:pt x="1996" y="1471"/>
                </a:cubicBezTo>
                <a:cubicBezTo>
                  <a:pt x="1996" y="1463"/>
                  <a:pt x="1996" y="1463"/>
                  <a:pt x="1996" y="1463"/>
                </a:cubicBezTo>
                <a:cubicBezTo>
                  <a:pt x="1983" y="1463"/>
                  <a:pt x="1983" y="1463"/>
                  <a:pt x="1983" y="1463"/>
                </a:cubicBezTo>
                <a:cubicBezTo>
                  <a:pt x="1983" y="1479"/>
                  <a:pt x="1983" y="1479"/>
                  <a:pt x="1983" y="1479"/>
                </a:cubicBezTo>
                <a:cubicBezTo>
                  <a:pt x="1975" y="1479"/>
                  <a:pt x="1975" y="1479"/>
                  <a:pt x="1975" y="1479"/>
                </a:cubicBezTo>
                <a:cubicBezTo>
                  <a:pt x="1975" y="1343"/>
                  <a:pt x="1975" y="1343"/>
                  <a:pt x="1975" y="1343"/>
                </a:cubicBezTo>
                <a:cubicBezTo>
                  <a:pt x="1952" y="1343"/>
                  <a:pt x="1952" y="1343"/>
                  <a:pt x="1952" y="1343"/>
                </a:cubicBezTo>
                <a:cubicBezTo>
                  <a:pt x="1952" y="1352"/>
                  <a:pt x="1952" y="1352"/>
                  <a:pt x="1952" y="1352"/>
                </a:cubicBezTo>
                <a:cubicBezTo>
                  <a:pt x="1943" y="1352"/>
                  <a:pt x="1943" y="1352"/>
                  <a:pt x="1943" y="1352"/>
                </a:cubicBezTo>
                <a:cubicBezTo>
                  <a:pt x="1935" y="1335"/>
                  <a:pt x="1935" y="1335"/>
                  <a:pt x="1935" y="1335"/>
                </a:cubicBezTo>
                <a:cubicBezTo>
                  <a:pt x="1921" y="1335"/>
                  <a:pt x="1921" y="1335"/>
                  <a:pt x="1921" y="1335"/>
                </a:cubicBezTo>
                <a:cubicBezTo>
                  <a:pt x="1912" y="1352"/>
                  <a:pt x="1912" y="1352"/>
                  <a:pt x="1912" y="1352"/>
                </a:cubicBezTo>
                <a:cubicBezTo>
                  <a:pt x="1877" y="1352"/>
                  <a:pt x="1877" y="1352"/>
                  <a:pt x="1877" y="1352"/>
                </a:cubicBezTo>
                <a:cubicBezTo>
                  <a:pt x="1877" y="1456"/>
                  <a:pt x="1877" y="1456"/>
                  <a:pt x="1877" y="1456"/>
                </a:cubicBezTo>
                <a:cubicBezTo>
                  <a:pt x="1805" y="1456"/>
                  <a:pt x="1805" y="1456"/>
                  <a:pt x="1805" y="1456"/>
                </a:cubicBezTo>
                <a:cubicBezTo>
                  <a:pt x="1791" y="1441"/>
                  <a:pt x="1791" y="1441"/>
                  <a:pt x="1791" y="1441"/>
                </a:cubicBezTo>
                <a:cubicBezTo>
                  <a:pt x="1781" y="1452"/>
                  <a:pt x="1781" y="1452"/>
                  <a:pt x="1781" y="1452"/>
                </a:cubicBezTo>
                <a:cubicBezTo>
                  <a:pt x="1771" y="1452"/>
                  <a:pt x="1771" y="1452"/>
                  <a:pt x="1771" y="1452"/>
                </a:cubicBezTo>
                <a:cubicBezTo>
                  <a:pt x="1756" y="1437"/>
                  <a:pt x="1756" y="1437"/>
                  <a:pt x="1756" y="1437"/>
                </a:cubicBezTo>
                <a:cubicBezTo>
                  <a:pt x="1744" y="1437"/>
                  <a:pt x="1744" y="1437"/>
                  <a:pt x="1744" y="1437"/>
                </a:cubicBezTo>
                <a:cubicBezTo>
                  <a:pt x="1731" y="1448"/>
                  <a:pt x="1731" y="1448"/>
                  <a:pt x="1731" y="1448"/>
                </a:cubicBezTo>
                <a:cubicBezTo>
                  <a:pt x="1699" y="1448"/>
                  <a:pt x="1699" y="1448"/>
                  <a:pt x="1699" y="1448"/>
                </a:cubicBezTo>
                <a:cubicBezTo>
                  <a:pt x="1699" y="1437"/>
                  <a:pt x="1699" y="1437"/>
                  <a:pt x="1699" y="1437"/>
                </a:cubicBezTo>
                <a:cubicBezTo>
                  <a:pt x="1673" y="1437"/>
                  <a:pt x="1673" y="1437"/>
                  <a:pt x="1673" y="1437"/>
                </a:cubicBezTo>
                <a:cubicBezTo>
                  <a:pt x="1673" y="1469"/>
                  <a:pt x="1673" y="1469"/>
                  <a:pt x="1673" y="1469"/>
                </a:cubicBezTo>
                <a:cubicBezTo>
                  <a:pt x="1656" y="1469"/>
                  <a:pt x="1656" y="1469"/>
                  <a:pt x="1656" y="1469"/>
                </a:cubicBezTo>
                <a:cubicBezTo>
                  <a:pt x="1656" y="1459"/>
                  <a:pt x="1656" y="1459"/>
                  <a:pt x="1656" y="1459"/>
                </a:cubicBezTo>
                <a:cubicBezTo>
                  <a:pt x="1619" y="1459"/>
                  <a:pt x="1619" y="1459"/>
                  <a:pt x="1619" y="1459"/>
                </a:cubicBezTo>
                <a:cubicBezTo>
                  <a:pt x="1619" y="1448"/>
                  <a:pt x="1619" y="1448"/>
                  <a:pt x="1619" y="1448"/>
                </a:cubicBezTo>
                <a:cubicBezTo>
                  <a:pt x="1587" y="1448"/>
                  <a:pt x="1587" y="1448"/>
                  <a:pt x="1587" y="1448"/>
                </a:cubicBezTo>
                <a:cubicBezTo>
                  <a:pt x="1587" y="1459"/>
                  <a:pt x="1587" y="1459"/>
                  <a:pt x="1587" y="1459"/>
                </a:cubicBezTo>
                <a:cubicBezTo>
                  <a:pt x="1563" y="1459"/>
                  <a:pt x="1563" y="1459"/>
                  <a:pt x="1563" y="1459"/>
                </a:cubicBezTo>
                <a:cubicBezTo>
                  <a:pt x="1563" y="1407"/>
                  <a:pt x="1563" y="1407"/>
                  <a:pt x="1563" y="1407"/>
                </a:cubicBezTo>
                <a:cubicBezTo>
                  <a:pt x="1531" y="1393"/>
                  <a:pt x="1531" y="1393"/>
                  <a:pt x="1531" y="1393"/>
                </a:cubicBezTo>
                <a:cubicBezTo>
                  <a:pt x="1531" y="1408"/>
                  <a:pt x="1531" y="1408"/>
                  <a:pt x="1531" y="1408"/>
                </a:cubicBezTo>
                <a:cubicBezTo>
                  <a:pt x="1524" y="1408"/>
                  <a:pt x="1524" y="1408"/>
                  <a:pt x="1524" y="1408"/>
                </a:cubicBezTo>
                <a:cubicBezTo>
                  <a:pt x="1524" y="1331"/>
                  <a:pt x="1524" y="1331"/>
                  <a:pt x="1524" y="1331"/>
                </a:cubicBezTo>
                <a:cubicBezTo>
                  <a:pt x="1507" y="1331"/>
                  <a:pt x="1507" y="1331"/>
                  <a:pt x="1507" y="1331"/>
                </a:cubicBezTo>
                <a:cubicBezTo>
                  <a:pt x="1507" y="1307"/>
                  <a:pt x="1507" y="1307"/>
                  <a:pt x="1507" y="1307"/>
                </a:cubicBezTo>
                <a:cubicBezTo>
                  <a:pt x="1479" y="1307"/>
                  <a:pt x="1479" y="1307"/>
                  <a:pt x="1479" y="1307"/>
                </a:cubicBezTo>
                <a:cubicBezTo>
                  <a:pt x="1479" y="1281"/>
                  <a:pt x="1479" y="1281"/>
                  <a:pt x="1479" y="1281"/>
                </a:cubicBezTo>
                <a:cubicBezTo>
                  <a:pt x="1465" y="1281"/>
                  <a:pt x="1465" y="1281"/>
                  <a:pt x="1465" y="1281"/>
                </a:cubicBezTo>
                <a:cubicBezTo>
                  <a:pt x="1465" y="1307"/>
                  <a:pt x="1465" y="1307"/>
                  <a:pt x="1465" y="1307"/>
                </a:cubicBezTo>
                <a:cubicBezTo>
                  <a:pt x="1443" y="1307"/>
                  <a:pt x="1443" y="1307"/>
                  <a:pt x="1443" y="1307"/>
                </a:cubicBezTo>
                <a:cubicBezTo>
                  <a:pt x="1443" y="1265"/>
                  <a:pt x="1443" y="1265"/>
                  <a:pt x="1443" y="1265"/>
                </a:cubicBezTo>
                <a:cubicBezTo>
                  <a:pt x="1443" y="1265"/>
                  <a:pt x="1412" y="1232"/>
                  <a:pt x="1389" y="1232"/>
                </a:cubicBezTo>
                <a:cubicBezTo>
                  <a:pt x="1367" y="1232"/>
                  <a:pt x="1337" y="1269"/>
                  <a:pt x="1337" y="1269"/>
                </a:cubicBezTo>
                <a:cubicBezTo>
                  <a:pt x="1337" y="1359"/>
                  <a:pt x="1337" y="1359"/>
                  <a:pt x="1337" y="1359"/>
                </a:cubicBezTo>
                <a:cubicBezTo>
                  <a:pt x="1315" y="1359"/>
                  <a:pt x="1315" y="1359"/>
                  <a:pt x="1315" y="1359"/>
                </a:cubicBezTo>
                <a:cubicBezTo>
                  <a:pt x="1315" y="1417"/>
                  <a:pt x="1315" y="1417"/>
                  <a:pt x="1315" y="1417"/>
                </a:cubicBezTo>
                <a:cubicBezTo>
                  <a:pt x="1275" y="1432"/>
                  <a:pt x="1275" y="1432"/>
                  <a:pt x="1275" y="1432"/>
                </a:cubicBezTo>
                <a:cubicBezTo>
                  <a:pt x="1275" y="1445"/>
                  <a:pt x="1275" y="1445"/>
                  <a:pt x="1275" y="1445"/>
                </a:cubicBezTo>
                <a:cubicBezTo>
                  <a:pt x="1267" y="1445"/>
                  <a:pt x="1267" y="1445"/>
                  <a:pt x="1267" y="1445"/>
                </a:cubicBezTo>
                <a:cubicBezTo>
                  <a:pt x="1267" y="1421"/>
                  <a:pt x="1267" y="1421"/>
                  <a:pt x="1267" y="1421"/>
                </a:cubicBezTo>
                <a:cubicBezTo>
                  <a:pt x="1253" y="1421"/>
                  <a:pt x="1253" y="1421"/>
                  <a:pt x="1253" y="1421"/>
                </a:cubicBezTo>
                <a:cubicBezTo>
                  <a:pt x="1235" y="1395"/>
                  <a:pt x="1235" y="1395"/>
                  <a:pt x="1235" y="1395"/>
                </a:cubicBezTo>
                <a:cubicBezTo>
                  <a:pt x="1213" y="1416"/>
                  <a:pt x="1213" y="1416"/>
                  <a:pt x="1213" y="1416"/>
                </a:cubicBezTo>
                <a:cubicBezTo>
                  <a:pt x="1213" y="1399"/>
                  <a:pt x="1213" y="1399"/>
                  <a:pt x="1213" y="1399"/>
                </a:cubicBezTo>
                <a:cubicBezTo>
                  <a:pt x="1200" y="1399"/>
                  <a:pt x="1200" y="1399"/>
                  <a:pt x="1200" y="1399"/>
                </a:cubicBezTo>
                <a:cubicBezTo>
                  <a:pt x="1200" y="1409"/>
                  <a:pt x="1200" y="1409"/>
                  <a:pt x="1200" y="1409"/>
                </a:cubicBezTo>
                <a:cubicBezTo>
                  <a:pt x="1189" y="1409"/>
                  <a:pt x="1189" y="1409"/>
                  <a:pt x="1189" y="1409"/>
                </a:cubicBezTo>
                <a:cubicBezTo>
                  <a:pt x="1189" y="1392"/>
                  <a:pt x="1189" y="1392"/>
                  <a:pt x="1189" y="1392"/>
                </a:cubicBezTo>
                <a:cubicBezTo>
                  <a:pt x="1164" y="1392"/>
                  <a:pt x="1164" y="1392"/>
                  <a:pt x="1164" y="1392"/>
                </a:cubicBezTo>
                <a:cubicBezTo>
                  <a:pt x="1164" y="1401"/>
                  <a:pt x="1164" y="1401"/>
                  <a:pt x="1164" y="1401"/>
                </a:cubicBezTo>
                <a:cubicBezTo>
                  <a:pt x="1155" y="1401"/>
                  <a:pt x="1155" y="1401"/>
                  <a:pt x="1155" y="1401"/>
                </a:cubicBezTo>
                <a:cubicBezTo>
                  <a:pt x="1155" y="1417"/>
                  <a:pt x="1155" y="1417"/>
                  <a:pt x="1155" y="1417"/>
                </a:cubicBezTo>
                <a:cubicBezTo>
                  <a:pt x="1133" y="1417"/>
                  <a:pt x="1133" y="1417"/>
                  <a:pt x="1133" y="1417"/>
                </a:cubicBezTo>
                <a:cubicBezTo>
                  <a:pt x="1133" y="1397"/>
                  <a:pt x="1133" y="1397"/>
                  <a:pt x="1133" y="1397"/>
                </a:cubicBezTo>
                <a:cubicBezTo>
                  <a:pt x="1123" y="1397"/>
                  <a:pt x="1123" y="1397"/>
                  <a:pt x="1123" y="1397"/>
                </a:cubicBezTo>
                <a:cubicBezTo>
                  <a:pt x="1112" y="1385"/>
                  <a:pt x="1112" y="1385"/>
                  <a:pt x="1112" y="1385"/>
                </a:cubicBezTo>
                <a:cubicBezTo>
                  <a:pt x="1104" y="1391"/>
                  <a:pt x="1104" y="1391"/>
                  <a:pt x="1104" y="1391"/>
                </a:cubicBezTo>
                <a:cubicBezTo>
                  <a:pt x="1095" y="1391"/>
                  <a:pt x="1095" y="1391"/>
                  <a:pt x="1095" y="1391"/>
                </a:cubicBezTo>
                <a:cubicBezTo>
                  <a:pt x="1076" y="1368"/>
                  <a:pt x="1076" y="1368"/>
                  <a:pt x="1076" y="1368"/>
                </a:cubicBezTo>
                <a:cubicBezTo>
                  <a:pt x="1063" y="1389"/>
                  <a:pt x="1063" y="1389"/>
                  <a:pt x="1063" y="1389"/>
                </a:cubicBezTo>
                <a:cubicBezTo>
                  <a:pt x="1051" y="1389"/>
                  <a:pt x="1051" y="1389"/>
                  <a:pt x="1051" y="1389"/>
                </a:cubicBezTo>
                <a:cubicBezTo>
                  <a:pt x="1051" y="1371"/>
                  <a:pt x="1051" y="1371"/>
                  <a:pt x="1051" y="1371"/>
                </a:cubicBezTo>
                <a:cubicBezTo>
                  <a:pt x="1031" y="1371"/>
                  <a:pt x="1031" y="1371"/>
                  <a:pt x="1031" y="1371"/>
                </a:cubicBezTo>
                <a:cubicBezTo>
                  <a:pt x="1031" y="1391"/>
                  <a:pt x="1031" y="1391"/>
                  <a:pt x="1031" y="1391"/>
                </a:cubicBezTo>
                <a:cubicBezTo>
                  <a:pt x="1020" y="1403"/>
                  <a:pt x="1020" y="1403"/>
                  <a:pt x="1020" y="1403"/>
                </a:cubicBezTo>
                <a:cubicBezTo>
                  <a:pt x="1012" y="1403"/>
                  <a:pt x="1012" y="1403"/>
                  <a:pt x="1012" y="1403"/>
                </a:cubicBezTo>
                <a:cubicBezTo>
                  <a:pt x="1012" y="1376"/>
                  <a:pt x="1012" y="1376"/>
                  <a:pt x="1012" y="1376"/>
                </a:cubicBezTo>
                <a:cubicBezTo>
                  <a:pt x="999" y="1376"/>
                  <a:pt x="999" y="1376"/>
                  <a:pt x="999" y="1376"/>
                </a:cubicBezTo>
                <a:cubicBezTo>
                  <a:pt x="988" y="1359"/>
                  <a:pt x="988" y="1359"/>
                  <a:pt x="988" y="1359"/>
                </a:cubicBezTo>
                <a:cubicBezTo>
                  <a:pt x="969" y="1381"/>
                  <a:pt x="969" y="1381"/>
                  <a:pt x="969" y="1381"/>
                </a:cubicBezTo>
                <a:cubicBezTo>
                  <a:pt x="969" y="1224"/>
                  <a:pt x="969" y="1224"/>
                  <a:pt x="969" y="1224"/>
                </a:cubicBezTo>
                <a:cubicBezTo>
                  <a:pt x="943" y="1224"/>
                  <a:pt x="943" y="1224"/>
                  <a:pt x="943" y="1224"/>
                </a:cubicBezTo>
                <a:cubicBezTo>
                  <a:pt x="943" y="1212"/>
                  <a:pt x="943" y="1212"/>
                  <a:pt x="943" y="1212"/>
                </a:cubicBezTo>
                <a:cubicBezTo>
                  <a:pt x="969" y="1212"/>
                  <a:pt x="969" y="1212"/>
                  <a:pt x="969" y="1212"/>
                </a:cubicBezTo>
                <a:cubicBezTo>
                  <a:pt x="969" y="1204"/>
                  <a:pt x="969" y="1204"/>
                  <a:pt x="969" y="1204"/>
                </a:cubicBezTo>
                <a:cubicBezTo>
                  <a:pt x="847" y="1204"/>
                  <a:pt x="847" y="1204"/>
                  <a:pt x="847" y="1204"/>
                </a:cubicBezTo>
                <a:cubicBezTo>
                  <a:pt x="847" y="1211"/>
                  <a:pt x="847" y="1211"/>
                  <a:pt x="847" y="1211"/>
                </a:cubicBezTo>
                <a:cubicBezTo>
                  <a:pt x="857" y="1211"/>
                  <a:pt x="857" y="1211"/>
                  <a:pt x="857" y="1211"/>
                </a:cubicBezTo>
                <a:cubicBezTo>
                  <a:pt x="857" y="1224"/>
                  <a:pt x="857" y="1224"/>
                  <a:pt x="857" y="1224"/>
                </a:cubicBezTo>
                <a:cubicBezTo>
                  <a:pt x="843" y="1224"/>
                  <a:pt x="843" y="1224"/>
                  <a:pt x="843" y="1224"/>
                </a:cubicBezTo>
                <a:cubicBezTo>
                  <a:pt x="843" y="1375"/>
                  <a:pt x="843" y="1375"/>
                  <a:pt x="843" y="1375"/>
                </a:cubicBezTo>
                <a:cubicBezTo>
                  <a:pt x="828" y="1375"/>
                  <a:pt x="828" y="1375"/>
                  <a:pt x="828" y="1375"/>
                </a:cubicBezTo>
                <a:cubicBezTo>
                  <a:pt x="828" y="1387"/>
                  <a:pt x="828" y="1387"/>
                  <a:pt x="828" y="1387"/>
                </a:cubicBezTo>
                <a:cubicBezTo>
                  <a:pt x="816" y="1387"/>
                  <a:pt x="816" y="1387"/>
                  <a:pt x="816" y="1387"/>
                </a:cubicBezTo>
                <a:cubicBezTo>
                  <a:pt x="816" y="1403"/>
                  <a:pt x="816" y="1403"/>
                  <a:pt x="816" y="1403"/>
                </a:cubicBezTo>
                <a:cubicBezTo>
                  <a:pt x="804" y="1403"/>
                  <a:pt x="804" y="1403"/>
                  <a:pt x="804" y="1403"/>
                </a:cubicBezTo>
                <a:cubicBezTo>
                  <a:pt x="787" y="1393"/>
                  <a:pt x="787" y="1393"/>
                  <a:pt x="787" y="1393"/>
                </a:cubicBezTo>
                <a:cubicBezTo>
                  <a:pt x="787" y="1193"/>
                  <a:pt x="787" y="1193"/>
                  <a:pt x="787" y="1193"/>
                </a:cubicBezTo>
                <a:cubicBezTo>
                  <a:pt x="691" y="1193"/>
                  <a:pt x="691" y="1193"/>
                  <a:pt x="691" y="1193"/>
                </a:cubicBezTo>
                <a:cubicBezTo>
                  <a:pt x="691" y="1427"/>
                  <a:pt x="691" y="1427"/>
                  <a:pt x="691" y="1427"/>
                </a:cubicBezTo>
                <a:cubicBezTo>
                  <a:pt x="664" y="1427"/>
                  <a:pt x="664" y="1427"/>
                  <a:pt x="664" y="1427"/>
                </a:cubicBezTo>
                <a:cubicBezTo>
                  <a:pt x="664" y="1445"/>
                  <a:pt x="664" y="1445"/>
                  <a:pt x="664" y="1445"/>
                </a:cubicBezTo>
                <a:cubicBezTo>
                  <a:pt x="640" y="1445"/>
                  <a:pt x="640" y="1445"/>
                  <a:pt x="640" y="1445"/>
                </a:cubicBezTo>
                <a:cubicBezTo>
                  <a:pt x="640" y="1436"/>
                  <a:pt x="640" y="1436"/>
                  <a:pt x="640" y="1436"/>
                </a:cubicBezTo>
                <a:cubicBezTo>
                  <a:pt x="625" y="1436"/>
                  <a:pt x="625" y="1436"/>
                  <a:pt x="625" y="1436"/>
                </a:cubicBezTo>
                <a:cubicBezTo>
                  <a:pt x="625" y="1237"/>
                  <a:pt x="625" y="1237"/>
                  <a:pt x="625" y="1237"/>
                </a:cubicBezTo>
                <a:cubicBezTo>
                  <a:pt x="601" y="1237"/>
                  <a:pt x="601" y="1237"/>
                  <a:pt x="601" y="1237"/>
                </a:cubicBezTo>
                <a:cubicBezTo>
                  <a:pt x="601" y="1228"/>
                  <a:pt x="601" y="1228"/>
                  <a:pt x="601" y="1228"/>
                </a:cubicBezTo>
                <a:cubicBezTo>
                  <a:pt x="536" y="1228"/>
                  <a:pt x="536" y="1228"/>
                  <a:pt x="536" y="1228"/>
                </a:cubicBezTo>
                <a:cubicBezTo>
                  <a:pt x="536" y="1241"/>
                  <a:pt x="536" y="1241"/>
                  <a:pt x="536" y="1241"/>
                </a:cubicBezTo>
                <a:cubicBezTo>
                  <a:pt x="515" y="1241"/>
                  <a:pt x="515" y="1241"/>
                  <a:pt x="515" y="1241"/>
                </a:cubicBezTo>
                <a:cubicBezTo>
                  <a:pt x="515" y="1227"/>
                  <a:pt x="515" y="1227"/>
                  <a:pt x="515" y="1227"/>
                </a:cubicBezTo>
                <a:cubicBezTo>
                  <a:pt x="501" y="1227"/>
                  <a:pt x="501" y="1227"/>
                  <a:pt x="501" y="1227"/>
                </a:cubicBezTo>
                <a:cubicBezTo>
                  <a:pt x="501" y="1227"/>
                  <a:pt x="487" y="1169"/>
                  <a:pt x="456" y="1169"/>
                </a:cubicBezTo>
                <a:cubicBezTo>
                  <a:pt x="425" y="1169"/>
                  <a:pt x="401" y="1224"/>
                  <a:pt x="401" y="1224"/>
                </a:cubicBezTo>
                <a:cubicBezTo>
                  <a:pt x="392" y="1224"/>
                  <a:pt x="392" y="1224"/>
                  <a:pt x="392" y="1224"/>
                </a:cubicBezTo>
                <a:cubicBezTo>
                  <a:pt x="392" y="1243"/>
                  <a:pt x="392" y="1243"/>
                  <a:pt x="392" y="1243"/>
                </a:cubicBezTo>
                <a:cubicBezTo>
                  <a:pt x="373" y="1243"/>
                  <a:pt x="373" y="1243"/>
                  <a:pt x="373" y="1243"/>
                </a:cubicBezTo>
                <a:cubicBezTo>
                  <a:pt x="373" y="1233"/>
                  <a:pt x="373" y="1233"/>
                  <a:pt x="373" y="1233"/>
                </a:cubicBezTo>
                <a:cubicBezTo>
                  <a:pt x="320" y="1233"/>
                  <a:pt x="320" y="1233"/>
                  <a:pt x="320" y="1233"/>
                </a:cubicBezTo>
                <a:cubicBezTo>
                  <a:pt x="320" y="1245"/>
                  <a:pt x="320" y="1245"/>
                  <a:pt x="320" y="1245"/>
                </a:cubicBezTo>
                <a:cubicBezTo>
                  <a:pt x="303" y="1245"/>
                  <a:pt x="303" y="1245"/>
                  <a:pt x="303" y="1245"/>
                </a:cubicBezTo>
                <a:cubicBezTo>
                  <a:pt x="288" y="1257"/>
                  <a:pt x="288" y="1257"/>
                  <a:pt x="288" y="1257"/>
                </a:cubicBezTo>
                <a:cubicBezTo>
                  <a:pt x="288" y="1331"/>
                  <a:pt x="288" y="1331"/>
                  <a:pt x="288" y="1331"/>
                </a:cubicBezTo>
                <a:cubicBezTo>
                  <a:pt x="268" y="1331"/>
                  <a:pt x="268" y="1331"/>
                  <a:pt x="268" y="1331"/>
                </a:cubicBezTo>
                <a:cubicBezTo>
                  <a:pt x="268" y="1373"/>
                  <a:pt x="268" y="1373"/>
                  <a:pt x="268" y="1373"/>
                </a:cubicBezTo>
                <a:cubicBezTo>
                  <a:pt x="252" y="1373"/>
                  <a:pt x="252" y="1373"/>
                  <a:pt x="252" y="1373"/>
                </a:cubicBezTo>
                <a:cubicBezTo>
                  <a:pt x="252" y="1325"/>
                  <a:pt x="252" y="1325"/>
                  <a:pt x="252" y="1325"/>
                </a:cubicBezTo>
                <a:cubicBezTo>
                  <a:pt x="236" y="1325"/>
                  <a:pt x="236" y="1325"/>
                  <a:pt x="236" y="1325"/>
                </a:cubicBezTo>
                <a:cubicBezTo>
                  <a:pt x="236" y="1342"/>
                  <a:pt x="236" y="1342"/>
                  <a:pt x="236" y="1342"/>
                </a:cubicBezTo>
                <a:cubicBezTo>
                  <a:pt x="218" y="1342"/>
                  <a:pt x="218" y="1342"/>
                  <a:pt x="218" y="1342"/>
                </a:cubicBezTo>
                <a:cubicBezTo>
                  <a:pt x="218" y="1331"/>
                  <a:pt x="218" y="1331"/>
                  <a:pt x="218" y="1331"/>
                </a:cubicBezTo>
                <a:cubicBezTo>
                  <a:pt x="195" y="1331"/>
                  <a:pt x="195" y="1331"/>
                  <a:pt x="195" y="1331"/>
                </a:cubicBezTo>
                <a:cubicBezTo>
                  <a:pt x="195" y="1312"/>
                  <a:pt x="195" y="1312"/>
                  <a:pt x="195" y="1312"/>
                </a:cubicBezTo>
                <a:cubicBezTo>
                  <a:pt x="182" y="1299"/>
                  <a:pt x="182" y="1299"/>
                  <a:pt x="182" y="1299"/>
                </a:cubicBezTo>
                <a:cubicBezTo>
                  <a:pt x="168" y="1283"/>
                  <a:pt x="168" y="1283"/>
                  <a:pt x="168" y="1283"/>
                </a:cubicBezTo>
                <a:cubicBezTo>
                  <a:pt x="134" y="1283"/>
                  <a:pt x="134" y="1283"/>
                  <a:pt x="134" y="1283"/>
                </a:cubicBezTo>
                <a:cubicBezTo>
                  <a:pt x="102" y="1307"/>
                  <a:pt x="102" y="1307"/>
                  <a:pt x="102" y="1307"/>
                </a:cubicBezTo>
                <a:cubicBezTo>
                  <a:pt x="78" y="1307"/>
                  <a:pt x="78" y="1307"/>
                  <a:pt x="78" y="1307"/>
                </a:cubicBezTo>
                <a:cubicBezTo>
                  <a:pt x="78" y="1401"/>
                  <a:pt x="78" y="1401"/>
                  <a:pt x="78" y="1401"/>
                </a:cubicBezTo>
                <a:cubicBezTo>
                  <a:pt x="56" y="1357"/>
                  <a:pt x="56" y="1357"/>
                  <a:pt x="56" y="1357"/>
                </a:cubicBezTo>
                <a:cubicBezTo>
                  <a:pt x="56" y="1333"/>
                  <a:pt x="56" y="1333"/>
                  <a:pt x="56" y="1333"/>
                </a:cubicBezTo>
                <a:cubicBezTo>
                  <a:pt x="0" y="1333"/>
                  <a:pt x="0" y="1333"/>
                  <a:pt x="0" y="1333"/>
                </a:cubicBezTo>
                <a:cubicBezTo>
                  <a:pt x="0" y="1542"/>
                  <a:pt x="0" y="1542"/>
                  <a:pt x="0" y="1542"/>
                </a:cubicBezTo>
                <a:cubicBezTo>
                  <a:pt x="8000" y="1542"/>
                  <a:pt x="8000" y="1542"/>
                  <a:pt x="8000" y="1542"/>
                </a:cubicBezTo>
                <a:cubicBezTo>
                  <a:pt x="8000" y="1472"/>
                  <a:pt x="8000" y="1472"/>
                  <a:pt x="8000" y="1472"/>
                </a:cubicBezTo>
                <a:lnTo>
                  <a:pt x="7978" y="1472"/>
                </a:lnTo>
                <a:close/>
                <a:moveTo>
                  <a:pt x="3369" y="1457"/>
                </a:moveTo>
                <a:cubicBezTo>
                  <a:pt x="3356" y="1457"/>
                  <a:pt x="3356" y="1457"/>
                  <a:pt x="3356" y="1457"/>
                </a:cubicBezTo>
                <a:cubicBezTo>
                  <a:pt x="3356" y="1408"/>
                  <a:pt x="3356" y="1408"/>
                  <a:pt x="3356" y="1408"/>
                </a:cubicBezTo>
                <a:cubicBezTo>
                  <a:pt x="3369" y="1408"/>
                  <a:pt x="3369" y="1408"/>
                  <a:pt x="3369" y="1408"/>
                </a:cubicBezTo>
                <a:lnTo>
                  <a:pt x="3369" y="1457"/>
                </a:lnTo>
                <a:close/>
                <a:moveTo>
                  <a:pt x="3369" y="1389"/>
                </a:moveTo>
                <a:cubicBezTo>
                  <a:pt x="3356" y="1389"/>
                  <a:pt x="3356" y="1389"/>
                  <a:pt x="3356" y="1389"/>
                </a:cubicBezTo>
                <a:cubicBezTo>
                  <a:pt x="3356" y="1335"/>
                  <a:pt x="3356" y="1335"/>
                  <a:pt x="3356" y="1335"/>
                </a:cubicBezTo>
                <a:cubicBezTo>
                  <a:pt x="3369" y="1335"/>
                  <a:pt x="3369" y="1335"/>
                  <a:pt x="3369" y="1335"/>
                </a:cubicBezTo>
                <a:lnTo>
                  <a:pt x="3369" y="1389"/>
                </a:lnTo>
                <a:close/>
                <a:moveTo>
                  <a:pt x="3356" y="1141"/>
                </a:moveTo>
                <a:cubicBezTo>
                  <a:pt x="3356" y="1098"/>
                  <a:pt x="3356" y="1098"/>
                  <a:pt x="3356" y="1098"/>
                </a:cubicBezTo>
                <a:cubicBezTo>
                  <a:pt x="3356" y="1098"/>
                  <a:pt x="3373" y="1103"/>
                  <a:pt x="3373" y="1119"/>
                </a:cubicBezTo>
                <a:cubicBezTo>
                  <a:pt x="3373" y="1136"/>
                  <a:pt x="3356" y="1141"/>
                  <a:pt x="3356" y="1141"/>
                </a:cubicBezTo>
                <a:close/>
                <a:moveTo>
                  <a:pt x="3356" y="1060"/>
                </a:moveTo>
                <a:cubicBezTo>
                  <a:pt x="3356" y="1024"/>
                  <a:pt x="3356" y="1024"/>
                  <a:pt x="3356" y="1024"/>
                </a:cubicBezTo>
                <a:cubicBezTo>
                  <a:pt x="3356" y="1024"/>
                  <a:pt x="3373" y="1029"/>
                  <a:pt x="3373" y="1042"/>
                </a:cubicBezTo>
                <a:cubicBezTo>
                  <a:pt x="3373" y="1055"/>
                  <a:pt x="3356" y="1060"/>
                  <a:pt x="3356" y="1060"/>
                </a:cubicBezTo>
                <a:close/>
                <a:moveTo>
                  <a:pt x="3356" y="988"/>
                </a:moveTo>
                <a:cubicBezTo>
                  <a:pt x="3356" y="950"/>
                  <a:pt x="3356" y="950"/>
                  <a:pt x="3356" y="950"/>
                </a:cubicBezTo>
                <a:cubicBezTo>
                  <a:pt x="3356" y="950"/>
                  <a:pt x="3373" y="953"/>
                  <a:pt x="3373" y="969"/>
                </a:cubicBezTo>
                <a:cubicBezTo>
                  <a:pt x="3373" y="985"/>
                  <a:pt x="3356" y="988"/>
                  <a:pt x="3356" y="988"/>
                </a:cubicBezTo>
                <a:close/>
                <a:moveTo>
                  <a:pt x="3356" y="911"/>
                </a:moveTo>
                <a:cubicBezTo>
                  <a:pt x="3356" y="872"/>
                  <a:pt x="3356" y="872"/>
                  <a:pt x="3356" y="872"/>
                </a:cubicBezTo>
                <a:cubicBezTo>
                  <a:pt x="3356" y="872"/>
                  <a:pt x="3373" y="878"/>
                  <a:pt x="3373" y="891"/>
                </a:cubicBezTo>
                <a:cubicBezTo>
                  <a:pt x="3373" y="905"/>
                  <a:pt x="3356" y="911"/>
                  <a:pt x="3356" y="911"/>
                </a:cubicBezTo>
                <a:close/>
                <a:moveTo>
                  <a:pt x="3356" y="835"/>
                </a:moveTo>
                <a:cubicBezTo>
                  <a:pt x="3356" y="796"/>
                  <a:pt x="3356" y="796"/>
                  <a:pt x="3356" y="796"/>
                </a:cubicBezTo>
                <a:cubicBezTo>
                  <a:pt x="3356" y="796"/>
                  <a:pt x="3373" y="800"/>
                  <a:pt x="3373" y="815"/>
                </a:cubicBezTo>
                <a:cubicBezTo>
                  <a:pt x="3373" y="831"/>
                  <a:pt x="3356" y="835"/>
                  <a:pt x="3356" y="835"/>
                </a:cubicBezTo>
                <a:close/>
                <a:moveTo>
                  <a:pt x="3356" y="756"/>
                </a:moveTo>
                <a:cubicBezTo>
                  <a:pt x="3356" y="718"/>
                  <a:pt x="3356" y="718"/>
                  <a:pt x="3356" y="718"/>
                </a:cubicBezTo>
                <a:cubicBezTo>
                  <a:pt x="3356" y="718"/>
                  <a:pt x="3373" y="720"/>
                  <a:pt x="3373" y="737"/>
                </a:cubicBezTo>
                <a:cubicBezTo>
                  <a:pt x="3373" y="754"/>
                  <a:pt x="3356" y="756"/>
                  <a:pt x="3356" y="756"/>
                </a:cubicBezTo>
                <a:close/>
                <a:moveTo>
                  <a:pt x="5556" y="570"/>
                </a:moveTo>
                <a:cubicBezTo>
                  <a:pt x="5508" y="582"/>
                  <a:pt x="5508" y="582"/>
                  <a:pt x="5508" y="582"/>
                </a:cubicBezTo>
                <a:cubicBezTo>
                  <a:pt x="5490" y="529"/>
                  <a:pt x="5490" y="529"/>
                  <a:pt x="5490" y="529"/>
                </a:cubicBezTo>
                <a:cubicBezTo>
                  <a:pt x="5566" y="508"/>
                  <a:pt x="5566" y="508"/>
                  <a:pt x="5566" y="508"/>
                </a:cubicBezTo>
                <a:lnTo>
                  <a:pt x="5556" y="570"/>
                </a:lnTo>
                <a:close/>
              </a:path>
            </a:pathLst>
          </a:custGeom>
          <a:noFill/>
          <a:ln>
            <a:gradFill>
              <a:gsLst>
                <a:gs pos="0">
                  <a:schemeClr val="accent1">
                    <a:lumMod val="5000"/>
                    <a:lumOff val="95000"/>
                  </a:schemeClr>
                </a:gs>
                <a:gs pos="100000">
                  <a:srgbClr val="28A9D6">
                    <a:alpha val="75000"/>
                  </a:srgbClr>
                </a:gs>
              </a:gsLst>
              <a:lin ang="5400000" scaled="1"/>
            </a:gradFill>
          </a:ln>
          <a:effectLst/>
        </p:spPr>
        <p:txBody>
          <a:bodyPr vert="horz" wrap="square" lIns="91440" tIns="45720" rIns="91440" bIns="45720" numCol="1" anchor="t" anchorCtr="0" compatLnSpc="1"/>
          <a:lstStyle/>
          <a:p>
            <a:pPr fontAlgn="base"/>
            <a:endParaRPr lang="zh-CN" altLang="en-US" sz="1800" strike="noStrike" noProof="1"/>
          </a:p>
        </p:txBody>
      </p:sp>
      <p:cxnSp>
        <p:nvCxnSpPr>
          <p:cNvPr id="24" name="直接连接符 23" hidden="1"/>
          <p:cNvCxnSpPr/>
          <p:nvPr userDrawn="1"/>
        </p:nvCxnSpPr>
        <p:spPr>
          <a:xfrm>
            <a:off x="2386013" y="431800"/>
            <a:ext cx="0" cy="52546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userDrawn="1"/>
        </p:nvSpPr>
        <p:spPr>
          <a:xfrm>
            <a:off x="249238" y="455613"/>
            <a:ext cx="920750" cy="298450"/>
          </a:xfrm>
          <a:prstGeom prst="rect">
            <a:avLst/>
          </a:prstGeom>
          <a:noFill/>
        </p:spPr>
        <p:txBody>
          <a:bodyPr wrap="square" rtlCol="0">
            <a:spAutoFit/>
          </a:bodyPr>
          <a:lstStyle/>
          <a:p>
            <a:pPr algn="ctr" fontAlgn="base"/>
            <a:r>
              <a:rPr lang="zh-CN" altLang="en-US" sz="1350" strike="noStrike" noProof="1" smtClean="0">
                <a:solidFill>
                  <a:schemeClr val="tx1">
                    <a:lumMod val="75000"/>
                    <a:lumOff val="25000"/>
                  </a:schemeClr>
                </a:solidFill>
                <a:latin typeface="Arial" panose="020B0604020202020204" pitchFamily="34" charset="0"/>
                <a:ea typeface="宋体" panose="02010600030101010101" pitchFamily="2" charset="-122"/>
                <a:cs typeface="+mn-cs"/>
              </a:rPr>
              <a:t>第三部分</a:t>
            </a:r>
            <a:endParaRPr lang="zh-CN" altLang="en-US" sz="1350" strike="noStrike" noProof="1">
              <a:solidFill>
                <a:schemeClr val="tx1">
                  <a:lumMod val="75000"/>
                  <a:lumOff val="25000"/>
                </a:schemeClr>
              </a:solidFill>
            </a:endParaRPr>
          </a:p>
        </p:txBody>
      </p:sp>
      <p:sp>
        <p:nvSpPr>
          <p:cNvPr id="29" name="任意多边形 28"/>
          <p:cNvSpPr/>
          <p:nvPr userDrawn="1"/>
        </p:nvSpPr>
        <p:spPr>
          <a:xfrm flipV="1">
            <a:off x="130175" y="423863"/>
            <a:ext cx="1039813" cy="431800"/>
          </a:xfrm>
          <a:custGeom>
            <a:avLst/>
            <a:gdLst>
              <a:gd name="connsiteX0" fmla="*/ 167822 w 1386790"/>
              <a:gd name="connsiteY0" fmla="*/ 524933 h 524933"/>
              <a:gd name="connsiteX1" fmla="*/ 168846 w 1386790"/>
              <a:gd name="connsiteY1" fmla="*/ 524933 h 524933"/>
              <a:gd name="connsiteX2" fmla="*/ 168846 w 1386790"/>
              <a:gd name="connsiteY2" fmla="*/ 14598 h 524933"/>
              <a:gd name="connsiteX3" fmla="*/ 1386790 w 1386790"/>
              <a:gd name="connsiteY3" fmla="*/ 14598 h 524933"/>
              <a:gd name="connsiteX4" fmla="*/ 1386790 w 1386790"/>
              <a:gd name="connsiteY4" fmla="*/ 0 h 524933"/>
              <a:gd name="connsiteX5" fmla="*/ 167822 w 1386790"/>
              <a:gd name="connsiteY5" fmla="*/ 0 h 524933"/>
              <a:gd name="connsiteX6" fmla="*/ 152999 w 1386790"/>
              <a:gd name="connsiteY6" fmla="*/ 0 h 524933"/>
              <a:gd name="connsiteX7" fmla="*/ 152999 w 1386790"/>
              <a:gd name="connsiteY7" fmla="*/ 507260 h 524933"/>
              <a:gd name="connsiteX8" fmla="*/ 107280 w 1386790"/>
              <a:gd name="connsiteY8" fmla="*/ 507260 h 524933"/>
              <a:gd name="connsiteX9" fmla="*/ 107280 w 1386790"/>
              <a:gd name="connsiteY9" fmla="*/ 0 h 524933"/>
              <a:gd name="connsiteX10" fmla="*/ 0 w 1386790"/>
              <a:gd name="connsiteY10" fmla="*/ 0 h 524933"/>
              <a:gd name="connsiteX11" fmla="*/ 0 w 1386790"/>
              <a:gd name="connsiteY11" fmla="*/ 524932 h 524933"/>
              <a:gd name="connsiteX12" fmla="*/ 33834 w 1386790"/>
              <a:gd name="connsiteY12" fmla="*/ 524932 h 524933"/>
              <a:gd name="connsiteX13" fmla="*/ 33834 w 1386790"/>
              <a:gd name="connsiteY13" fmla="*/ 23810 h 524933"/>
              <a:gd name="connsiteX14" fmla="*/ 79553 w 1386790"/>
              <a:gd name="connsiteY14" fmla="*/ 23810 h 524933"/>
              <a:gd name="connsiteX15" fmla="*/ 79553 w 1386790"/>
              <a:gd name="connsiteY15" fmla="*/ 524932 h 524933"/>
              <a:gd name="connsiteX16" fmla="*/ 167822 w 1386790"/>
              <a:gd name="connsiteY16" fmla="*/ 524932 h 52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6790" h="524933">
                <a:moveTo>
                  <a:pt x="167822" y="524933"/>
                </a:moveTo>
                <a:lnTo>
                  <a:pt x="168846" y="524933"/>
                </a:lnTo>
                <a:lnTo>
                  <a:pt x="168846" y="14598"/>
                </a:lnTo>
                <a:lnTo>
                  <a:pt x="1386790" y="14598"/>
                </a:lnTo>
                <a:lnTo>
                  <a:pt x="1386790" y="0"/>
                </a:lnTo>
                <a:lnTo>
                  <a:pt x="167822" y="0"/>
                </a:lnTo>
                <a:lnTo>
                  <a:pt x="152999" y="0"/>
                </a:lnTo>
                <a:lnTo>
                  <a:pt x="152999" y="507260"/>
                </a:lnTo>
                <a:lnTo>
                  <a:pt x="107280" y="507260"/>
                </a:lnTo>
                <a:lnTo>
                  <a:pt x="107280" y="0"/>
                </a:lnTo>
                <a:lnTo>
                  <a:pt x="0" y="0"/>
                </a:lnTo>
                <a:lnTo>
                  <a:pt x="0" y="524932"/>
                </a:lnTo>
                <a:lnTo>
                  <a:pt x="33834" y="524932"/>
                </a:lnTo>
                <a:lnTo>
                  <a:pt x="33834" y="23810"/>
                </a:lnTo>
                <a:lnTo>
                  <a:pt x="79553" y="23810"/>
                </a:lnTo>
                <a:lnTo>
                  <a:pt x="79553" y="524932"/>
                </a:lnTo>
                <a:lnTo>
                  <a:pt x="167822" y="524932"/>
                </a:lnTo>
                <a:close/>
              </a:path>
            </a:pathLst>
          </a:cu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endParaRPr lang="zh-CN" altLang="en-US" sz="1350" strike="noStrike" noProof="1"/>
          </a:p>
        </p:txBody>
      </p:sp>
      <p:sp>
        <p:nvSpPr>
          <p:cNvPr id="26" name="椭圆 25"/>
          <p:cNvSpPr/>
          <p:nvPr userDrawn="1"/>
        </p:nvSpPr>
        <p:spPr>
          <a:xfrm>
            <a:off x="8367612" y="275375"/>
            <a:ext cx="411748" cy="548997"/>
          </a:xfrm>
          <a:prstGeom prst="ellipse">
            <a:avLst/>
          </a:prstGeom>
          <a:blipFill dpi="0" rotWithShape="1">
            <a:blip r:embed="rId2" cstate="print"/>
            <a:srcRect/>
            <a:tile tx="-19050" ty="101600" sx="20000" sy="20000" flip="none" algn="ctr"/>
          </a:blipFill>
          <a:ln w="9525">
            <a:solidFill>
              <a:srgbClr val="4DB8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4" name="灯片编号占位符 3"/>
          <p:cNvSpPr>
            <a:spLocks noGrp="1"/>
          </p:cNvSpPr>
          <p:nvPr>
            <p:ph type="sldNum" sz="quarter" idx="12"/>
          </p:nvPr>
        </p:nvSpPr>
        <p:spPr>
          <a:xfrm>
            <a:off x="776288" y="6334125"/>
            <a:ext cx="219075" cy="284163"/>
          </a:xfrm>
          <a:prstGeom prst="rect">
            <a:avLst/>
          </a:prstGeom>
        </p:spPr>
        <p:txBody>
          <a:bodyPr wrap="square" lIns="0" tIns="0" rIns="0" bIns="0" anchor="ctr" anchorCtr="1"/>
          <a:lstStyle>
            <a:lvl1pPr algn="ctr">
              <a:defRPr sz="900">
                <a:solidFill>
                  <a:schemeClr val="tx1"/>
                </a:solidFill>
              </a:defRPr>
            </a:lvl1pPr>
          </a:lstStyle>
          <a:p>
            <a:pPr fontAlgn="base"/>
            <a:fld id="{55183D58-648D-4475-BEF8-624F48514A30}"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med">
        <p14:reveal/>
      </p:transition>
    </mc:Choice>
    <mc:Fallback>
      <p:transition spd="med">
        <p:fade/>
      </p:transition>
    </mc:Fallback>
  </mc:AlternateContent>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_过渡页">
    <p:bg>
      <p:bgPr>
        <a:gradFill>
          <a:gsLst>
            <a:gs pos="0">
              <a:schemeClr val="accent1">
                <a:lumMod val="5000"/>
                <a:lumOff val="95000"/>
              </a:schemeClr>
            </a:gs>
            <a:gs pos="63000">
              <a:schemeClr val="bg1">
                <a:lumMod val="95000"/>
              </a:schemeClr>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5" name="直接连接符 4"/>
          <p:cNvCxnSpPr/>
          <p:nvPr userDrawn="1"/>
        </p:nvCxnSpPr>
        <p:spPr>
          <a:xfrm flipH="1">
            <a:off x="1073150" y="6480175"/>
            <a:ext cx="7964488"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userDrawn="1"/>
        </p:nvCxnSpPr>
        <p:spPr>
          <a:xfrm flipH="1">
            <a:off x="106363" y="6480175"/>
            <a:ext cx="593725"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grpSp>
        <p:nvGrpSpPr>
          <p:cNvPr id="10244" name="组合 6"/>
          <p:cNvGrpSpPr/>
          <p:nvPr userDrawn="1"/>
        </p:nvGrpSpPr>
        <p:grpSpPr>
          <a:xfrm flipH="1">
            <a:off x="731838" y="6269038"/>
            <a:ext cx="309562" cy="422275"/>
            <a:chOff x="7019085" y="157473"/>
            <a:chExt cx="3868830" cy="3952255"/>
          </a:xfrm>
        </p:grpSpPr>
        <p:sp>
          <p:nvSpPr>
            <p:cNvPr id="8" name="椭圆 7"/>
            <p:cNvSpPr/>
            <p:nvPr/>
          </p:nvSpPr>
          <p:spPr>
            <a:xfrm>
              <a:off x="8641073" y="1574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椭圆 8"/>
            <p:cNvSpPr/>
            <p:nvPr/>
          </p:nvSpPr>
          <p:spPr>
            <a:xfrm rot="1542857">
              <a:off x="9362925"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椭圆 9"/>
            <p:cNvSpPr/>
            <p:nvPr/>
          </p:nvSpPr>
          <p:spPr>
            <a:xfrm rot="3085714">
              <a:off x="9941803"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椭圆 10"/>
            <p:cNvSpPr/>
            <p:nvPr/>
          </p:nvSpPr>
          <p:spPr>
            <a:xfrm rot="7714286">
              <a:off x="9941803"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椭圆 11"/>
            <p:cNvSpPr/>
            <p:nvPr/>
          </p:nvSpPr>
          <p:spPr>
            <a:xfrm rot="4628572">
              <a:off x="10263057"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3" name="椭圆 12"/>
            <p:cNvSpPr/>
            <p:nvPr/>
          </p:nvSpPr>
          <p:spPr>
            <a:xfrm rot="9257143">
              <a:off x="9362925"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椭圆 13"/>
            <p:cNvSpPr/>
            <p:nvPr/>
          </p:nvSpPr>
          <p:spPr>
            <a:xfrm rot="6171428">
              <a:off x="10263057"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5" name="椭圆 14"/>
            <p:cNvSpPr/>
            <p:nvPr/>
          </p:nvSpPr>
          <p:spPr>
            <a:xfrm rot="10800000">
              <a:off x="8641073" y="3484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6" name="椭圆 15"/>
            <p:cNvSpPr/>
            <p:nvPr/>
          </p:nvSpPr>
          <p:spPr>
            <a:xfrm rot="12342857">
              <a:off x="7919220"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7" name="椭圆 16"/>
            <p:cNvSpPr/>
            <p:nvPr/>
          </p:nvSpPr>
          <p:spPr>
            <a:xfrm rot="13885714">
              <a:off x="7340337" y="2858469"/>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8" name="椭圆 17"/>
            <p:cNvSpPr/>
            <p:nvPr/>
          </p:nvSpPr>
          <p:spPr>
            <a:xfrm rot="20057142">
              <a:off x="7919220"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9" name="椭圆 18"/>
            <p:cNvSpPr/>
            <p:nvPr/>
          </p:nvSpPr>
          <p:spPr>
            <a:xfrm rot="15428571">
              <a:off x="7019082" y="2191378"/>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0" name="椭圆 19"/>
            <p:cNvSpPr/>
            <p:nvPr/>
          </p:nvSpPr>
          <p:spPr>
            <a:xfrm rot="16971429">
              <a:off x="7019082" y="145096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1" name="椭圆 20"/>
            <p:cNvSpPr/>
            <p:nvPr/>
          </p:nvSpPr>
          <p:spPr>
            <a:xfrm rot="18514286">
              <a:off x="7340337" y="783870"/>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2" name="Freeform 5"/>
          <p:cNvSpPr>
            <a:spLocks noEditPoints="1"/>
          </p:cNvSpPr>
          <p:nvPr userDrawn="1"/>
        </p:nvSpPr>
        <p:spPr bwMode="auto">
          <a:xfrm>
            <a:off x="5593616" y="5658694"/>
            <a:ext cx="3189800" cy="821142"/>
          </a:xfrm>
          <a:custGeom>
            <a:avLst/>
            <a:gdLst>
              <a:gd name="T0" fmla="*/ 7933 w 8000"/>
              <a:gd name="T1" fmla="*/ 1418 h 1542"/>
              <a:gd name="T2" fmla="*/ 7832 w 8000"/>
              <a:gd name="T3" fmla="*/ 1315 h 1542"/>
              <a:gd name="T4" fmla="*/ 7738 w 8000"/>
              <a:gd name="T5" fmla="*/ 1352 h 1542"/>
              <a:gd name="T6" fmla="*/ 7673 w 8000"/>
              <a:gd name="T7" fmla="*/ 1336 h 1542"/>
              <a:gd name="T8" fmla="*/ 7538 w 8000"/>
              <a:gd name="T9" fmla="*/ 1313 h 1542"/>
              <a:gd name="T10" fmla="*/ 7430 w 8000"/>
              <a:gd name="T11" fmla="*/ 1287 h 1542"/>
              <a:gd name="T12" fmla="*/ 7292 w 8000"/>
              <a:gd name="T13" fmla="*/ 1358 h 1542"/>
              <a:gd name="T14" fmla="*/ 7170 w 8000"/>
              <a:gd name="T15" fmla="*/ 1352 h 1542"/>
              <a:gd name="T16" fmla="*/ 6993 w 8000"/>
              <a:gd name="T17" fmla="*/ 1400 h 1542"/>
              <a:gd name="T18" fmla="*/ 6886 w 8000"/>
              <a:gd name="T19" fmla="*/ 1357 h 1542"/>
              <a:gd name="T20" fmla="*/ 6766 w 8000"/>
              <a:gd name="T21" fmla="*/ 1380 h 1542"/>
              <a:gd name="T22" fmla="*/ 6640 w 8000"/>
              <a:gd name="T23" fmla="*/ 1194 h 1542"/>
              <a:gd name="T24" fmla="*/ 6505 w 8000"/>
              <a:gd name="T25" fmla="*/ 1157 h 1542"/>
              <a:gd name="T26" fmla="*/ 6381 w 8000"/>
              <a:gd name="T27" fmla="*/ 1311 h 1542"/>
              <a:gd name="T28" fmla="*/ 6242 w 8000"/>
              <a:gd name="T29" fmla="*/ 1181 h 1542"/>
              <a:gd name="T30" fmla="*/ 5688 w 8000"/>
              <a:gd name="T31" fmla="*/ 818 h 1542"/>
              <a:gd name="T32" fmla="*/ 5396 w 8000"/>
              <a:gd name="T33" fmla="*/ 674 h 1542"/>
              <a:gd name="T34" fmla="*/ 5346 w 8000"/>
              <a:gd name="T35" fmla="*/ 615 h 1542"/>
              <a:gd name="T36" fmla="*/ 5292 w 8000"/>
              <a:gd name="T37" fmla="*/ 1274 h 1542"/>
              <a:gd name="T38" fmla="*/ 5007 w 8000"/>
              <a:gd name="T39" fmla="*/ 1089 h 1542"/>
              <a:gd name="T40" fmla="*/ 4819 w 8000"/>
              <a:gd name="T41" fmla="*/ 685 h 1542"/>
              <a:gd name="T42" fmla="*/ 4540 w 8000"/>
              <a:gd name="T43" fmla="*/ 1250 h 1542"/>
              <a:gd name="T44" fmla="*/ 4474 w 8000"/>
              <a:gd name="T45" fmla="*/ 1255 h 1542"/>
              <a:gd name="T46" fmla="*/ 4398 w 8000"/>
              <a:gd name="T47" fmla="*/ 1265 h 1542"/>
              <a:gd name="T48" fmla="*/ 4286 w 8000"/>
              <a:gd name="T49" fmla="*/ 1131 h 1542"/>
              <a:gd name="T50" fmla="*/ 4046 w 8000"/>
              <a:gd name="T51" fmla="*/ 1117 h 1542"/>
              <a:gd name="T52" fmla="*/ 3923 w 8000"/>
              <a:gd name="T53" fmla="*/ 975 h 1542"/>
              <a:gd name="T54" fmla="*/ 3742 w 8000"/>
              <a:gd name="T55" fmla="*/ 1095 h 1542"/>
              <a:gd name="T56" fmla="*/ 3585 w 8000"/>
              <a:gd name="T57" fmla="*/ 1415 h 1542"/>
              <a:gd name="T58" fmla="*/ 3463 w 8000"/>
              <a:gd name="T59" fmla="*/ 1255 h 1542"/>
              <a:gd name="T60" fmla="*/ 3390 w 8000"/>
              <a:gd name="T61" fmla="*/ 372 h 1542"/>
              <a:gd name="T62" fmla="*/ 3367 w 8000"/>
              <a:gd name="T63" fmla="*/ 187 h 1542"/>
              <a:gd name="T64" fmla="*/ 3329 w 8000"/>
              <a:gd name="T65" fmla="*/ 695 h 1542"/>
              <a:gd name="T66" fmla="*/ 2997 w 8000"/>
              <a:gd name="T67" fmla="*/ 1479 h 1542"/>
              <a:gd name="T68" fmla="*/ 2797 w 8000"/>
              <a:gd name="T69" fmla="*/ 1119 h 1542"/>
              <a:gd name="T70" fmla="*/ 2628 w 8000"/>
              <a:gd name="T71" fmla="*/ 1372 h 1542"/>
              <a:gd name="T72" fmla="*/ 2470 w 8000"/>
              <a:gd name="T73" fmla="*/ 1378 h 1542"/>
              <a:gd name="T74" fmla="*/ 2310 w 8000"/>
              <a:gd name="T75" fmla="*/ 1440 h 1542"/>
              <a:gd name="T76" fmla="*/ 2152 w 8000"/>
              <a:gd name="T77" fmla="*/ 1391 h 1542"/>
              <a:gd name="T78" fmla="*/ 2055 w 8000"/>
              <a:gd name="T79" fmla="*/ 1463 h 1542"/>
              <a:gd name="T80" fmla="*/ 1975 w 8000"/>
              <a:gd name="T81" fmla="*/ 1479 h 1542"/>
              <a:gd name="T82" fmla="*/ 1805 w 8000"/>
              <a:gd name="T83" fmla="*/ 1456 h 1542"/>
              <a:gd name="T84" fmla="*/ 1673 w 8000"/>
              <a:gd name="T85" fmla="*/ 1469 h 1542"/>
              <a:gd name="T86" fmla="*/ 1531 w 8000"/>
              <a:gd name="T87" fmla="*/ 1408 h 1542"/>
              <a:gd name="T88" fmla="*/ 1443 w 8000"/>
              <a:gd name="T89" fmla="*/ 1265 h 1542"/>
              <a:gd name="T90" fmla="*/ 1253 w 8000"/>
              <a:gd name="T91" fmla="*/ 1421 h 1542"/>
              <a:gd name="T92" fmla="*/ 1155 w 8000"/>
              <a:gd name="T93" fmla="*/ 1401 h 1542"/>
              <a:gd name="T94" fmla="*/ 1051 w 8000"/>
              <a:gd name="T95" fmla="*/ 1389 h 1542"/>
              <a:gd name="T96" fmla="*/ 969 w 8000"/>
              <a:gd name="T97" fmla="*/ 1224 h 1542"/>
              <a:gd name="T98" fmla="*/ 843 w 8000"/>
              <a:gd name="T99" fmla="*/ 1375 h 1542"/>
              <a:gd name="T100" fmla="*/ 664 w 8000"/>
              <a:gd name="T101" fmla="*/ 1427 h 1542"/>
              <a:gd name="T102" fmla="*/ 515 w 8000"/>
              <a:gd name="T103" fmla="*/ 1241 h 1542"/>
              <a:gd name="T104" fmla="*/ 320 w 8000"/>
              <a:gd name="T105" fmla="*/ 1245 h 1542"/>
              <a:gd name="T106" fmla="*/ 218 w 8000"/>
              <a:gd name="T107" fmla="*/ 1342 h 1542"/>
              <a:gd name="T108" fmla="*/ 56 w 8000"/>
              <a:gd name="T109" fmla="*/ 1357 h 1542"/>
              <a:gd name="T110" fmla="*/ 3369 w 8000"/>
              <a:gd name="T111" fmla="*/ 1408 h 1542"/>
              <a:gd name="T112" fmla="*/ 3356 w 8000"/>
              <a:gd name="T113" fmla="*/ 1141 h 1542"/>
              <a:gd name="T114" fmla="*/ 3356 w 8000"/>
              <a:gd name="T115" fmla="*/ 872 h 1542"/>
              <a:gd name="T116" fmla="*/ 3356 w 8000"/>
              <a:gd name="T117" fmla="*/ 756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00" h="1542">
                <a:moveTo>
                  <a:pt x="7978" y="1472"/>
                </a:moveTo>
                <a:cubicBezTo>
                  <a:pt x="7978" y="1462"/>
                  <a:pt x="7978" y="1462"/>
                  <a:pt x="7978" y="1462"/>
                </a:cubicBezTo>
                <a:cubicBezTo>
                  <a:pt x="7966" y="1462"/>
                  <a:pt x="7966" y="1462"/>
                  <a:pt x="7966" y="1462"/>
                </a:cubicBezTo>
                <a:cubicBezTo>
                  <a:pt x="7966" y="1436"/>
                  <a:pt x="7966" y="1436"/>
                  <a:pt x="7966" y="1436"/>
                </a:cubicBezTo>
                <a:cubicBezTo>
                  <a:pt x="7955" y="1436"/>
                  <a:pt x="7955" y="1436"/>
                  <a:pt x="7955" y="1436"/>
                </a:cubicBezTo>
                <a:cubicBezTo>
                  <a:pt x="7955" y="1420"/>
                  <a:pt x="7955" y="1420"/>
                  <a:pt x="7955" y="1420"/>
                </a:cubicBezTo>
                <a:cubicBezTo>
                  <a:pt x="7941" y="1420"/>
                  <a:pt x="7941" y="1420"/>
                  <a:pt x="7941" y="1420"/>
                </a:cubicBezTo>
                <a:cubicBezTo>
                  <a:pt x="7941" y="1428"/>
                  <a:pt x="7941" y="1428"/>
                  <a:pt x="7941" y="1428"/>
                </a:cubicBezTo>
                <a:cubicBezTo>
                  <a:pt x="7933" y="1428"/>
                  <a:pt x="7933" y="1428"/>
                  <a:pt x="7933" y="1428"/>
                </a:cubicBezTo>
                <a:cubicBezTo>
                  <a:pt x="7933" y="1418"/>
                  <a:pt x="7933" y="1418"/>
                  <a:pt x="7933" y="1418"/>
                </a:cubicBezTo>
                <a:cubicBezTo>
                  <a:pt x="7916" y="1418"/>
                  <a:pt x="7916" y="1418"/>
                  <a:pt x="7916" y="1418"/>
                </a:cubicBezTo>
                <a:cubicBezTo>
                  <a:pt x="7916" y="1433"/>
                  <a:pt x="7916" y="1433"/>
                  <a:pt x="7916" y="1433"/>
                </a:cubicBezTo>
                <a:cubicBezTo>
                  <a:pt x="7895" y="1433"/>
                  <a:pt x="7895" y="1433"/>
                  <a:pt x="7895" y="1433"/>
                </a:cubicBezTo>
                <a:cubicBezTo>
                  <a:pt x="7895" y="1335"/>
                  <a:pt x="7895" y="1335"/>
                  <a:pt x="7895" y="1335"/>
                </a:cubicBezTo>
                <a:cubicBezTo>
                  <a:pt x="7879" y="1335"/>
                  <a:pt x="7879" y="1335"/>
                  <a:pt x="7879" y="1335"/>
                </a:cubicBezTo>
                <a:cubicBezTo>
                  <a:pt x="7855" y="1316"/>
                  <a:pt x="7855" y="1316"/>
                  <a:pt x="7855" y="1316"/>
                </a:cubicBezTo>
                <a:cubicBezTo>
                  <a:pt x="7855" y="1300"/>
                  <a:pt x="7855" y="1300"/>
                  <a:pt x="7855" y="1300"/>
                </a:cubicBezTo>
                <a:cubicBezTo>
                  <a:pt x="7843" y="1300"/>
                  <a:pt x="7843" y="1300"/>
                  <a:pt x="7843" y="1300"/>
                </a:cubicBezTo>
                <a:cubicBezTo>
                  <a:pt x="7843" y="1315"/>
                  <a:pt x="7843" y="1315"/>
                  <a:pt x="7843" y="1315"/>
                </a:cubicBezTo>
                <a:cubicBezTo>
                  <a:pt x="7832" y="1315"/>
                  <a:pt x="7832" y="1315"/>
                  <a:pt x="7832" y="1315"/>
                </a:cubicBezTo>
                <a:cubicBezTo>
                  <a:pt x="7832" y="1300"/>
                  <a:pt x="7832" y="1300"/>
                  <a:pt x="7832" y="1300"/>
                </a:cubicBezTo>
                <a:cubicBezTo>
                  <a:pt x="7821" y="1300"/>
                  <a:pt x="7821" y="1300"/>
                  <a:pt x="7821" y="1300"/>
                </a:cubicBezTo>
                <a:cubicBezTo>
                  <a:pt x="7821" y="1315"/>
                  <a:pt x="7821" y="1315"/>
                  <a:pt x="7821" y="1315"/>
                </a:cubicBezTo>
                <a:cubicBezTo>
                  <a:pt x="7806" y="1335"/>
                  <a:pt x="7806" y="1335"/>
                  <a:pt x="7806" y="1335"/>
                </a:cubicBezTo>
                <a:cubicBezTo>
                  <a:pt x="7789" y="1335"/>
                  <a:pt x="7789" y="1335"/>
                  <a:pt x="7789" y="1335"/>
                </a:cubicBezTo>
                <a:cubicBezTo>
                  <a:pt x="7789" y="1436"/>
                  <a:pt x="7789" y="1436"/>
                  <a:pt x="7789" y="1436"/>
                </a:cubicBezTo>
                <a:cubicBezTo>
                  <a:pt x="7749" y="1436"/>
                  <a:pt x="7749" y="1436"/>
                  <a:pt x="7749" y="1436"/>
                </a:cubicBezTo>
                <a:cubicBezTo>
                  <a:pt x="7749" y="1345"/>
                  <a:pt x="7749" y="1345"/>
                  <a:pt x="7749" y="1345"/>
                </a:cubicBezTo>
                <a:cubicBezTo>
                  <a:pt x="7738" y="1345"/>
                  <a:pt x="7738" y="1345"/>
                  <a:pt x="7738" y="1345"/>
                </a:cubicBezTo>
                <a:cubicBezTo>
                  <a:pt x="7738" y="1352"/>
                  <a:pt x="7738" y="1352"/>
                  <a:pt x="7738" y="1352"/>
                </a:cubicBezTo>
                <a:cubicBezTo>
                  <a:pt x="7724" y="1352"/>
                  <a:pt x="7724" y="1352"/>
                  <a:pt x="7724" y="1352"/>
                </a:cubicBezTo>
                <a:cubicBezTo>
                  <a:pt x="7724" y="1337"/>
                  <a:pt x="7724" y="1337"/>
                  <a:pt x="7724" y="1337"/>
                </a:cubicBezTo>
                <a:cubicBezTo>
                  <a:pt x="7713" y="1337"/>
                  <a:pt x="7713" y="1337"/>
                  <a:pt x="7713" y="1337"/>
                </a:cubicBezTo>
                <a:cubicBezTo>
                  <a:pt x="7713" y="1321"/>
                  <a:pt x="7713" y="1321"/>
                  <a:pt x="7713" y="1321"/>
                </a:cubicBezTo>
                <a:cubicBezTo>
                  <a:pt x="7697" y="1321"/>
                  <a:pt x="7697" y="1321"/>
                  <a:pt x="7697" y="1321"/>
                </a:cubicBezTo>
                <a:cubicBezTo>
                  <a:pt x="7697" y="1336"/>
                  <a:pt x="7697" y="1336"/>
                  <a:pt x="7697" y="1336"/>
                </a:cubicBezTo>
                <a:cubicBezTo>
                  <a:pt x="7687" y="1336"/>
                  <a:pt x="7687" y="1336"/>
                  <a:pt x="7687" y="1336"/>
                </a:cubicBezTo>
                <a:cubicBezTo>
                  <a:pt x="7687" y="1324"/>
                  <a:pt x="7687" y="1324"/>
                  <a:pt x="7687" y="1324"/>
                </a:cubicBezTo>
                <a:cubicBezTo>
                  <a:pt x="7673" y="1324"/>
                  <a:pt x="7673" y="1324"/>
                  <a:pt x="7673" y="1324"/>
                </a:cubicBezTo>
                <a:cubicBezTo>
                  <a:pt x="7673" y="1336"/>
                  <a:pt x="7673" y="1336"/>
                  <a:pt x="7673" y="1336"/>
                </a:cubicBezTo>
                <a:cubicBezTo>
                  <a:pt x="7659" y="1336"/>
                  <a:pt x="7659" y="1336"/>
                  <a:pt x="7659" y="1336"/>
                </a:cubicBezTo>
                <a:cubicBezTo>
                  <a:pt x="7659" y="1326"/>
                  <a:pt x="7659" y="1326"/>
                  <a:pt x="7659" y="1326"/>
                </a:cubicBezTo>
                <a:cubicBezTo>
                  <a:pt x="7645" y="1326"/>
                  <a:pt x="7645" y="1326"/>
                  <a:pt x="7645" y="1326"/>
                </a:cubicBezTo>
                <a:cubicBezTo>
                  <a:pt x="7645" y="1356"/>
                  <a:pt x="7645" y="1356"/>
                  <a:pt x="7645" y="1356"/>
                </a:cubicBezTo>
                <a:cubicBezTo>
                  <a:pt x="7616" y="1356"/>
                  <a:pt x="7616" y="1356"/>
                  <a:pt x="7616" y="1356"/>
                </a:cubicBezTo>
                <a:cubicBezTo>
                  <a:pt x="7616" y="1439"/>
                  <a:pt x="7616" y="1439"/>
                  <a:pt x="7616" y="1439"/>
                </a:cubicBezTo>
                <a:cubicBezTo>
                  <a:pt x="7581" y="1439"/>
                  <a:pt x="7581" y="1439"/>
                  <a:pt x="7581" y="1439"/>
                </a:cubicBezTo>
                <a:cubicBezTo>
                  <a:pt x="7581" y="1337"/>
                  <a:pt x="7581" y="1337"/>
                  <a:pt x="7581" y="1337"/>
                </a:cubicBezTo>
                <a:cubicBezTo>
                  <a:pt x="7557" y="1337"/>
                  <a:pt x="7557" y="1337"/>
                  <a:pt x="7557" y="1337"/>
                </a:cubicBezTo>
                <a:cubicBezTo>
                  <a:pt x="7538" y="1313"/>
                  <a:pt x="7538" y="1313"/>
                  <a:pt x="7538" y="1313"/>
                </a:cubicBezTo>
                <a:cubicBezTo>
                  <a:pt x="7497" y="1313"/>
                  <a:pt x="7497" y="1313"/>
                  <a:pt x="7497" y="1313"/>
                </a:cubicBezTo>
                <a:cubicBezTo>
                  <a:pt x="7497" y="1416"/>
                  <a:pt x="7497" y="1416"/>
                  <a:pt x="7497" y="1416"/>
                </a:cubicBezTo>
                <a:cubicBezTo>
                  <a:pt x="7483" y="1416"/>
                  <a:pt x="7483" y="1416"/>
                  <a:pt x="7483" y="1416"/>
                </a:cubicBezTo>
                <a:cubicBezTo>
                  <a:pt x="7483" y="1314"/>
                  <a:pt x="7483" y="1314"/>
                  <a:pt x="7483" y="1314"/>
                </a:cubicBezTo>
                <a:cubicBezTo>
                  <a:pt x="7465" y="1285"/>
                  <a:pt x="7465" y="1285"/>
                  <a:pt x="7465" y="1285"/>
                </a:cubicBezTo>
                <a:cubicBezTo>
                  <a:pt x="7452" y="1285"/>
                  <a:pt x="7452" y="1285"/>
                  <a:pt x="7452" y="1285"/>
                </a:cubicBezTo>
                <a:cubicBezTo>
                  <a:pt x="7452" y="1291"/>
                  <a:pt x="7452" y="1291"/>
                  <a:pt x="7452" y="1291"/>
                </a:cubicBezTo>
                <a:cubicBezTo>
                  <a:pt x="7441" y="1291"/>
                  <a:pt x="7441" y="1291"/>
                  <a:pt x="7441" y="1291"/>
                </a:cubicBezTo>
                <a:cubicBezTo>
                  <a:pt x="7441" y="1287"/>
                  <a:pt x="7441" y="1287"/>
                  <a:pt x="7441" y="1287"/>
                </a:cubicBezTo>
                <a:cubicBezTo>
                  <a:pt x="7430" y="1287"/>
                  <a:pt x="7430" y="1287"/>
                  <a:pt x="7430" y="1287"/>
                </a:cubicBezTo>
                <a:cubicBezTo>
                  <a:pt x="7430" y="1301"/>
                  <a:pt x="7430" y="1301"/>
                  <a:pt x="7430" y="1301"/>
                </a:cubicBezTo>
                <a:cubicBezTo>
                  <a:pt x="7383" y="1301"/>
                  <a:pt x="7383" y="1301"/>
                  <a:pt x="7383" y="1301"/>
                </a:cubicBezTo>
                <a:cubicBezTo>
                  <a:pt x="7383" y="1286"/>
                  <a:pt x="7383" y="1286"/>
                  <a:pt x="7383" y="1286"/>
                </a:cubicBezTo>
                <a:cubicBezTo>
                  <a:pt x="7370" y="1261"/>
                  <a:pt x="7370" y="1261"/>
                  <a:pt x="7370" y="1261"/>
                </a:cubicBezTo>
                <a:cubicBezTo>
                  <a:pt x="7326" y="1261"/>
                  <a:pt x="7326" y="1261"/>
                  <a:pt x="7326" y="1261"/>
                </a:cubicBezTo>
                <a:cubicBezTo>
                  <a:pt x="7326" y="1286"/>
                  <a:pt x="7326" y="1286"/>
                  <a:pt x="7326" y="1286"/>
                </a:cubicBezTo>
                <a:cubicBezTo>
                  <a:pt x="7297" y="1286"/>
                  <a:pt x="7297" y="1286"/>
                  <a:pt x="7297" y="1286"/>
                </a:cubicBezTo>
                <a:cubicBezTo>
                  <a:pt x="7297" y="1303"/>
                  <a:pt x="7297" y="1303"/>
                  <a:pt x="7297" y="1303"/>
                </a:cubicBezTo>
                <a:cubicBezTo>
                  <a:pt x="7292" y="1303"/>
                  <a:pt x="7292" y="1303"/>
                  <a:pt x="7292" y="1303"/>
                </a:cubicBezTo>
                <a:cubicBezTo>
                  <a:pt x="7292" y="1358"/>
                  <a:pt x="7292" y="1358"/>
                  <a:pt x="7292" y="1358"/>
                </a:cubicBezTo>
                <a:cubicBezTo>
                  <a:pt x="7281" y="1358"/>
                  <a:pt x="7281" y="1358"/>
                  <a:pt x="7281" y="1358"/>
                </a:cubicBezTo>
                <a:cubicBezTo>
                  <a:pt x="7281" y="1302"/>
                  <a:pt x="7281" y="1302"/>
                  <a:pt x="7281" y="1302"/>
                </a:cubicBezTo>
                <a:cubicBezTo>
                  <a:pt x="7273" y="1302"/>
                  <a:pt x="7273" y="1302"/>
                  <a:pt x="7273" y="1302"/>
                </a:cubicBezTo>
                <a:cubicBezTo>
                  <a:pt x="7273" y="1279"/>
                  <a:pt x="7273" y="1279"/>
                  <a:pt x="7273" y="1279"/>
                </a:cubicBezTo>
                <a:cubicBezTo>
                  <a:pt x="7210" y="1279"/>
                  <a:pt x="7210" y="1279"/>
                  <a:pt x="7210" y="1279"/>
                </a:cubicBezTo>
                <a:cubicBezTo>
                  <a:pt x="7210" y="1303"/>
                  <a:pt x="7210" y="1303"/>
                  <a:pt x="7210" y="1303"/>
                </a:cubicBezTo>
                <a:cubicBezTo>
                  <a:pt x="7179" y="1303"/>
                  <a:pt x="7179" y="1303"/>
                  <a:pt x="7179" y="1303"/>
                </a:cubicBezTo>
                <a:cubicBezTo>
                  <a:pt x="7179" y="1323"/>
                  <a:pt x="7179" y="1323"/>
                  <a:pt x="7179" y="1323"/>
                </a:cubicBezTo>
                <a:cubicBezTo>
                  <a:pt x="7170" y="1323"/>
                  <a:pt x="7170" y="1323"/>
                  <a:pt x="7170" y="1323"/>
                </a:cubicBezTo>
                <a:cubicBezTo>
                  <a:pt x="7170" y="1352"/>
                  <a:pt x="7170" y="1352"/>
                  <a:pt x="7170" y="1352"/>
                </a:cubicBezTo>
                <a:cubicBezTo>
                  <a:pt x="7090" y="1352"/>
                  <a:pt x="7090" y="1352"/>
                  <a:pt x="7090" y="1352"/>
                </a:cubicBezTo>
                <a:cubicBezTo>
                  <a:pt x="7090" y="1362"/>
                  <a:pt x="7090" y="1362"/>
                  <a:pt x="7090" y="1362"/>
                </a:cubicBezTo>
                <a:cubicBezTo>
                  <a:pt x="7069" y="1362"/>
                  <a:pt x="7069" y="1362"/>
                  <a:pt x="7069" y="1362"/>
                </a:cubicBezTo>
                <a:cubicBezTo>
                  <a:pt x="7069" y="1308"/>
                  <a:pt x="7069" y="1308"/>
                  <a:pt x="7069" y="1308"/>
                </a:cubicBezTo>
                <a:cubicBezTo>
                  <a:pt x="7036" y="1308"/>
                  <a:pt x="7036" y="1308"/>
                  <a:pt x="7036" y="1308"/>
                </a:cubicBezTo>
                <a:cubicBezTo>
                  <a:pt x="7036" y="1291"/>
                  <a:pt x="7036" y="1291"/>
                  <a:pt x="7036" y="1291"/>
                </a:cubicBezTo>
                <a:cubicBezTo>
                  <a:pt x="7010" y="1291"/>
                  <a:pt x="7010" y="1291"/>
                  <a:pt x="7010" y="1291"/>
                </a:cubicBezTo>
                <a:cubicBezTo>
                  <a:pt x="7010" y="1305"/>
                  <a:pt x="7010" y="1305"/>
                  <a:pt x="7010" y="1305"/>
                </a:cubicBezTo>
                <a:cubicBezTo>
                  <a:pt x="6993" y="1305"/>
                  <a:pt x="6993" y="1305"/>
                  <a:pt x="6993" y="1305"/>
                </a:cubicBezTo>
                <a:cubicBezTo>
                  <a:pt x="6993" y="1400"/>
                  <a:pt x="6993" y="1400"/>
                  <a:pt x="6993" y="1400"/>
                </a:cubicBezTo>
                <a:cubicBezTo>
                  <a:pt x="6972" y="1400"/>
                  <a:pt x="6972" y="1400"/>
                  <a:pt x="6972" y="1400"/>
                </a:cubicBezTo>
                <a:cubicBezTo>
                  <a:pt x="6972" y="1391"/>
                  <a:pt x="6972" y="1391"/>
                  <a:pt x="6972" y="1391"/>
                </a:cubicBezTo>
                <a:cubicBezTo>
                  <a:pt x="6952" y="1391"/>
                  <a:pt x="6952" y="1391"/>
                  <a:pt x="6952" y="1391"/>
                </a:cubicBezTo>
                <a:cubicBezTo>
                  <a:pt x="6952" y="1405"/>
                  <a:pt x="6952" y="1405"/>
                  <a:pt x="6952" y="1405"/>
                </a:cubicBezTo>
                <a:cubicBezTo>
                  <a:pt x="6936" y="1405"/>
                  <a:pt x="6936" y="1405"/>
                  <a:pt x="6936" y="1405"/>
                </a:cubicBezTo>
                <a:cubicBezTo>
                  <a:pt x="6936" y="1375"/>
                  <a:pt x="6936" y="1375"/>
                  <a:pt x="6936" y="1375"/>
                </a:cubicBezTo>
                <a:cubicBezTo>
                  <a:pt x="6922" y="1375"/>
                  <a:pt x="6922" y="1375"/>
                  <a:pt x="6922" y="1375"/>
                </a:cubicBezTo>
                <a:cubicBezTo>
                  <a:pt x="6922" y="1357"/>
                  <a:pt x="6922" y="1357"/>
                  <a:pt x="6922" y="1357"/>
                </a:cubicBezTo>
                <a:cubicBezTo>
                  <a:pt x="6906" y="1357"/>
                  <a:pt x="6906" y="1357"/>
                  <a:pt x="6906" y="1357"/>
                </a:cubicBezTo>
                <a:cubicBezTo>
                  <a:pt x="6886" y="1357"/>
                  <a:pt x="6886" y="1357"/>
                  <a:pt x="6886" y="1357"/>
                </a:cubicBezTo>
                <a:cubicBezTo>
                  <a:pt x="6886" y="1348"/>
                  <a:pt x="6886" y="1348"/>
                  <a:pt x="6886" y="1348"/>
                </a:cubicBezTo>
                <a:cubicBezTo>
                  <a:pt x="6852" y="1348"/>
                  <a:pt x="6852" y="1348"/>
                  <a:pt x="6852" y="1348"/>
                </a:cubicBezTo>
                <a:cubicBezTo>
                  <a:pt x="6852" y="1334"/>
                  <a:pt x="6852" y="1334"/>
                  <a:pt x="6852" y="1334"/>
                </a:cubicBezTo>
                <a:cubicBezTo>
                  <a:pt x="6839" y="1334"/>
                  <a:pt x="6839" y="1334"/>
                  <a:pt x="6839" y="1334"/>
                </a:cubicBezTo>
                <a:cubicBezTo>
                  <a:pt x="6839" y="1344"/>
                  <a:pt x="6839" y="1344"/>
                  <a:pt x="6839" y="1344"/>
                </a:cubicBezTo>
                <a:cubicBezTo>
                  <a:pt x="6786" y="1344"/>
                  <a:pt x="6786" y="1344"/>
                  <a:pt x="6786" y="1344"/>
                </a:cubicBezTo>
                <a:cubicBezTo>
                  <a:pt x="6786" y="1355"/>
                  <a:pt x="6786" y="1355"/>
                  <a:pt x="6786" y="1355"/>
                </a:cubicBezTo>
                <a:cubicBezTo>
                  <a:pt x="6776" y="1355"/>
                  <a:pt x="6776" y="1355"/>
                  <a:pt x="6776" y="1355"/>
                </a:cubicBezTo>
                <a:cubicBezTo>
                  <a:pt x="6776" y="1370"/>
                  <a:pt x="6776" y="1370"/>
                  <a:pt x="6776" y="1370"/>
                </a:cubicBezTo>
                <a:cubicBezTo>
                  <a:pt x="6766" y="1380"/>
                  <a:pt x="6766" y="1380"/>
                  <a:pt x="6766" y="1380"/>
                </a:cubicBezTo>
                <a:cubicBezTo>
                  <a:pt x="6766" y="1411"/>
                  <a:pt x="6766" y="1411"/>
                  <a:pt x="6766" y="1411"/>
                </a:cubicBezTo>
                <a:cubicBezTo>
                  <a:pt x="6755" y="1411"/>
                  <a:pt x="6755" y="1411"/>
                  <a:pt x="6755" y="1411"/>
                </a:cubicBezTo>
                <a:cubicBezTo>
                  <a:pt x="6755" y="1381"/>
                  <a:pt x="6755" y="1381"/>
                  <a:pt x="6755" y="1381"/>
                </a:cubicBezTo>
                <a:cubicBezTo>
                  <a:pt x="6744" y="1367"/>
                  <a:pt x="6744" y="1367"/>
                  <a:pt x="6744" y="1367"/>
                </a:cubicBezTo>
                <a:cubicBezTo>
                  <a:pt x="6744" y="1291"/>
                  <a:pt x="6744" y="1291"/>
                  <a:pt x="6744" y="1291"/>
                </a:cubicBezTo>
                <a:cubicBezTo>
                  <a:pt x="6727" y="1291"/>
                  <a:pt x="6727" y="1291"/>
                  <a:pt x="6727" y="1291"/>
                </a:cubicBezTo>
                <a:cubicBezTo>
                  <a:pt x="6727" y="1217"/>
                  <a:pt x="6727" y="1217"/>
                  <a:pt x="6727" y="1217"/>
                </a:cubicBezTo>
                <a:cubicBezTo>
                  <a:pt x="6670" y="1217"/>
                  <a:pt x="6670" y="1217"/>
                  <a:pt x="6670" y="1217"/>
                </a:cubicBezTo>
                <a:cubicBezTo>
                  <a:pt x="6670" y="1194"/>
                  <a:pt x="6670" y="1194"/>
                  <a:pt x="6670" y="1194"/>
                </a:cubicBezTo>
                <a:cubicBezTo>
                  <a:pt x="6640" y="1194"/>
                  <a:pt x="6640" y="1194"/>
                  <a:pt x="6640" y="1194"/>
                </a:cubicBezTo>
                <a:cubicBezTo>
                  <a:pt x="6640" y="1246"/>
                  <a:pt x="6640" y="1246"/>
                  <a:pt x="6640" y="1246"/>
                </a:cubicBezTo>
                <a:cubicBezTo>
                  <a:pt x="6625" y="1246"/>
                  <a:pt x="6625" y="1246"/>
                  <a:pt x="6625" y="1246"/>
                </a:cubicBezTo>
                <a:cubicBezTo>
                  <a:pt x="6625" y="1229"/>
                  <a:pt x="6625" y="1229"/>
                  <a:pt x="6625" y="1229"/>
                </a:cubicBezTo>
                <a:cubicBezTo>
                  <a:pt x="6625" y="1229"/>
                  <a:pt x="6614" y="1229"/>
                  <a:pt x="6609" y="1229"/>
                </a:cubicBezTo>
                <a:cubicBezTo>
                  <a:pt x="6604" y="1229"/>
                  <a:pt x="6604" y="1246"/>
                  <a:pt x="6604" y="1246"/>
                </a:cubicBezTo>
                <a:cubicBezTo>
                  <a:pt x="6604" y="1293"/>
                  <a:pt x="6604" y="1293"/>
                  <a:pt x="6604" y="1293"/>
                </a:cubicBezTo>
                <a:cubicBezTo>
                  <a:pt x="6562" y="1293"/>
                  <a:pt x="6562" y="1293"/>
                  <a:pt x="6562" y="1293"/>
                </a:cubicBezTo>
                <a:cubicBezTo>
                  <a:pt x="6562" y="1130"/>
                  <a:pt x="6562" y="1130"/>
                  <a:pt x="6562" y="1130"/>
                </a:cubicBezTo>
                <a:cubicBezTo>
                  <a:pt x="6505" y="1130"/>
                  <a:pt x="6505" y="1130"/>
                  <a:pt x="6505" y="1130"/>
                </a:cubicBezTo>
                <a:cubicBezTo>
                  <a:pt x="6505" y="1157"/>
                  <a:pt x="6505" y="1157"/>
                  <a:pt x="6505" y="1157"/>
                </a:cubicBezTo>
                <a:cubicBezTo>
                  <a:pt x="6481" y="1157"/>
                  <a:pt x="6477" y="1169"/>
                  <a:pt x="6477" y="1169"/>
                </a:cubicBezTo>
                <a:cubicBezTo>
                  <a:pt x="6450" y="1169"/>
                  <a:pt x="6450" y="1169"/>
                  <a:pt x="6450" y="1169"/>
                </a:cubicBezTo>
                <a:cubicBezTo>
                  <a:pt x="6450" y="1202"/>
                  <a:pt x="6450" y="1202"/>
                  <a:pt x="6450" y="1202"/>
                </a:cubicBezTo>
                <a:cubicBezTo>
                  <a:pt x="6438" y="1202"/>
                  <a:pt x="6438" y="1202"/>
                  <a:pt x="6438" y="1202"/>
                </a:cubicBezTo>
                <a:cubicBezTo>
                  <a:pt x="6438" y="1333"/>
                  <a:pt x="6438" y="1333"/>
                  <a:pt x="6438" y="1333"/>
                </a:cubicBezTo>
                <a:cubicBezTo>
                  <a:pt x="6414" y="1333"/>
                  <a:pt x="6414" y="1333"/>
                  <a:pt x="6414" y="1333"/>
                </a:cubicBezTo>
                <a:cubicBezTo>
                  <a:pt x="6414" y="1314"/>
                  <a:pt x="6414" y="1314"/>
                  <a:pt x="6414" y="1314"/>
                </a:cubicBezTo>
                <a:cubicBezTo>
                  <a:pt x="6401" y="1301"/>
                  <a:pt x="6401" y="1301"/>
                  <a:pt x="6401" y="1301"/>
                </a:cubicBezTo>
                <a:cubicBezTo>
                  <a:pt x="6394" y="1301"/>
                  <a:pt x="6394" y="1301"/>
                  <a:pt x="6394" y="1301"/>
                </a:cubicBezTo>
                <a:cubicBezTo>
                  <a:pt x="6381" y="1311"/>
                  <a:pt x="6381" y="1311"/>
                  <a:pt x="6381" y="1311"/>
                </a:cubicBezTo>
                <a:cubicBezTo>
                  <a:pt x="6381" y="1078"/>
                  <a:pt x="6381" y="1078"/>
                  <a:pt x="6381" y="1078"/>
                </a:cubicBezTo>
                <a:cubicBezTo>
                  <a:pt x="6322" y="1065"/>
                  <a:pt x="6322" y="1065"/>
                  <a:pt x="6322" y="1065"/>
                </a:cubicBezTo>
                <a:cubicBezTo>
                  <a:pt x="6297" y="1065"/>
                  <a:pt x="6297" y="1065"/>
                  <a:pt x="6297" y="1065"/>
                </a:cubicBezTo>
                <a:cubicBezTo>
                  <a:pt x="6297" y="1080"/>
                  <a:pt x="6297" y="1080"/>
                  <a:pt x="6297" y="1080"/>
                </a:cubicBezTo>
                <a:cubicBezTo>
                  <a:pt x="6280" y="1080"/>
                  <a:pt x="6280" y="1080"/>
                  <a:pt x="6280" y="1080"/>
                </a:cubicBezTo>
                <a:cubicBezTo>
                  <a:pt x="6280" y="1135"/>
                  <a:pt x="6280" y="1135"/>
                  <a:pt x="6280" y="1135"/>
                </a:cubicBezTo>
                <a:cubicBezTo>
                  <a:pt x="6264" y="1135"/>
                  <a:pt x="6264" y="1135"/>
                  <a:pt x="6264" y="1135"/>
                </a:cubicBezTo>
                <a:cubicBezTo>
                  <a:pt x="6264" y="1207"/>
                  <a:pt x="6264" y="1207"/>
                  <a:pt x="6264" y="1207"/>
                </a:cubicBezTo>
                <a:cubicBezTo>
                  <a:pt x="6242" y="1207"/>
                  <a:pt x="6242" y="1207"/>
                  <a:pt x="6242" y="1207"/>
                </a:cubicBezTo>
                <a:cubicBezTo>
                  <a:pt x="6242" y="1181"/>
                  <a:pt x="6242" y="1181"/>
                  <a:pt x="6242" y="1181"/>
                </a:cubicBezTo>
                <a:cubicBezTo>
                  <a:pt x="6214" y="1181"/>
                  <a:pt x="6214" y="1181"/>
                  <a:pt x="6214" y="1181"/>
                </a:cubicBezTo>
                <a:cubicBezTo>
                  <a:pt x="6214" y="1098"/>
                  <a:pt x="6214" y="1098"/>
                  <a:pt x="6214" y="1098"/>
                </a:cubicBezTo>
                <a:cubicBezTo>
                  <a:pt x="6196" y="1098"/>
                  <a:pt x="6196" y="1098"/>
                  <a:pt x="6196" y="1098"/>
                </a:cubicBezTo>
                <a:cubicBezTo>
                  <a:pt x="6196" y="1048"/>
                  <a:pt x="6196" y="1048"/>
                  <a:pt x="6196" y="1048"/>
                </a:cubicBezTo>
                <a:cubicBezTo>
                  <a:pt x="6114" y="1039"/>
                  <a:pt x="6114" y="1039"/>
                  <a:pt x="6114" y="1039"/>
                </a:cubicBezTo>
                <a:cubicBezTo>
                  <a:pt x="6114" y="1024"/>
                  <a:pt x="6114" y="1024"/>
                  <a:pt x="6114" y="1024"/>
                </a:cubicBezTo>
                <a:cubicBezTo>
                  <a:pt x="5961" y="1014"/>
                  <a:pt x="5961" y="1014"/>
                  <a:pt x="5961" y="1014"/>
                </a:cubicBezTo>
                <a:cubicBezTo>
                  <a:pt x="5961" y="823"/>
                  <a:pt x="5961" y="823"/>
                  <a:pt x="5961" y="823"/>
                </a:cubicBezTo>
                <a:cubicBezTo>
                  <a:pt x="5826" y="790"/>
                  <a:pt x="5826" y="790"/>
                  <a:pt x="5826" y="790"/>
                </a:cubicBezTo>
                <a:cubicBezTo>
                  <a:pt x="5688" y="818"/>
                  <a:pt x="5688" y="818"/>
                  <a:pt x="5688" y="818"/>
                </a:cubicBezTo>
                <a:cubicBezTo>
                  <a:pt x="5688" y="1359"/>
                  <a:pt x="5688" y="1359"/>
                  <a:pt x="5688" y="1359"/>
                </a:cubicBezTo>
                <a:cubicBezTo>
                  <a:pt x="5605" y="1359"/>
                  <a:pt x="5605" y="1359"/>
                  <a:pt x="5605" y="1359"/>
                </a:cubicBezTo>
                <a:cubicBezTo>
                  <a:pt x="5605" y="451"/>
                  <a:pt x="5605" y="451"/>
                  <a:pt x="5605" y="451"/>
                </a:cubicBezTo>
                <a:cubicBezTo>
                  <a:pt x="5468" y="487"/>
                  <a:pt x="5468" y="487"/>
                  <a:pt x="5468" y="487"/>
                </a:cubicBezTo>
                <a:cubicBezTo>
                  <a:pt x="5468" y="1274"/>
                  <a:pt x="5468" y="1274"/>
                  <a:pt x="5468" y="1274"/>
                </a:cubicBezTo>
                <a:cubicBezTo>
                  <a:pt x="5414" y="1274"/>
                  <a:pt x="5414" y="1274"/>
                  <a:pt x="5414" y="1274"/>
                </a:cubicBezTo>
                <a:cubicBezTo>
                  <a:pt x="5414" y="683"/>
                  <a:pt x="5414" y="683"/>
                  <a:pt x="5414" y="683"/>
                </a:cubicBezTo>
                <a:cubicBezTo>
                  <a:pt x="5404" y="683"/>
                  <a:pt x="5404" y="683"/>
                  <a:pt x="5404" y="683"/>
                </a:cubicBezTo>
                <a:cubicBezTo>
                  <a:pt x="5404" y="674"/>
                  <a:pt x="5404" y="674"/>
                  <a:pt x="5404" y="674"/>
                </a:cubicBezTo>
                <a:cubicBezTo>
                  <a:pt x="5396" y="674"/>
                  <a:pt x="5396" y="674"/>
                  <a:pt x="5396" y="674"/>
                </a:cubicBezTo>
                <a:cubicBezTo>
                  <a:pt x="5396" y="655"/>
                  <a:pt x="5396" y="655"/>
                  <a:pt x="5396" y="655"/>
                </a:cubicBezTo>
                <a:cubicBezTo>
                  <a:pt x="5384" y="655"/>
                  <a:pt x="5384" y="655"/>
                  <a:pt x="5384" y="655"/>
                </a:cubicBezTo>
                <a:cubicBezTo>
                  <a:pt x="5384" y="634"/>
                  <a:pt x="5384" y="634"/>
                  <a:pt x="5384" y="634"/>
                </a:cubicBezTo>
                <a:cubicBezTo>
                  <a:pt x="5367" y="634"/>
                  <a:pt x="5367" y="634"/>
                  <a:pt x="5367" y="634"/>
                </a:cubicBezTo>
                <a:cubicBezTo>
                  <a:pt x="5367" y="615"/>
                  <a:pt x="5367" y="615"/>
                  <a:pt x="5367" y="615"/>
                </a:cubicBezTo>
                <a:cubicBezTo>
                  <a:pt x="5360" y="615"/>
                  <a:pt x="5360" y="615"/>
                  <a:pt x="5360" y="615"/>
                </a:cubicBezTo>
                <a:cubicBezTo>
                  <a:pt x="5360" y="593"/>
                  <a:pt x="5360" y="593"/>
                  <a:pt x="5360" y="593"/>
                </a:cubicBezTo>
                <a:cubicBezTo>
                  <a:pt x="5353" y="532"/>
                  <a:pt x="5353" y="532"/>
                  <a:pt x="5353" y="532"/>
                </a:cubicBezTo>
                <a:cubicBezTo>
                  <a:pt x="5346" y="593"/>
                  <a:pt x="5346" y="593"/>
                  <a:pt x="5346" y="593"/>
                </a:cubicBezTo>
                <a:cubicBezTo>
                  <a:pt x="5346" y="615"/>
                  <a:pt x="5346" y="615"/>
                  <a:pt x="5346" y="615"/>
                </a:cubicBezTo>
                <a:cubicBezTo>
                  <a:pt x="5339" y="615"/>
                  <a:pt x="5339" y="615"/>
                  <a:pt x="5339" y="615"/>
                </a:cubicBezTo>
                <a:cubicBezTo>
                  <a:pt x="5339" y="634"/>
                  <a:pt x="5339" y="634"/>
                  <a:pt x="5339" y="634"/>
                </a:cubicBezTo>
                <a:cubicBezTo>
                  <a:pt x="5322" y="634"/>
                  <a:pt x="5322" y="634"/>
                  <a:pt x="5322" y="634"/>
                </a:cubicBezTo>
                <a:cubicBezTo>
                  <a:pt x="5322" y="655"/>
                  <a:pt x="5322" y="655"/>
                  <a:pt x="5322" y="655"/>
                </a:cubicBezTo>
                <a:cubicBezTo>
                  <a:pt x="5310" y="655"/>
                  <a:pt x="5310" y="655"/>
                  <a:pt x="5310" y="655"/>
                </a:cubicBezTo>
                <a:cubicBezTo>
                  <a:pt x="5310" y="674"/>
                  <a:pt x="5310" y="674"/>
                  <a:pt x="5310" y="674"/>
                </a:cubicBezTo>
                <a:cubicBezTo>
                  <a:pt x="5302" y="674"/>
                  <a:pt x="5302" y="674"/>
                  <a:pt x="5302" y="674"/>
                </a:cubicBezTo>
                <a:cubicBezTo>
                  <a:pt x="5302" y="683"/>
                  <a:pt x="5302" y="683"/>
                  <a:pt x="5302" y="683"/>
                </a:cubicBezTo>
                <a:cubicBezTo>
                  <a:pt x="5292" y="683"/>
                  <a:pt x="5292" y="683"/>
                  <a:pt x="5292" y="683"/>
                </a:cubicBezTo>
                <a:cubicBezTo>
                  <a:pt x="5292" y="1274"/>
                  <a:pt x="5292" y="1274"/>
                  <a:pt x="5292" y="1274"/>
                </a:cubicBezTo>
                <a:cubicBezTo>
                  <a:pt x="5260" y="1274"/>
                  <a:pt x="5260" y="1274"/>
                  <a:pt x="5260" y="1274"/>
                </a:cubicBezTo>
                <a:cubicBezTo>
                  <a:pt x="5260" y="792"/>
                  <a:pt x="5260" y="792"/>
                  <a:pt x="5260" y="792"/>
                </a:cubicBezTo>
                <a:cubicBezTo>
                  <a:pt x="5098" y="792"/>
                  <a:pt x="5098" y="792"/>
                  <a:pt x="5098" y="792"/>
                </a:cubicBezTo>
                <a:cubicBezTo>
                  <a:pt x="5073" y="817"/>
                  <a:pt x="5073" y="817"/>
                  <a:pt x="5073" y="817"/>
                </a:cubicBezTo>
                <a:cubicBezTo>
                  <a:pt x="5073" y="1219"/>
                  <a:pt x="5073" y="1219"/>
                  <a:pt x="5073" y="1219"/>
                </a:cubicBezTo>
                <a:cubicBezTo>
                  <a:pt x="5044" y="1219"/>
                  <a:pt x="5044" y="1219"/>
                  <a:pt x="5044" y="1219"/>
                </a:cubicBezTo>
                <a:cubicBezTo>
                  <a:pt x="5031" y="1237"/>
                  <a:pt x="5031" y="1237"/>
                  <a:pt x="5031" y="1237"/>
                </a:cubicBezTo>
                <a:cubicBezTo>
                  <a:pt x="5031" y="1419"/>
                  <a:pt x="5031" y="1419"/>
                  <a:pt x="5031" y="1419"/>
                </a:cubicBezTo>
                <a:cubicBezTo>
                  <a:pt x="5007" y="1419"/>
                  <a:pt x="5007" y="1419"/>
                  <a:pt x="5007" y="1419"/>
                </a:cubicBezTo>
                <a:cubicBezTo>
                  <a:pt x="5007" y="1089"/>
                  <a:pt x="5007" y="1089"/>
                  <a:pt x="5007" y="1089"/>
                </a:cubicBezTo>
                <a:cubicBezTo>
                  <a:pt x="4993" y="1089"/>
                  <a:pt x="4993" y="1089"/>
                  <a:pt x="4993" y="1089"/>
                </a:cubicBezTo>
                <a:cubicBezTo>
                  <a:pt x="4993" y="1050"/>
                  <a:pt x="4993" y="1050"/>
                  <a:pt x="4993" y="1050"/>
                </a:cubicBezTo>
                <a:cubicBezTo>
                  <a:pt x="4981" y="1050"/>
                  <a:pt x="4981" y="1050"/>
                  <a:pt x="4981" y="1050"/>
                </a:cubicBezTo>
                <a:cubicBezTo>
                  <a:pt x="4981" y="1026"/>
                  <a:pt x="4981" y="1026"/>
                  <a:pt x="4981" y="1026"/>
                </a:cubicBezTo>
                <a:cubicBezTo>
                  <a:pt x="4959" y="1026"/>
                  <a:pt x="4959" y="1026"/>
                  <a:pt x="4959" y="1026"/>
                </a:cubicBezTo>
                <a:cubicBezTo>
                  <a:pt x="4945" y="1016"/>
                  <a:pt x="4945" y="1016"/>
                  <a:pt x="4945" y="1016"/>
                </a:cubicBezTo>
                <a:cubicBezTo>
                  <a:pt x="4945" y="887"/>
                  <a:pt x="4945" y="887"/>
                  <a:pt x="4945" y="887"/>
                </a:cubicBezTo>
                <a:cubicBezTo>
                  <a:pt x="4841" y="919"/>
                  <a:pt x="4841" y="919"/>
                  <a:pt x="4841" y="919"/>
                </a:cubicBezTo>
                <a:cubicBezTo>
                  <a:pt x="4819" y="902"/>
                  <a:pt x="4819" y="902"/>
                  <a:pt x="4819" y="902"/>
                </a:cubicBezTo>
                <a:cubicBezTo>
                  <a:pt x="4819" y="685"/>
                  <a:pt x="4819" y="685"/>
                  <a:pt x="4819" y="685"/>
                </a:cubicBezTo>
                <a:cubicBezTo>
                  <a:pt x="4750" y="668"/>
                  <a:pt x="4750" y="668"/>
                  <a:pt x="4750" y="668"/>
                </a:cubicBezTo>
                <a:cubicBezTo>
                  <a:pt x="4616" y="723"/>
                  <a:pt x="4616" y="723"/>
                  <a:pt x="4616" y="723"/>
                </a:cubicBezTo>
                <a:cubicBezTo>
                  <a:pt x="4616" y="734"/>
                  <a:pt x="4616" y="734"/>
                  <a:pt x="4616" y="734"/>
                </a:cubicBezTo>
                <a:cubicBezTo>
                  <a:pt x="4593" y="720"/>
                  <a:pt x="4593" y="720"/>
                  <a:pt x="4593" y="720"/>
                </a:cubicBezTo>
                <a:cubicBezTo>
                  <a:pt x="4574" y="720"/>
                  <a:pt x="4574" y="720"/>
                  <a:pt x="4574" y="720"/>
                </a:cubicBezTo>
                <a:cubicBezTo>
                  <a:pt x="4574" y="739"/>
                  <a:pt x="4574" y="739"/>
                  <a:pt x="4574" y="739"/>
                </a:cubicBezTo>
                <a:cubicBezTo>
                  <a:pt x="4551" y="739"/>
                  <a:pt x="4551" y="739"/>
                  <a:pt x="4551" y="739"/>
                </a:cubicBezTo>
                <a:cubicBezTo>
                  <a:pt x="4551" y="807"/>
                  <a:pt x="4551" y="807"/>
                  <a:pt x="4551" y="807"/>
                </a:cubicBezTo>
                <a:cubicBezTo>
                  <a:pt x="4540" y="807"/>
                  <a:pt x="4540" y="807"/>
                  <a:pt x="4540" y="807"/>
                </a:cubicBezTo>
                <a:cubicBezTo>
                  <a:pt x="4540" y="1250"/>
                  <a:pt x="4540" y="1250"/>
                  <a:pt x="4540" y="1250"/>
                </a:cubicBezTo>
                <a:cubicBezTo>
                  <a:pt x="4523" y="1250"/>
                  <a:pt x="4523" y="1250"/>
                  <a:pt x="4523" y="1250"/>
                </a:cubicBezTo>
                <a:cubicBezTo>
                  <a:pt x="4516" y="1237"/>
                  <a:pt x="4516" y="1237"/>
                  <a:pt x="4516" y="1237"/>
                </a:cubicBezTo>
                <a:cubicBezTo>
                  <a:pt x="4516" y="1205"/>
                  <a:pt x="4516" y="1205"/>
                  <a:pt x="4516" y="1205"/>
                </a:cubicBezTo>
                <a:cubicBezTo>
                  <a:pt x="4499" y="1205"/>
                  <a:pt x="4499" y="1205"/>
                  <a:pt x="4499" y="1205"/>
                </a:cubicBezTo>
                <a:cubicBezTo>
                  <a:pt x="4499" y="1238"/>
                  <a:pt x="4499" y="1238"/>
                  <a:pt x="4499" y="1238"/>
                </a:cubicBezTo>
                <a:cubicBezTo>
                  <a:pt x="4495" y="1234"/>
                  <a:pt x="4495" y="1234"/>
                  <a:pt x="4495" y="1234"/>
                </a:cubicBezTo>
                <a:cubicBezTo>
                  <a:pt x="4495" y="1245"/>
                  <a:pt x="4495" y="1245"/>
                  <a:pt x="4495" y="1245"/>
                </a:cubicBezTo>
                <a:cubicBezTo>
                  <a:pt x="4482" y="1245"/>
                  <a:pt x="4482" y="1245"/>
                  <a:pt x="4482" y="1245"/>
                </a:cubicBezTo>
                <a:cubicBezTo>
                  <a:pt x="4482" y="1255"/>
                  <a:pt x="4482" y="1255"/>
                  <a:pt x="4482" y="1255"/>
                </a:cubicBezTo>
                <a:cubicBezTo>
                  <a:pt x="4474" y="1255"/>
                  <a:pt x="4474" y="1255"/>
                  <a:pt x="4474" y="1255"/>
                </a:cubicBezTo>
                <a:cubicBezTo>
                  <a:pt x="4474" y="1263"/>
                  <a:pt x="4474" y="1263"/>
                  <a:pt x="4474" y="1263"/>
                </a:cubicBezTo>
                <a:cubicBezTo>
                  <a:pt x="4452" y="1263"/>
                  <a:pt x="4452" y="1263"/>
                  <a:pt x="4452" y="1263"/>
                </a:cubicBezTo>
                <a:cubicBezTo>
                  <a:pt x="4452" y="1251"/>
                  <a:pt x="4452" y="1251"/>
                  <a:pt x="4452" y="1251"/>
                </a:cubicBezTo>
                <a:cubicBezTo>
                  <a:pt x="4468" y="1248"/>
                  <a:pt x="4468" y="1248"/>
                  <a:pt x="4468" y="1248"/>
                </a:cubicBezTo>
                <a:cubicBezTo>
                  <a:pt x="4468" y="1242"/>
                  <a:pt x="4468" y="1242"/>
                  <a:pt x="4468" y="1242"/>
                </a:cubicBezTo>
                <a:cubicBezTo>
                  <a:pt x="4407" y="1242"/>
                  <a:pt x="4407" y="1242"/>
                  <a:pt x="4407" y="1242"/>
                </a:cubicBezTo>
                <a:cubicBezTo>
                  <a:pt x="4409" y="1247"/>
                  <a:pt x="4409" y="1247"/>
                  <a:pt x="4409" y="1247"/>
                </a:cubicBezTo>
                <a:cubicBezTo>
                  <a:pt x="4421" y="1249"/>
                  <a:pt x="4421" y="1249"/>
                  <a:pt x="4421" y="1249"/>
                </a:cubicBezTo>
                <a:cubicBezTo>
                  <a:pt x="4421" y="1260"/>
                  <a:pt x="4421" y="1260"/>
                  <a:pt x="4421" y="1260"/>
                </a:cubicBezTo>
                <a:cubicBezTo>
                  <a:pt x="4398" y="1265"/>
                  <a:pt x="4398" y="1265"/>
                  <a:pt x="4398" y="1265"/>
                </a:cubicBezTo>
                <a:cubicBezTo>
                  <a:pt x="4369" y="1201"/>
                  <a:pt x="4369" y="1201"/>
                  <a:pt x="4369" y="1201"/>
                </a:cubicBezTo>
                <a:cubicBezTo>
                  <a:pt x="4369" y="1161"/>
                  <a:pt x="4369" y="1161"/>
                  <a:pt x="4369" y="1161"/>
                </a:cubicBezTo>
                <a:cubicBezTo>
                  <a:pt x="4369" y="948"/>
                  <a:pt x="4369" y="948"/>
                  <a:pt x="4369" y="948"/>
                </a:cubicBezTo>
                <a:cubicBezTo>
                  <a:pt x="4369" y="948"/>
                  <a:pt x="4379" y="944"/>
                  <a:pt x="4379" y="932"/>
                </a:cubicBezTo>
                <a:cubicBezTo>
                  <a:pt x="4379" y="920"/>
                  <a:pt x="4346" y="917"/>
                  <a:pt x="4333" y="917"/>
                </a:cubicBezTo>
                <a:cubicBezTo>
                  <a:pt x="4320" y="917"/>
                  <a:pt x="4287" y="920"/>
                  <a:pt x="4287" y="932"/>
                </a:cubicBezTo>
                <a:cubicBezTo>
                  <a:pt x="4287" y="944"/>
                  <a:pt x="4297" y="948"/>
                  <a:pt x="4297" y="948"/>
                </a:cubicBezTo>
                <a:cubicBezTo>
                  <a:pt x="4297" y="1161"/>
                  <a:pt x="4297" y="1161"/>
                  <a:pt x="4297" y="1161"/>
                </a:cubicBezTo>
                <a:cubicBezTo>
                  <a:pt x="4286" y="1161"/>
                  <a:pt x="4286" y="1161"/>
                  <a:pt x="4286" y="1161"/>
                </a:cubicBezTo>
                <a:cubicBezTo>
                  <a:pt x="4286" y="1131"/>
                  <a:pt x="4286" y="1131"/>
                  <a:pt x="4286" y="1131"/>
                </a:cubicBezTo>
                <a:cubicBezTo>
                  <a:pt x="4238" y="1091"/>
                  <a:pt x="4238" y="1091"/>
                  <a:pt x="4238" y="1091"/>
                </a:cubicBezTo>
                <a:cubicBezTo>
                  <a:pt x="4238" y="974"/>
                  <a:pt x="4238" y="974"/>
                  <a:pt x="4238" y="974"/>
                </a:cubicBezTo>
                <a:cubicBezTo>
                  <a:pt x="4223" y="974"/>
                  <a:pt x="4223" y="974"/>
                  <a:pt x="4223" y="974"/>
                </a:cubicBezTo>
                <a:cubicBezTo>
                  <a:pt x="4166" y="1010"/>
                  <a:pt x="4166" y="1010"/>
                  <a:pt x="4166" y="1010"/>
                </a:cubicBezTo>
                <a:cubicBezTo>
                  <a:pt x="4166" y="995"/>
                  <a:pt x="4166" y="995"/>
                  <a:pt x="4166" y="995"/>
                </a:cubicBezTo>
                <a:cubicBezTo>
                  <a:pt x="4087" y="995"/>
                  <a:pt x="4087" y="995"/>
                  <a:pt x="4087" y="995"/>
                </a:cubicBezTo>
                <a:cubicBezTo>
                  <a:pt x="4087" y="1012"/>
                  <a:pt x="4087" y="1012"/>
                  <a:pt x="4087" y="1012"/>
                </a:cubicBezTo>
                <a:cubicBezTo>
                  <a:pt x="4069" y="1012"/>
                  <a:pt x="4069" y="1012"/>
                  <a:pt x="4069" y="1012"/>
                </a:cubicBezTo>
                <a:cubicBezTo>
                  <a:pt x="4069" y="1130"/>
                  <a:pt x="4069" y="1130"/>
                  <a:pt x="4069" y="1130"/>
                </a:cubicBezTo>
                <a:cubicBezTo>
                  <a:pt x="4046" y="1117"/>
                  <a:pt x="4046" y="1117"/>
                  <a:pt x="4046" y="1117"/>
                </a:cubicBezTo>
                <a:cubicBezTo>
                  <a:pt x="4046" y="1088"/>
                  <a:pt x="4046" y="1088"/>
                  <a:pt x="4046" y="1088"/>
                </a:cubicBezTo>
                <a:cubicBezTo>
                  <a:pt x="4039" y="1088"/>
                  <a:pt x="4039" y="1088"/>
                  <a:pt x="4039" y="1088"/>
                </a:cubicBezTo>
                <a:cubicBezTo>
                  <a:pt x="4039" y="1118"/>
                  <a:pt x="4039" y="1118"/>
                  <a:pt x="4039" y="1118"/>
                </a:cubicBezTo>
                <a:cubicBezTo>
                  <a:pt x="4032" y="1118"/>
                  <a:pt x="4032" y="1118"/>
                  <a:pt x="4032" y="1118"/>
                </a:cubicBezTo>
                <a:cubicBezTo>
                  <a:pt x="4032" y="1061"/>
                  <a:pt x="4032" y="1061"/>
                  <a:pt x="4032" y="1061"/>
                </a:cubicBezTo>
                <a:cubicBezTo>
                  <a:pt x="3989" y="1061"/>
                  <a:pt x="3989" y="1061"/>
                  <a:pt x="3989" y="1061"/>
                </a:cubicBezTo>
                <a:cubicBezTo>
                  <a:pt x="3989" y="1052"/>
                  <a:pt x="3984" y="1018"/>
                  <a:pt x="3943" y="995"/>
                </a:cubicBezTo>
                <a:cubicBezTo>
                  <a:pt x="3943" y="975"/>
                  <a:pt x="3943" y="975"/>
                  <a:pt x="3943" y="975"/>
                </a:cubicBezTo>
                <a:cubicBezTo>
                  <a:pt x="3933" y="975"/>
                  <a:pt x="3933" y="975"/>
                  <a:pt x="3933" y="975"/>
                </a:cubicBezTo>
                <a:cubicBezTo>
                  <a:pt x="3923" y="975"/>
                  <a:pt x="3923" y="975"/>
                  <a:pt x="3923" y="975"/>
                </a:cubicBezTo>
                <a:cubicBezTo>
                  <a:pt x="3923" y="995"/>
                  <a:pt x="3923" y="995"/>
                  <a:pt x="3923" y="995"/>
                </a:cubicBezTo>
                <a:cubicBezTo>
                  <a:pt x="3882" y="1018"/>
                  <a:pt x="3877" y="1052"/>
                  <a:pt x="3877" y="1061"/>
                </a:cubicBezTo>
                <a:cubicBezTo>
                  <a:pt x="3877" y="1070"/>
                  <a:pt x="3885" y="1078"/>
                  <a:pt x="3885" y="1078"/>
                </a:cubicBezTo>
                <a:cubicBezTo>
                  <a:pt x="3859" y="1078"/>
                  <a:pt x="3859" y="1078"/>
                  <a:pt x="3859" y="1078"/>
                </a:cubicBezTo>
                <a:cubicBezTo>
                  <a:pt x="3846" y="1078"/>
                  <a:pt x="3846" y="1078"/>
                  <a:pt x="3846" y="1078"/>
                </a:cubicBezTo>
                <a:cubicBezTo>
                  <a:pt x="3809" y="1051"/>
                  <a:pt x="3809" y="1051"/>
                  <a:pt x="3809" y="1051"/>
                </a:cubicBezTo>
                <a:cubicBezTo>
                  <a:pt x="3781" y="1070"/>
                  <a:pt x="3781" y="1070"/>
                  <a:pt x="3781" y="1070"/>
                </a:cubicBezTo>
                <a:cubicBezTo>
                  <a:pt x="3770" y="1080"/>
                  <a:pt x="3770" y="1080"/>
                  <a:pt x="3770" y="1080"/>
                </a:cubicBezTo>
                <a:cubicBezTo>
                  <a:pt x="3742" y="1080"/>
                  <a:pt x="3742" y="1080"/>
                  <a:pt x="3742" y="1080"/>
                </a:cubicBezTo>
                <a:cubicBezTo>
                  <a:pt x="3742" y="1095"/>
                  <a:pt x="3742" y="1095"/>
                  <a:pt x="3742" y="1095"/>
                </a:cubicBezTo>
                <a:cubicBezTo>
                  <a:pt x="3759" y="1095"/>
                  <a:pt x="3763" y="1109"/>
                  <a:pt x="3763" y="1109"/>
                </a:cubicBezTo>
                <a:cubicBezTo>
                  <a:pt x="3763" y="1133"/>
                  <a:pt x="3763" y="1133"/>
                  <a:pt x="3763" y="1133"/>
                </a:cubicBezTo>
                <a:cubicBezTo>
                  <a:pt x="3734" y="1133"/>
                  <a:pt x="3734" y="1133"/>
                  <a:pt x="3734" y="1133"/>
                </a:cubicBezTo>
                <a:cubicBezTo>
                  <a:pt x="3734" y="1123"/>
                  <a:pt x="3734" y="1123"/>
                  <a:pt x="3734" y="1123"/>
                </a:cubicBezTo>
                <a:cubicBezTo>
                  <a:pt x="3673" y="1123"/>
                  <a:pt x="3673" y="1123"/>
                  <a:pt x="3673" y="1123"/>
                </a:cubicBezTo>
                <a:cubicBezTo>
                  <a:pt x="3673" y="1147"/>
                  <a:pt x="3673" y="1147"/>
                  <a:pt x="3673" y="1147"/>
                </a:cubicBezTo>
                <a:cubicBezTo>
                  <a:pt x="3635" y="1147"/>
                  <a:pt x="3635" y="1147"/>
                  <a:pt x="3635" y="1147"/>
                </a:cubicBezTo>
                <a:cubicBezTo>
                  <a:pt x="3635" y="1405"/>
                  <a:pt x="3635" y="1405"/>
                  <a:pt x="3635" y="1405"/>
                </a:cubicBezTo>
                <a:cubicBezTo>
                  <a:pt x="3585" y="1405"/>
                  <a:pt x="3585" y="1405"/>
                  <a:pt x="3585" y="1405"/>
                </a:cubicBezTo>
                <a:cubicBezTo>
                  <a:pt x="3585" y="1415"/>
                  <a:pt x="3585" y="1415"/>
                  <a:pt x="3585" y="1415"/>
                </a:cubicBezTo>
                <a:cubicBezTo>
                  <a:pt x="3576" y="1415"/>
                  <a:pt x="3576" y="1415"/>
                  <a:pt x="3576" y="1415"/>
                </a:cubicBezTo>
                <a:cubicBezTo>
                  <a:pt x="3576" y="1437"/>
                  <a:pt x="3576" y="1437"/>
                  <a:pt x="3576" y="1437"/>
                </a:cubicBezTo>
                <a:cubicBezTo>
                  <a:pt x="3565" y="1437"/>
                  <a:pt x="3565" y="1437"/>
                  <a:pt x="3565" y="1437"/>
                </a:cubicBezTo>
                <a:cubicBezTo>
                  <a:pt x="3565" y="1403"/>
                  <a:pt x="3565" y="1403"/>
                  <a:pt x="3565" y="1403"/>
                </a:cubicBezTo>
                <a:cubicBezTo>
                  <a:pt x="3528" y="1403"/>
                  <a:pt x="3528" y="1403"/>
                  <a:pt x="3528" y="1403"/>
                </a:cubicBezTo>
                <a:cubicBezTo>
                  <a:pt x="3528" y="1259"/>
                  <a:pt x="3528" y="1259"/>
                  <a:pt x="3528" y="1259"/>
                </a:cubicBezTo>
                <a:cubicBezTo>
                  <a:pt x="3478" y="1259"/>
                  <a:pt x="3478" y="1259"/>
                  <a:pt x="3478" y="1259"/>
                </a:cubicBezTo>
                <a:cubicBezTo>
                  <a:pt x="3478" y="1245"/>
                  <a:pt x="3478" y="1245"/>
                  <a:pt x="3478" y="1245"/>
                </a:cubicBezTo>
                <a:cubicBezTo>
                  <a:pt x="3463" y="1245"/>
                  <a:pt x="3463" y="1245"/>
                  <a:pt x="3463" y="1245"/>
                </a:cubicBezTo>
                <a:cubicBezTo>
                  <a:pt x="3463" y="1255"/>
                  <a:pt x="3463" y="1255"/>
                  <a:pt x="3463" y="1255"/>
                </a:cubicBezTo>
                <a:cubicBezTo>
                  <a:pt x="3455" y="1255"/>
                  <a:pt x="3455" y="1255"/>
                  <a:pt x="3455" y="1255"/>
                </a:cubicBezTo>
                <a:cubicBezTo>
                  <a:pt x="3456" y="1251"/>
                  <a:pt x="3456" y="1248"/>
                  <a:pt x="3456" y="1245"/>
                </a:cubicBezTo>
                <a:cubicBezTo>
                  <a:pt x="3456" y="1211"/>
                  <a:pt x="3436" y="1182"/>
                  <a:pt x="3407" y="1168"/>
                </a:cubicBezTo>
                <a:cubicBezTo>
                  <a:pt x="3407" y="700"/>
                  <a:pt x="3407" y="700"/>
                  <a:pt x="3407" y="700"/>
                </a:cubicBezTo>
                <a:cubicBezTo>
                  <a:pt x="3431" y="687"/>
                  <a:pt x="3447" y="662"/>
                  <a:pt x="3447" y="634"/>
                </a:cubicBezTo>
                <a:cubicBezTo>
                  <a:pt x="3447" y="597"/>
                  <a:pt x="3421" y="567"/>
                  <a:pt x="3387" y="560"/>
                </a:cubicBezTo>
                <a:cubicBezTo>
                  <a:pt x="3383" y="429"/>
                  <a:pt x="3383" y="429"/>
                  <a:pt x="3383" y="429"/>
                </a:cubicBezTo>
                <a:cubicBezTo>
                  <a:pt x="3391" y="425"/>
                  <a:pt x="3397" y="417"/>
                  <a:pt x="3397" y="407"/>
                </a:cubicBezTo>
                <a:cubicBezTo>
                  <a:pt x="3397" y="400"/>
                  <a:pt x="3394" y="393"/>
                  <a:pt x="3390" y="389"/>
                </a:cubicBezTo>
                <a:cubicBezTo>
                  <a:pt x="3390" y="372"/>
                  <a:pt x="3390" y="372"/>
                  <a:pt x="3390" y="372"/>
                </a:cubicBezTo>
                <a:cubicBezTo>
                  <a:pt x="3382" y="372"/>
                  <a:pt x="3382" y="372"/>
                  <a:pt x="3382" y="372"/>
                </a:cubicBezTo>
                <a:cubicBezTo>
                  <a:pt x="3382" y="269"/>
                  <a:pt x="3382" y="269"/>
                  <a:pt x="3382" y="269"/>
                </a:cubicBezTo>
                <a:cubicBezTo>
                  <a:pt x="3377" y="269"/>
                  <a:pt x="3377" y="269"/>
                  <a:pt x="3377" y="269"/>
                </a:cubicBezTo>
                <a:cubicBezTo>
                  <a:pt x="3377" y="187"/>
                  <a:pt x="3377" y="187"/>
                  <a:pt x="3377" y="187"/>
                </a:cubicBezTo>
                <a:cubicBezTo>
                  <a:pt x="3377" y="187"/>
                  <a:pt x="3385" y="187"/>
                  <a:pt x="3385" y="177"/>
                </a:cubicBezTo>
                <a:cubicBezTo>
                  <a:pt x="3385" y="167"/>
                  <a:pt x="3377" y="170"/>
                  <a:pt x="3377" y="170"/>
                </a:cubicBezTo>
                <a:cubicBezTo>
                  <a:pt x="3372" y="0"/>
                  <a:pt x="3372" y="0"/>
                  <a:pt x="3372" y="0"/>
                </a:cubicBezTo>
                <a:cubicBezTo>
                  <a:pt x="3367" y="170"/>
                  <a:pt x="3367" y="170"/>
                  <a:pt x="3367" y="170"/>
                </a:cubicBezTo>
                <a:cubicBezTo>
                  <a:pt x="3367" y="170"/>
                  <a:pt x="3359" y="167"/>
                  <a:pt x="3359" y="177"/>
                </a:cubicBezTo>
                <a:cubicBezTo>
                  <a:pt x="3359" y="187"/>
                  <a:pt x="3367" y="187"/>
                  <a:pt x="3367" y="187"/>
                </a:cubicBezTo>
                <a:cubicBezTo>
                  <a:pt x="3367" y="269"/>
                  <a:pt x="3367" y="269"/>
                  <a:pt x="3367" y="269"/>
                </a:cubicBezTo>
                <a:cubicBezTo>
                  <a:pt x="3362" y="269"/>
                  <a:pt x="3362" y="269"/>
                  <a:pt x="3362" y="269"/>
                </a:cubicBezTo>
                <a:cubicBezTo>
                  <a:pt x="3362" y="372"/>
                  <a:pt x="3362" y="372"/>
                  <a:pt x="3362" y="372"/>
                </a:cubicBezTo>
                <a:cubicBezTo>
                  <a:pt x="3354" y="372"/>
                  <a:pt x="3354" y="372"/>
                  <a:pt x="3354" y="372"/>
                </a:cubicBezTo>
                <a:cubicBezTo>
                  <a:pt x="3354" y="389"/>
                  <a:pt x="3354" y="389"/>
                  <a:pt x="3354" y="389"/>
                </a:cubicBezTo>
                <a:cubicBezTo>
                  <a:pt x="3350" y="393"/>
                  <a:pt x="3347" y="400"/>
                  <a:pt x="3347" y="407"/>
                </a:cubicBezTo>
                <a:cubicBezTo>
                  <a:pt x="3347" y="417"/>
                  <a:pt x="3353" y="425"/>
                  <a:pt x="3361" y="429"/>
                </a:cubicBezTo>
                <a:cubicBezTo>
                  <a:pt x="3357" y="560"/>
                  <a:pt x="3357" y="560"/>
                  <a:pt x="3357" y="560"/>
                </a:cubicBezTo>
                <a:cubicBezTo>
                  <a:pt x="3323" y="567"/>
                  <a:pt x="3297" y="597"/>
                  <a:pt x="3297" y="634"/>
                </a:cubicBezTo>
                <a:cubicBezTo>
                  <a:pt x="3297" y="659"/>
                  <a:pt x="3310" y="681"/>
                  <a:pt x="3329" y="695"/>
                </a:cubicBezTo>
                <a:cubicBezTo>
                  <a:pt x="3329" y="1173"/>
                  <a:pt x="3329" y="1173"/>
                  <a:pt x="3329" y="1173"/>
                </a:cubicBezTo>
                <a:cubicBezTo>
                  <a:pt x="3304" y="1187"/>
                  <a:pt x="3288" y="1214"/>
                  <a:pt x="3288" y="1245"/>
                </a:cubicBezTo>
                <a:cubicBezTo>
                  <a:pt x="3288" y="1275"/>
                  <a:pt x="3304" y="1302"/>
                  <a:pt x="3329" y="1317"/>
                </a:cubicBezTo>
                <a:cubicBezTo>
                  <a:pt x="3329" y="1343"/>
                  <a:pt x="3329" y="1343"/>
                  <a:pt x="3329" y="1343"/>
                </a:cubicBezTo>
                <a:cubicBezTo>
                  <a:pt x="3287" y="1479"/>
                  <a:pt x="3287" y="1479"/>
                  <a:pt x="3287" y="1479"/>
                </a:cubicBezTo>
                <a:cubicBezTo>
                  <a:pt x="3180" y="1479"/>
                  <a:pt x="3180" y="1479"/>
                  <a:pt x="3180" y="1479"/>
                </a:cubicBezTo>
                <a:cubicBezTo>
                  <a:pt x="3180" y="1420"/>
                  <a:pt x="3180" y="1420"/>
                  <a:pt x="3180" y="1420"/>
                </a:cubicBezTo>
                <a:cubicBezTo>
                  <a:pt x="3132" y="1420"/>
                  <a:pt x="3132" y="1420"/>
                  <a:pt x="3132" y="1420"/>
                </a:cubicBezTo>
                <a:cubicBezTo>
                  <a:pt x="3132" y="1479"/>
                  <a:pt x="3132" y="1479"/>
                  <a:pt x="3132" y="1479"/>
                </a:cubicBezTo>
                <a:cubicBezTo>
                  <a:pt x="2997" y="1479"/>
                  <a:pt x="2997" y="1479"/>
                  <a:pt x="2997" y="1479"/>
                </a:cubicBezTo>
                <a:cubicBezTo>
                  <a:pt x="2997" y="1395"/>
                  <a:pt x="2997" y="1395"/>
                  <a:pt x="2997" y="1395"/>
                </a:cubicBezTo>
                <a:cubicBezTo>
                  <a:pt x="2850" y="1372"/>
                  <a:pt x="2850" y="1372"/>
                  <a:pt x="2850" y="1372"/>
                </a:cubicBezTo>
                <a:cubicBezTo>
                  <a:pt x="2850" y="1279"/>
                  <a:pt x="2850" y="1279"/>
                  <a:pt x="2850" y="1279"/>
                </a:cubicBezTo>
                <a:cubicBezTo>
                  <a:pt x="2844" y="1271"/>
                  <a:pt x="2844" y="1271"/>
                  <a:pt x="2844" y="1271"/>
                </a:cubicBezTo>
                <a:cubicBezTo>
                  <a:pt x="2844" y="1227"/>
                  <a:pt x="2844" y="1227"/>
                  <a:pt x="2844" y="1227"/>
                </a:cubicBezTo>
                <a:cubicBezTo>
                  <a:pt x="2838" y="1223"/>
                  <a:pt x="2838" y="1223"/>
                  <a:pt x="2838" y="1223"/>
                </a:cubicBezTo>
                <a:cubicBezTo>
                  <a:pt x="2838" y="1194"/>
                  <a:pt x="2838" y="1194"/>
                  <a:pt x="2838" y="1194"/>
                </a:cubicBezTo>
                <a:cubicBezTo>
                  <a:pt x="2818" y="1177"/>
                  <a:pt x="2818" y="1177"/>
                  <a:pt x="2818" y="1177"/>
                </a:cubicBezTo>
                <a:cubicBezTo>
                  <a:pt x="2803" y="1177"/>
                  <a:pt x="2803" y="1177"/>
                  <a:pt x="2803" y="1177"/>
                </a:cubicBezTo>
                <a:cubicBezTo>
                  <a:pt x="2797" y="1119"/>
                  <a:pt x="2797" y="1119"/>
                  <a:pt x="2797" y="1119"/>
                </a:cubicBezTo>
                <a:cubicBezTo>
                  <a:pt x="2791" y="1177"/>
                  <a:pt x="2791" y="1177"/>
                  <a:pt x="2791" y="1177"/>
                </a:cubicBezTo>
                <a:cubicBezTo>
                  <a:pt x="2776" y="1177"/>
                  <a:pt x="2776" y="1177"/>
                  <a:pt x="2776" y="1177"/>
                </a:cubicBezTo>
                <a:cubicBezTo>
                  <a:pt x="2756" y="1194"/>
                  <a:pt x="2756" y="1194"/>
                  <a:pt x="2756" y="1194"/>
                </a:cubicBezTo>
                <a:cubicBezTo>
                  <a:pt x="2756" y="1223"/>
                  <a:pt x="2756" y="1223"/>
                  <a:pt x="2756" y="1223"/>
                </a:cubicBezTo>
                <a:cubicBezTo>
                  <a:pt x="2750" y="1227"/>
                  <a:pt x="2750" y="1227"/>
                  <a:pt x="2750" y="1227"/>
                </a:cubicBezTo>
                <a:cubicBezTo>
                  <a:pt x="2750" y="1271"/>
                  <a:pt x="2750" y="1271"/>
                  <a:pt x="2750" y="1271"/>
                </a:cubicBezTo>
                <a:cubicBezTo>
                  <a:pt x="2744" y="1279"/>
                  <a:pt x="2744" y="1279"/>
                  <a:pt x="2744" y="1279"/>
                </a:cubicBezTo>
                <a:cubicBezTo>
                  <a:pt x="2744" y="1341"/>
                  <a:pt x="2744" y="1341"/>
                  <a:pt x="2744" y="1341"/>
                </a:cubicBezTo>
                <a:cubicBezTo>
                  <a:pt x="2744" y="1341"/>
                  <a:pt x="2733" y="1330"/>
                  <a:pt x="2701" y="1330"/>
                </a:cubicBezTo>
                <a:cubicBezTo>
                  <a:pt x="2658" y="1330"/>
                  <a:pt x="2628" y="1372"/>
                  <a:pt x="2628" y="1372"/>
                </a:cubicBezTo>
                <a:cubicBezTo>
                  <a:pt x="2572" y="1372"/>
                  <a:pt x="2572" y="1372"/>
                  <a:pt x="2572" y="1372"/>
                </a:cubicBezTo>
                <a:cubicBezTo>
                  <a:pt x="2572" y="1389"/>
                  <a:pt x="2572" y="1389"/>
                  <a:pt x="2572" y="1389"/>
                </a:cubicBezTo>
                <a:cubicBezTo>
                  <a:pt x="2553" y="1389"/>
                  <a:pt x="2553" y="1389"/>
                  <a:pt x="2553" y="1389"/>
                </a:cubicBezTo>
                <a:cubicBezTo>
                  <a:pt x="2553" y="1382"/>
                  <a:pt x="2553" y="1382"/>
                  <a:pt x="2553" y="1382"/>
                </a:cubicBezTo>
                <a:cubicBezTo>
                  <a:pt x="2510" y="1382"/>
                  <a:pt x="2510" y="1382"/>
                  <a:pt x="2510" y="1382"/>
                </a:cubicBezTo>
                <a:cubicBezTo>
                  <a:pt x="2502" y="1393"/>
                  <a:pt x="2502" y="1393"/>
                  <a:pt x="2502" y="1393"/>
                </a:cubicBezTo>
                <a:cubicBezTo>
                  <a:pt x="2478" y="1393"/>
                  <a:pt x="2478" y="1393"/>
                  <a:pt x="2478" y="1393"/>
                </a:cubicBezTo>
                <a:cubicBezTo>
                  <a:pt x="2478" y="1402"/>
                  <a:pt x="2478" y="1402"/>
                  <a:pt x="2478" y="1402"/>
                </a:cubicBezTo>
                <a:cubicBezTo>
                  <a:pt x="2470" y="1402"/>
                  <a:pt x="2470" y="1402"/>
                  <a:pt x="2470" y="1402"/>
                </a:cubicBezTo>
                <a:cubicBezTo>
                  <a:pt x="2470" y="1378"/>
                  <a:pt x="2470" y="1378"/>
                  <a:pt x="2470" y="1378"/>
                </a:cubicBezTo>
                <a:cubicBezTo>
                  <a:pt x="2443" y="1378"/>
                  <a:pt x="2443" y="1378"/>
                  <a:pt x="2443" y="1378"/>
                </a:cubicBezTo>
                <a:cubicBezTo>
                  <a:pt x="2432" y="1388"/>
                  <a:pt x="2432" y="1388"/>
                  <a:pt x="2432" y="1388"/>
                </a:cubicBezTo>
                <a:cubicBezTo>
                  <a:pt x="2417" y="1388"/>
                  <a:pt x="2417" y="1388"/>
                  <a:pt x="2417" y="1388"/>
                </a:cubicBezTo>
                <a:cubicBezTo>
                  <a:pt x="2408" y="1375"/>
                  <a:pt x="2408" y="1375"/>
                  <a:pt x="2408" y="1375"/>
                </a:cubicBezTo>
                <a:cubicBezTo>
                  <a:pt x="2393" y="1375"/>
                  <a:pt x="2393" y="1375"/>
                  <a:pt x="2393" y="1375"/>
                </a:cubicBezTo>
                <a:cubicBezTo>
                  <a:pt x="2381" y="1388"/>
                  <a:pt x="2381" y="1388"/>
                  <a:pt x="2381" y="1388"/>
                </a:cubicBezTo>
                <a:cubicBezTo>
                  <a:pt x="2365" y="1388"/>
                  <a:pt x="2365" y="1388"/>
                  <a:pt x="2365" y="1388"/>
                </a:cubicBezTo>
                <a:cubicBezTo>
                  <a:pt x="2365" y="1465"/>
                  <a:pt x="2365" y="1465"/>
                  <a:pt x="2365" y="1465"/>
                </a:cubicBezTo>
                <a:cubicBezTo>
                  <a:pt x="2310" y="1465"/>
                  <a:pt x="2310" y="1465"/>
                  <a:pt x="2310" y="1465"/>
                </a:cubicBezTo>
                <a:cubicBezTo>
                  <a:pt x="2310" y="1440"/>
                  <a:pt x="2310" y="1440"/>
                  <a:pt x="2310" y="1440"/>
                </a:cubicBezTo>
                <a:cubicBezTo>
                  <a:pt x="2284" y="1420"/>
                  <a:pt x="2284" y="1420"/>
                  <a:pt x="2284" y="1420"/>
                </a:cubicBezTo>
                <a:cubicBezTo>
                  <a:pt x="2279" y="1380"/>
                  <a:pt x="2279" y="1380"/>
                  <a:pt x="2279" y="1380"/>
                </a:cubicBezTo>
                <a:cubicBezTo>
                  <a:pt x="2273" y="1419"/>
                  <a:pt x="2273" y="1419"/>
                  <a:pt x="2273" y="1419"/>
                </a:cubicBezTo>
                <a:cubicBezTo>
                  <a:pt x="2243" y="1441"/>
                  <a:pt x="2243" y="1441"/>
                  <a:pt x="2243" y="1441"/>
                </a:cubicBezTo>
                <a:cubicBezTo>
                  <a:pt x="2243" y="1457"/>
                  <a:pt x="2243" y="1457"/>
                  <a:pt x="2243" y="1457"/>
                </a:cubicBezTo>
                <a:cubicBezTo>
                  <a:pt x="2199" y="1457"/>
                  <a:pt x="2199" y="1457"/>
                  <a:pt x="2199" y="1457"/>
                </a:cubicBezTo>
                <a:cubicBezTo>
                  <a:pt x="2199" y="1401"/>
                  <a:pt x="2199" y="1401"/>
                  <a:pt x="2199" y="1401"/>
                </a:cubicBezTo>
                <a:cubicBezTo>
                  <a:pt x="2177" y="1401"/>
                  <a:pt x="2177" y="1401"/>
                  <a:pt x="2177" y="1401"/>
                </a:cubicBezTo>
                <a:cubicBezTo>
                  <a:pt x="2177" y="1391"/>
                  <a:pt x="2177" y="1391"/>
                  <a:pt x="2177" y="1391"/>
                </a:cubicBezTo>
                <a:cubicBezTo>
                  <a:pt x="2152" y="1391"/>
                  <a:pt x="2152" y="1391"/>
                  <a:pt x="2152" y="1391"/>
                </a:cubicBezTo>
                <a:cubicBezTo>
                  <a:pt x="2152" y="1409"/>
                  <a:pt x="2152" y="1409"/>
                  <a:pt x="2152" y="1409"/>
                </a:cubicBezTo>
                <a:cubicBezTo>
                  <a:pt x="2139" y="1409"/>
                  <a:pt x="2139" y="1409"/>
                  <a:pt x="2139" y="1409"/>
                </a:cubicBezTo>
                <a:cubicBezTo>
                  <a:pt x="2139" y="1371"/>
                  <a:pt x="2139" y="1371"/>
                  <a:pt x="2139" y="1371"/>
                </a:cubicBezTo>
                <a:cubicBezTo>
                  <a:pt x="2093" y="1371"/>
                  <a:pt x="2093" y="1371"/>
                  <a:pt x="2093" y="1371"/>
                </a:cubicBezTo>
                <a:cubicBezTo>
                  <a:pt x="2093" y="1436"/>
                  <a:pt x="2093" y="1436"/>
                  <a:pt x="2093" y="1436"/>
                </a:cubicBezTo>
                <a:cubicBezTo>
                  <a:pt x="2077" y="1436"/>
                  <a:pt x="2077" y="1436"/>
                  <a:pt x="2077" y="1436"/>
                </a:cubicBezTo>
                <a:cubicBezTo>
                  <a:pt x="2077" y="1453"/>
                  <a:pt x="2077" y="1453"/>
                  <a:pt x="2077" y="1453"/>
                </a:cubicBezTo>
                <a:cubicBezTo>
                  <a:pt x="2068" y="1453"/>
                  <a:pt x="2068" y="1453"/>
                  <a:pt x="2068" y="1453"/>
                </a:cubicBezTo>
                <a:cubicBezTo>
                  <a:pt x="2068" y="1463"/>
                  <a:pt x="2068" y="1463"/>
                  <a:pt x="2068" y="1463"/>
                </a:cubicBezTo>
                <a:cubicBezTo>
                  <a:pt x="2055" y="1463"/>
                  <a:pt x="2055" y="1463"/>
                  <a:pt x="2055" y="1463"/>
                </a:cubicBezTo>
                <a:cubicBezTo>
                  <a:pt x="2055" y="1453"/>
                  <a:pt x="2055" y="1453"/>
                  <a:pt x="2055" y="1453"/>
                </a:cubicBezTo>
                <a:cubicBezTo>
                  <a:pt x="2033" y="1453"/>
                  <a:pt x="2033" y="1453"/>
                  <a:pt x="2033" y="1453"/>
                </a:cubicBezTo>
                <a:cubicBezTo>
                  <a:pt x="2033" y="1461"/>
                  <a:pt x="2033" y="1461"/>
                  <a:pt x="2033" y="1461"/>
                </a:cubicBezTo>
                <a:cubicBezTo>
                  <a:pt x="2004" y="1461"/>
                  <a:pt x="2004" y="1461"/>
                  <a:pt x="2004" y="1461"/>
                </a:cubicBezTo>
                <a:cubicBezTo>
                  <a:pt x="2004" y="1471"/>
                  <a:pt x="2004" y="1471"/>
                  <a:pt x="2004" y="1471"/>
                </a:cubicBezTo>
                <a:cubicBezTo>
                  <a:pt x="1996" y="1471"/>
                  <a:pt x="1996" y="1471"/>
                  <a:pt x="1996" y="1471"/>
                </a:cubicBezTo>
                <a:cubicBezTo>
                  <a:pt x="1996" y="1463"/>
                  <a:pt x="1996" y="1463"/>
                  <a:pt x="1996" y="1463"/>
                </a:cubicBezTo>
                <a:cubicBezTo>
                  <a:pt x="1983" y="1463"/>
                  <a:pt x="1983" y="1463"/>
                  <a:pt x="1983" y="1463"/>
                </a:cubicBezTo>
                <a:cubicBezTo>
                  <a:pt x="1983" y="1479"/>
                  <a:pt x="1983" y="1479"/>
                  <a:pt x="1983" y="1479"/>
                </a:cubicBezTo>
                <a:cubicBezTo>
                  <a:pt x="1975" y="1479"/>
                  <a:pt x="1975" y="1479"/>
                  <a:pt x="1975" y="1479"/>
                </a:cubicBezTo>
                <a:cubicBezTo>
                  <a:pt x="1975" y="1343"/>
                  <a:pt x="1975" y="1343"/>
                  <a:pt x="1975" y="1343"/>
                </a:cubicBezTo>
                <a:cubicBezTo>
                  <a:pt x="1952" y="1343"/>
                  <a:pt x="1952" y="1343"/>
                  <a:pt x="1952" y="1343"/>
                </a:cubicBezTo>
                <a:cubicBezTo>
                  <a:pt x="1952" y="1352"/>
                  <a:pt x="1952" y="1352"/>
                  <a:pt x="1952" y="1352"/>
                </a:cubicBezTo>
                <a:cubicBezTo>
                  <a:pt x="1943" y="1352"/>
                  <a:pt x="1943" y="1352"/>
                  <a:pt x="1943" y="1352"/>
                </a:cubicBezTo>
                <a:cubicBezTo>
                  <a:pt x="1935" y="1335"/>
                  <a:pt x="1935" y="1335"/>
                  <a:pt x="1935" y="1335"/>
                </a:cubicBezTo>
                <a:cubicBezTo>
                  <a:pt x="1921" y="1335"/>
                  <a:pt x="1921" y="1335"/>
                  <a:pt x="1921" y="1335"/>
                </a:cubicBezTo>
                <a:cubicBezTo>
                  <a:pt x="1912" y="1352"/>
                  <a:pt x="1912" y="1352"/>
                  <a:pt x="1912" y="1352"/>
                </a:cubicBezTo>
                <a:cubicBezTo>
                  <a:pt x="1877" y="1352"/>
                  <a:pt x="1877" y="1352"/>
                  <a:pt x="1877" y="1352"/>
                </a:cubicBezTo>
                <a:cubicBezTo>
                  <a:pt x="1877" y="1456"/>
                  <a:pt x="1877" y="1456"/>
                  <a:pt x="1877" y="1456"/>
                </a:cubicBezTo>
                <a:cubicBezTo>
                  <a:pt x="1805" y="1456"/>
                  <a:pt x="1805" y="1456"/>
                  <a:pt x="1805" y="1456"/>
                </a:cubicBezTo>
                <a:cubicBezTo>
                  <a:pt x="1791" y="1441"/>
                  <a:pt x="1791" y="1441"/>
                  <a:pt x="1791" y="1441"/>
                </a:cubicBezTo>
                <a:cubicBezTo>
                  <a:pt x="1781" y="1452"/>
                  <a:pt x="1781" y="1452"/>
                  <a:pt x="1781" y="1452"/>
                </a:cubicBezTo>
                <a:cubicBezTo>
                  <a:pt x="1771" y="1452"/>
                  <a:pt x="1771" y="1452"/>
                  <a:pt x="1771" y="1452"/>
                </a:cubicBezTo>
                <a:cubicBezTo>
                  <a:pt x="1756" y="1437"/>
                  <a:pt x="1756" y="1437"/>
                  <a:pt x="1756" y="1437"/>
                </a:cubicBezTo>
                <a:cubicBezTo>
                  <a:pt x="1744" y="1437"/>
                  <a:pt x="1744" y="1437"/>
                  <a:pt x="1744" y="1437"/>
                </a:cubicBezTo>
                <a:cubicBezTo>
                  <a:pt x="1731" y="1448"/>
                  <a:pt x="1731" y="1448"/>
                  <a:pt x="1731" y="1448"/>
                </a:cubicBezTo>
                <a:cubicBezTo>
                  <a:pt x="1699" y="1448"/>
                  <a:pt x="1699" y="1448"/>
                  <a:pt x="1699" y="1448"/>
                </a:cubicBezTo>
                <a:cubicBezTo>
                  <a:pt x="1699" y="1437"/>
                  <a:pt x="1699" y="1437"/>
                  <a:pt x="1699" y="1437"/>
                </a:cubicBezTo>
                <a:cubicBezTo>
                  <a:pt x="1673" y="1437"/>
                  <a:pt x="1673" y="1437"/>
                  <a:pt x="1673" y="1437"/>
                </a:cubicBezTo>
                <a:cubicBezTo>
                  <a:pt x="1673" y="1469"/>
                  <a:pt x="1673" y="1469"/>
                  <a:pt x="1673" y="1469"/>
                </a:cubicBezTo>
                <a:cubicBezTo>
                  <a:pt x="1656" y="1469"/>
                  <a:pt x="1656" y="1469"/>
                  <a:pt x="1656" y="1469"/>
                </a:cubicBezTo>
                <a:cubicBezTo>
                  <a:pt x="1656" y="1459"/>
                  <a:pt x="1656" y="1459"/>
                  <a:pt x="1656" y="1459"/>
                </a:cubicBezTo>
                <a:cubicBezTo>
                  <a:pt x="1619" y="1459"/>
                  <a:pt x="1619" y="1459"/>
                  <a:pt x="1619" y="1459"/>
                </a:cubicBezTo>
                <a:cubicBezTo>
                  <a:pt x="1619" y="1448"/>
                  <a:pt x="1619" y="1448"/>
                  <a:pt x="1619" y="1448"/>
                </a:cubicBezTo>
                <a:cubicBezTo>
                  <a:pt x="1587" y="1448"/>
                  <a:pt x="1587" y="1448"/>
                  <a:pt x="1587" y="1448"/>
                </a:cubicBezTo>
                <a:cubicBezTo>
                  <a:pt x="1587" y="1459"/>
                  <a:pt x="1587" y="1459"/>
                  <a:pt x="1587" y="1459"/>
                </a:cubicBezTo>
                <a:cubicBezTo>
                  <a:pt x="1563" y="1459"/>
                  <a:pt x="1563" y="1459"/>
                  <a:pt x="1563" y="1459"/>
                </a:cubicBezTo>
                <a:cubicBezTo>
                  <a:pt x="1563" y="1407"/>
                  <a:pt x="1563" y="1407"/>
                  <a:pt x="1563" y="1407"/>
                </a:cubicBezTo>
                <a:cubicBezTo>
                  <a:pt x="1531" y="1393"/>
                  <a:pt x="1531" y="1393"/>
                  <a:pt x="1531" y="1393"/>
                </a:cubicBezTo>
                <a:cubicBezTo>
                  <a:pt x="1531" y="1408"/>
                  <a:pt x="1531" y="1408"/>
                  <a:pt x="1531" y="1408"/>
                </a:cubicBezTo>
                <a:cubicBezTo>
                  <a:pt x="1524" y="1408"/>
                  <a:pt x="1524" y="1408"/>
                  <a:pt x="1524" y="1408"/>
                </a:cubicBezTo>
                <a:cubicBezTo>
                  <a:pt x="1524" y="1331"/>
                  <a:pt x="1524" y="1331"/>
                  <a:pt x="1524" y="1331"/>
                </a:cubicBezTo>
                <a:cubicBezTo>
                  <a:pt x="1507" y="1331"/>
                  <a:pt x="1507" y="1331"/>
                  <a:pt x="1507" y="1331"/>
                </a:cubicBezTo>
                <a:cubicBezTo>
                  <a:pt x="1507" y="1307"/>
                  <a:pt x="1507" y="1307"/>
                  <a:pt x="1507" y="1307"/>
                </a:cubicBezTo>
                <a:cubicBezTo>
                  <a:pt x="1479" y="1307"/>
                  <a:pt x="1479" y="1307"/>
                  <a:pt x="1479" y="1307"/>
                </a:cubicBezTo>
                <a:cubicBezTo>
                  <a:pt x="1479" y="1281"/>
                  <a:pt x="1479" y="1281"/>
                  <a:pt x="1479" y="1281"/>
                </a:cubicBezTo>
                <a:cubicBezTo>
                  <a:pt x="1465" y="1281"/>
                  <a:pt x="1465" y="1281"/>
                  <a:pt x="1465" y="1281"/>
                </a:cubicBezTo>
                <a:cubicBezTo>
                  <a:pt x="1465" y="1307"/>
                  <a:pt x="1465" y="1307"/>
                  <a:pt x="1465" y="1307"/>
                </a:cubicBezTo>
                <a:cubicBezTo>
                  <a:pt x="1443" y="1307"/>
                  <a:pt x="1443" y="1307"/>
                  <a:pt x="1443" y="1307"/>
                </a:cubicBezTo>
                <a:cubicBezTo>
                  <a:pt x="1443" y="1265"/>
                  <a:pt x="1443" y="1265"/>
                  <a:pt x="1443" y="1265"/>
                </a:cubicBezTo>
                <a:cubicBezTo>
                  <a:pt x="1443" y="1265"/>
                  <a:pt x="1412" y="1232"/>
                  <a:pt x="1389" y="1232"/>
                </a:cubicBezTo>
                <a:cubicBezTo>
                  <a:pt x="1367" y="1232"/>
                  <a:pt x="1337" y="1269"/>
                  <a:pt x="1337" y="1269"/>
                </a:cubicBezTo>
                <a:cubicBezTo>
                  <a:pt x="1337" y="1359"/>
                  <a:pt x="1337" y="1359"/>
                  <a:pt x="1337" y="1359"/>
                </a:cubicBezTo>
                <a:cubicBezTo>
                  <a:pt x="1315" y="1359"/>
                  <a:pt x="1315" y="1359"/>
                  <a:pt x="1315" y="1359"/>
                </a:cubicBezTo>
                <a:cubicBezTo>
                  <a:pt x="1315" y="1417"/>
                  <a:pt x="1315" y="1417"/>
                  <a:pt x="1315" y="1417"/>
                </a:cubicBezTo>
                <a:cubicBezTo>
                  <a:pt x="1275" y="1432"/>
                  <a:pt x="1275" y="1432"/>
                  <a:pt x="1275" y="1432"/>
                </a:cubicBezTo>
                <a:cubicBezTo>
                  <a:pt x="1275" y="1445"/>
                  <a:pt x="1275" y="1445"/>
                  <a:pt x="1275" y="1445"/>
                </a:cubicBezTo>
                <a:cubicBezTo>
                  <a:pt x="1267" y="1445"/>
                  <a:pt x="1267" y="1445"/>
                  <a:pt x="1267" y="1445"/>
                </a:cubicBezTo>
                <a:cubicBezTo>
                  <a:pt x="1267" y="1421"/>
                  <a:pt x="1267" y="1421"/>
                  <a:pt x="1267" y="1421"/>
                </a:cubicBezTo>
                <a:cubicBezTo>
                  <a:pt x="1253" y="1421"/>
                  <a:pt x="1253" y="1421"/>
                  <a:pt x="1253" y="1421"/>
                </a:cubicBezTo>
                <a:cubicBezTo>
                  <a:pt x="1235" y="1395"/>
                  <a:pt x="1235" y="1395"/>
                  <a:pt x="1235" y="1395"/>
                </a:cubicBezTo>
                <a:cubicBezTo>
                  <a:pt x="1213" y="1416"/>
                  <a:pt x="1213" y="1416"/>
                  <a:pt x="1213" y="1416"/>
                </a:cubicBezTo>
                <a:cubicBezTo>
                  <a:pt x="1213" y="1399"/>
                  <a:pt x="1213" y="1399"/>
                  <a:pt x="1213" y="1399"/>
                </a:cubicBezTo>
                <a:cubicBezTo>
                  <a:pt x="1200" y="1399"/>
                  <a:pt x="1200" y="1399"/>
                  <a:pt x="1200" y="1399"/>
                </a:cubicBezTo>
                <a:cubicBezTo>
                  <a:pt x="1200" y="1409"/>
                  <a:pt x="1200" y="1409"/>
                  <a:pt x="1200" y="1409"/>
                </a:cubicBezTo>
                <a:cubicBezTo>
                  <a:pt x="1189" y="1409"/>
                  <a:pt x="1189" y="1409"/>
                  <a:pt x="1189" y="1409"/>
                </a:cubicBezTo>
                <a:cubicBezTo>
                  <a:pt x="1189" y="1392"/>
                  <a:pt x="1189" y="1392"/>
                  <a:pt x="1189" y="1392"/>
                </a:cubicBezTo>
                <a:cubicBezTo>
                  <a:pt x="1164" y="1392"/>
                  <a:pt x="1164" y="1392"/>
                  <a:pt x="1164" y="1392"/>
                </a:cubicBezTo>
                <a:cubicBezTo>
                  <a:pt x="1164" y="1401"/>
                  <a:pt x="1164" y="1401"/>
                  <a:pt x="1164" y="1401"/>
                </a:cubicBezTo>
                <a:cubicBezTo>
                  <a:pt x="1155" y="1401"/>
                  <a:pt x="1155" y="1401"/>
                  <a:pt x="1155" y="1401"/>
                </a:cubicBezTo>
                <a:cubicBezTo>
                  <a:pt x="1155" y="1417"/>
                  <a:pt x="1155" y="1417"/>
                  <a:pt x="1155" y="1417"/>
                </a:cubicBezTo>
                <a:cubicBezTo>
                  <a:pt x="1133" y="1417"/>
                  <a:pt x="1133" y="1417"/>
                  <a:pt x="1133" y="1417"/>
                </a:cubicBezTo>
                <a:cubicBezTo>
                  <a:pt x="1133" y="1397"/>
                  <a:pt x="1133" y="1397"/>
                  <a:pt x="1133" y="1397"/>
                </a:cubicBezTo>
                <a:cubicBezTo>
                  <a:pt x="1123" y="1397"/>
                  <a:pt x="1123" y="1397"/>
                  <a:pt x="1123" y="1397"/>
                </a:cubicBezTo>
                <a:cubicBezTo>
                  <a:pt x="1112" y="1385"/>
                  <a:pt x="1112" y="1385"/>
                  <a:pt x="1112" y="1385"/>
                </a:cubicBezTo>
                <a:cubicBezTo>
                  <a:pt x="1104" y="1391"/>
                  <a:pt x="1104" y="1391"/>
                  <a:pt x="1104" y="1391"/>
                </a:cubicBezTo>
                <a:cubicBezTo>
                  <a:pt x="1095" y="1391"/>
                  <a:pt x="1095" y="1391"/>
                  <a:pt x="1095" y="1391"/>
                </a:cubicBezTo>
                <a:cubicBezTo>
                  <a:pt x="1076" y="1368"/>
                  <a:pt x="1076" y="1368"/>
                  <a:pt x="1076" y="1368"/>
                </a:cubicBezTo>
                <a:cubicBezTo>
                  <a:pt x="1063" y="1389"/>
                  <a:pt x="1063" y="1389"/>
                  <a:pt x="1063" y="1389"/>
                </a:cubicBezTo>
                <a:cubicBezTo>
                  <a:pt x="1051" y="1389"/>
                  <a:pt x="1051" y="1389"/>
                  <a:pt x="1051" y="1389"/>
                </a:cubicBezTo>
                <a:cubicBezTo>
                  <a:pt x="1051" y="1371"/>
                  <a:pt x="1051" y="1371"/>
                  <a:pt x="1051" y="1371"/>
                </a:cubicBezTo>
                <a:cubicBezTo>
                  <a:pt x="1031" y="1371"/>
                  <a:pt x="1031" y="1371"/>
                  <a:pt x="1031" y="1371"/>
                </a:cubicBezTo>
                <a:cubicBezTo>
                  <a:pt x="1031" y="1391"/>
                  <a:pt x="1031" y="1391"/>
                  <a:pt x="1031" y="1391"/>
                </a:cubicBezTo>
                <a:cubicBezTo>
                  <a:pt x="1020" y="1403"/>
                  <a:pt x="1020" y="1403"/>
                  <a:pt x="1020" y="1403"/>
                </a:cubicBezTo>
                <a:cubicBezTo>
                  <a:pt x="1012" y="1403"/>
                  <a:pt x="1012" y="1403"/>
                  <a:pt x="1012" y="1403"/>
                </a:cubicBezTo>
                <a:cubicBezTo>
                  <a:pt x="1012" y="1376"/>
                  <a:pt x="1012" y="1376"/>
                  <a:pt x="1012" y="1376"/>
                </a:cubicBezTo>
                <a:cubicBezTo>
                  <a:pt x="999" y="1376"/>
                  <a:pt x="999" y="1376"/>
                  <a:pt x="999" y="1376"/>
                </a:cubicBezTo>
                <a:cubicBezTo>
                  <a:pt x="988" y="1359"/>
                  <a:pt x="988" y="1359"/>
                  <a:pt x="988" y="1359"/>
                </a:cubicBezTo>
                <a:cubicBezTo>
                  <a:pt x="969" y="1381"/>
                  <a:pt x="969" y="1381"/>
                  <a:pt x="969" y="1381"/>
                </a:cubicBezTo>
                <a:cubicBezTo>
                  <a:pt x="969" y="1224"/>
                  <a:pt x="969" y="1224"/>
                  <a:pt x="969" y="1224"/>
                </a:cubicBezTo>
                <a:cubicBezTo>
                  <a:pt x="943" y="1224"/>
                  <a:pt x="943" y="1224"/>
                  <a:pt x="943" y="1224"/>
                </a:cubicBezTo>
                <a:cubicBezTo>
                  <a:pt x="943" y="1212"/>
                  <a:pt x="943" y="1212"/>
                  <a:pt x="943" y="1212"/>
                </a:cubicBezTo>
                <a:cubicBezTo>
                  <a:pt x="969" y="1212"/>
                  <a:pt x="969" y="1212"/>
                  <a:pt x="969" y="1212"/>
                </a:cubicBezTo>
                <a:cubicBezTo>
                  <a:pt x="969" y="1204"/>
                  <a:pt x="969" y="1204"/>
                  <a:pt x="969" y="1204"/>
                </a:cubicBezTo>
                <a:cubicBezTo>
                  <a:pt x="847" y="1204"/>
                  <a:pt x="847" y="1204"/>
                  <a:pt x="847" y="1204"/>
                </a:cubicBezTo>
                <a:cubicBezTo>
                  <a:pt x="847" y="1211"/>
                  <a:pt x="847" y="1211"/>
                  <a:pt x="847" y="1211"/>
                </a:cubicBezTo>
                <a:cubicBezTo>
                  <a:pt x="857" y="1211"/>
                  <a:pt x="857" y="1211"/>
                  <a:pt x="857" y="1211"/>
                </a:cubicBezTo>
                <a:cubicBezTo>
                  <a:pt x="857" y="1224"/>
                  <a:pt x="857" y="1224"/>
                  <a:pt x="857" y="1224"/>
                </a:cubicBezTo>
                <a:cubicBezTo>
                  <a:pt x="843" y="1224"/>
                  <a:pt x="843" y="1224"/>
                  <a:pt x="843" y="1224"/>
                </a:cubicBezTo>
                <a:cubicBezTo>
                  <a:pt x="843" y="1375"/>
                  <a:pt x="843" y="1375"/>
                  <a:pt x="843" y="1375"/>
                </a:cubicBezTo>
                <a:cubicBezTo>
                  <a:pt x="828" y="1375"/>
                  <a:pt x="828" y="1375"/>
                  <a:pt x="828" y="1375"/>
                </a:cubicBezTo>
                <a:cubicBezTo>
                  <a:pt x="828" y="1387"/>
                  <a:pt x="828" y="1387"/>
                  <a:pt x="828" y="1387"/>
                </a:cubicBezTo>
                <a:cubicBezTo>
                  <a:pt x="816" y="1387"/>
                  <a:pt x="816" y="1387"/>
                  <a:pt x="816" y="1387"/>
                </a:cubicBezTo>
                <a:cubicBezTo>
                  <a:pt x="816" y="1403"/>
                  <a:pt x="816" y="1403"/>
                  <a:pt x="816" y="1403"/>
                </a:cubicBezTo>
                <a:cubicBezTo>
                  <a:pt x="804" y="1403"/>
                  <a:pt x="804" y="1403"/>
                  <a:pt x="804" y="1403"/>
                </a:cubicBezTo>
                <a:cubicBezTo>
                  <a:pt x="787" y="1393"/>
                  <a:pt x="787" y="1393"/>
                  <a:pt x="787" y="1393"/>
                </a:cubicBezTo>
                <a:cubicBezTo>
                  <a:pt x="787" y="1193"/>
                  <a:pt x="787" y="1193"/>
                  <a:pt x="787" y="1193"/>
                </a:cubicBezTo>
                <a:cubicBezTo>
                  <a:pt x="691" y="1193"/>
                  <a:pt x="691" y="1193"/>
                  <a:pt x="691" y="1193"/>
                </a:cubicBezTo>
                <a:cubicBezTo>
                  <a:pt x="691" y="1427"/>
                  <a:pt x="691" y="1427"/>
                  <a:pt x="691" y="1427"/>
                </a:cubicBezTo>
                <a:cubicBezTo>
                  <a:pt x="664" y="1427"/>
                  <a:pt x="664" y="1427"/>
                  <a:pt x="664" y="1427"/>
                </a:cubicBezTo>
                <a:cubicBezTo>
                  <a:pt x="664" y="1445"/>
                  <a:pt x="664" y="1445"/>
                  <a:pt x="664" y="1445"/>
                </a:cubicBezTo>
                <a:cubicBezTo>
                  <a:pt x="640" y="1445"/>
                  <a:pt x="640" y="1445"/>
                  <a:pt x="640" y="1445"/>
                </a:cubicBezTo>
                <a:cubicBezTo>
                  <a:pt x="640" y="1436"/>
                  <a:pt x="640" y="1436"/>
                  <a:pt x="640" y="1436"/>
                </a:cubicBezTo>
                <a:cubicBezTo>
                  <a:pt x="625" y="1436"/>
                  <a:pt x="625" y="1436"/>
                  <a:pt x="625" y="1436"/>
                </a:cubicBezTo>
                <a:cubicBezTo>
                  <a:pt x="625" y="1237"/>
                  <a:pt x="625" y="1237"/>
                  <a:pt x="625" y="1237"/>
                </a:cubicBezTo>
                <a:cubicBezTo>
                  <a:pt x="601" y="1237"/>
                  <a:pt x="601" y="1237"/>
                  <a:pt x="601" y="1237"/>
                </a:cubicBezTo>
                <a:cubicBezTo>
                  <a:pt x="601" y="1228"/>
                  <a:pt x="601" y="1228"/>
                  <a:pt x="601" y="1228"/>
                </a:cubicBezTo>
                <a:cubicBezTo>
                  <a:pt x="536" y="1228"/>
                  <a:pt x="536" y="1228"/>
                  <a:pt x="536" y="1228"/>
                </a:cubicBezTo>
                <a:cubicBezTo>
                  <a:pt x="536" y="1241"/>
                  <a:pt x="536" y="1241"/>
                  <a:pt x="536" y="1241"/>
                </a:cubicBezTo>
                <a:cubicBezTo>
                  <a:pt x="515" y="1241"/>
                  <a:pt x="515" y="1241"/>
                  <a:pt x="515" y="1241"/>
                </a:cubicBezTo>
                <a:cubicBezTo>
                  <a:pt x="515" y="1227"/>
                  <a:pt x="515" y="1227"/>
                  <a:pt x="515" y="1227"/>
                </a:cubicBezTo>
                <a:cubicBezTo>
                  <a:pt x="501" y="1227"/>
                  <a:pt x="501" y="1227"/>
                  <a:pt x="501" y="1227"/>
                </a:cubicBezTo>
                <a:cubicBezTo>
                  <a:pt x="501" y="1227"/>
                  <a:pt x="487" y="1169"/>
                  <a:pt x="456" y="1169"/>
                </a:cubicBezTo>
                <a:cubicBezTo>
                  <a:pt x="425" y="1169"/>
                  <a:pt x="401" y="1224"/>
                  <a:pt x="401" y="1224"/>
                </a:cubicBezTo>
                <a:cubicBezTo>
                  <a:pt x="392" y="1224"/>
                  <a:pt x="392" y="1224"/>
                  <a:pt x="392" y="1224"/>
                </a:cubicBezTo>
                <a:cubicBezTo>
                  <a:pt x="392" y="1243"/>
                  <a:pt x="392" y="1243"/>
                  <a:pt x="392" y="1243"/>
                </a:cubicBezTo>
                <a:cubicBezTo>
                  <a:pt x="373" y="1243"/>
                  <a:pt x="373" y="1243"/>
                  <a:pt x="373" y="1243"/>
                </a:cubicBezTo>
                <a:cubicBezTo>
                  <a:pt x="373" y="1233"/>
                  <a:pt x="373" y="1233"/>
                  <a:pt x="373" y="1233"/>
                </a:cubicBezTo>
                <a:cubicBezTo>
                  <a:pt x="320" y="1233"/>
                  <a:pt x="320" y="1233"/>
                  <a:pt x="320" y="1233"/>
                </a:cubicBezTo>
                <a:cubicBezTo>
                  <a:pt x="320" y="1245"/>
                  <a:pt x="320" y="1245"/>
                  <a:pt x="320" y="1245"/>
                </a:cubicBezTo>
                <a:cubicBezTo>
                  <a:pt x="303" y="1245"/>
                  <a:pt x="303" y="1245"/>
                  <a:pt x="303" y="1245"/>
                </a:cubicBezTo>
                <a:cubicBezTo>
                  <a:pt x="288" y="1257"/>
                  <a:pt x="288" y="1257"/>
                  <a:pt x="288" y="1257"/>
                </a:cubicBezTo>
                <a:cubicBezTo>
                  <a:pt x="288" y="1331"/>
                  <a:pt x="288" y="1331"/>
                  <a:pt x="288" y="1331"/>
                </a:cubicBezTo>
                <a:cubicBezTo>
                  <a:pt x="268" y="1331"/>
                  <a:pt x="268" y="1331"/>
                  <a:pt x="268" y="1331"/>
                </a:cubicBezTo>
                <a:cubicBezTo>
                  <a:pt x="268" y="1373"/>
                  <a:pt x="268" y="1373"/>
                  <a:pt x="268" y="1373"/>
                </a:cubicBezTo>
                <a:cubicBezTo>
                  <a:pt x="252" y="1373"/>
                  <a:pt x="252" y="1373"/>
                  <a:pt x="252" y="1373"/>
                </a:cubicBezTo>
                <a:cubicBezTo>
                  <a:pt x="252" y="1325"/>
                  <a:pt x="252" y="1325"/>
                  <a:pt x="252" y="1325"/>
                </a:cubicBezTo>
                <a:cubicBezTo>
                  <a:pt x="236" y="1325"/>
                  <a:pt x="236" y="1325"/>
                  <a:pt x="236" y="1325"/>
                </a:cubicBezTo>
                <a:cubicBezTo>
                  <a:pt x="236" y="1342"/>
                  <a:pt x="236" y="1342"/>
                  <a:pt x="236" y="1342"/>
                </a:cubicBezTo>
                <a:cubicBezTo>
                  <a:pt x="218" y="1342"/>
                  <a:pt x="218" y="1342"/>
                  <a:pt x="218" y="1342"/>
                </a:cubicBezTo>
                <a:cubicBezTo>
                  <a:pt x="218" y="1331"/>
                  <a:pt x="218" y="1331"/>
                  <a:pt x="218" y="1331"/>
                </a:cubicBezTo>
                <a:cubicBezTo>
                  <a:pt x="195" y="1331"/>
                  <a:pt x="195" y="1331"/>
                  <a:pt x="195" y="1331"/>
                </a:cubicBezTo>
                <a:cubicBezTo>
                  <a:pt x="195" y="1312"/>
                  <a:pt x="195" y="1312"/>
                  <a:pt x="195" y="1312"/>
                </a:cubicBezTo>
                <a:cubicBezTo>
                  <a:pt x="182" y="1299"/>
                  <a:pt x="182" y="1299"/>
                  <a:pt x="182" y="1299"/>
                </a:cubicBezTo>
                <a:cubicBezTo>
                  <a:pt x="168" y="1283"/>
                  <a:pt x="168" y="1283"/>
                  <a:pt x="168" y="1283"/>
                </a:cubicBezTo>
                <a:cubicBezTo>
                  <a:pt x="134" y="1283"/>
                  <a:pt x="134" y="1283"/>
                  <a:pt x="134" y="1283"/>
                </a:cubicBezTo>
                <a:cubicBezTo>
                  <a:pt x="102" y="1307"/>
                  <a:pt x="102" y="1307"/>
                  <a:pt x="102" y="1307"/>
                </a:cubicBezTo>
                <a:cubicBezTo>
                  <a:pt x="78" y="1307"/>
                  <a:pt x="78" y="1307"/>
                  <a:pt x="78" y="1307"/>
                </a:cubicBezTo>
                <a:cubicBezTo>
                  <a:pt x="78" y="1401"/>
                  <a:pt x="78" y="1401"/>
                  <a:pt x="78" y="1401"/>
                </a:cubicBezTo>
                <a:cubicBezTo>
                  <a:pt x="56" y="1357"/>
                  <a:pt x="56" y="1357"/>
                  <a:pt x="56" y="1357"/>
                </a:cubicBezTo>
                <a:cubicBezTo>
                  <a:pt x="56" y="1333"/>
                  <a:pt x="56" y="1333"/>
                  <a:pt x="56" y="1333"/>
                </a:cubicBezTo>
                <a:cubicBezTo>
                  <a:pt x="0" y="1333"/>
                  <a:pt x="0" y="1333"/>
                  <a:pt x="0" y="1333"/>
                </a:cubicBezTo>
                <a:cubicBezTo>
                  <a:pt x="0" y="1542"/>
                  <a:pt x="0" y="1542"/>
                  <a:pt x="0" y="1542"/>
                </a:cubicBezTo>
                <a:cubicBezTo>
                  <a:pt x="8000" y="1542"/>
                  <a:pt x="8000" y="1542"/>
                  <a:pt x="8000" y="1542"/>
                </a:cubicBezTo>
                <a:cubicBezTo>
                  <a:pt x="8000" y="1472"/>
                  <a:pt x="8000" y="1472"/>
                  <a:pt x="8000" y="1472"/>
                </a:cubicBezTo>
                <a:lnTo>
                  <a:pt x="7978" y="1472"/>
                </a:lnTo>
                <a:close/>
                <a:moveTo>
                  <a:pt x="3369" y="1457"/>
                </a:moveTo>
                <a:cubicBezTo>
                  <a:pt x="3356" y="1457"/>
                  <a:pt x="3356" y="1457"/>
                  <a:pt x="3356" y="1457"/>
                </a:cubicBezTo>
                <a:cubicBezTo>
                  <a:pt x="3356" y="1408"/>
                  <a:pt x="3356" y="1408"/>
                  <a:pt x="3356" y="1408"/>
                </a:cubicBezTo>
                <a:cubicBezTo>
                  <a:pt x="3369" y="1408"/>
                  <a:pt x="3369" y="1408"/>
                  <a:pt x="3369" y="1408"/>
                </a:cubicBezTo>
                <a:lnTo>
                  <a:pt x="3369" y="1457"/>
                </a:lnTo>
                <a:close/>
                <a:moveTo>
                  <a:pt x="3369" y="1389"/>
                </a:moveTo>
                <a:cubicBezTo>
                  <a:pt x="3356" y="1389"/>
                  <a:pt x="3356" y="1389"/>
                  <a:pt x="3356" y="1389"/>
                </a:cubicBezTo>
                <a:cubicBezTo>
                  <a:pt x="3356" y="1335"/>
                  <a:pt x="3356" y="1335"/>
                  <a:pt x="3356" y="1335"/>
                </a:cubicBezTo>
                <a:cubicBezTo>
                  <a:pt x="3369" y="1335"/>
                  <a:pt x="3369" y="1335"/>
                  <a:pt x="3369" y="1335"/>
                </a:cubicBezTo>
                <a:lnTo>
                  <a:pt x="3369" y="1389"/>
                </a:lnTo>
                <a:close/>
                <a:moveTo>
                  <a:pt x="3356" y="1141"/>
                </a:moveTo>
                <a:cubicBezTo>
                  <a:pt x="3356" y="1098"/>
                  <a:pt x="3356" y="1098"/>
                  <a:pt x="3356" y="1098"/>
                </a:cubicBezTo>
                <a:cubicBezTo>
                  <a:pt x="3356" y="1098"/>
                  <a:pt x="3373" y="1103"/>
                  <a:pt x="3373" y="1119"/>
                </a:cubicBezTo>
                <a:cubicBezTo>
                  <a:pt x="3373" y="1136"/>
                  <a:pt x="3356" y="1141"/>
                  <a:pt x="3356" y="1141"/>
                </a:cubicBezTo>
                <a:close/>
                <a:moveTo>
                  <a:pt x="3356" y="1060"/>
                </a:moveTo>
                <a:cubicBezTo>
                  <a:pt x="3356" y="1024"/>
                  <a:pt x="3356" y="1024"/>
                  <a:pt x="3356" y="1024"/>
                </a:cubicBezTo>
                <a:cubicBezTo>
                  <a:pt x="3356" y="1024"/>
                  <a:pt x="3373" y="1029"/>
                  <a:pt x="3373" y="1042"/>
                </a:cubicBezTo>
                <a:cubicBezTo>
                  <a:pt x="3373" y="1055"/>
                  <a:pt x="3356" y="1060"/>
                  <a:pt x="3356" y="1060"/>
                </a:cubicBezTo>
                <a:close/>
                <a:moveTo>
                  <a:pt x="3356" y="988"/>
                </a:moveTo>
                <a:cubicBezTo>
                  <a:pt x="3356" y="950"/>
                  <a:pt x="3356" y="950"/>
                  <a:pt x="3356" y="950"/>
                </a:cubicBezTo>
                <a:cubicBezTo>
                  <a:pt x="3356" y="950"/>
                  <a:pt x="3373" y="953"/>
                  <a:pt x="3373" y="969"/>
                </a:cubicBezTo>
                <a:cubicBezTo>
                  <a:pt x="3373" y="985"/>
                  <a:pt x="3356" y="988"/>
                  <a:pt x="3356" y="988"/>
                </a:cubicBezTo>
                <a:close/>
                <a:moveTo>
                  <a:pt x="3356" y="911"/>
                </a:moveTo>
                <a:cubicBezTo>
                  <a:pt x="3356" y="872"/>
                  <a:pt x="3356" y="872"/>
                  <a:pt x="3356" y="872"/>
                </a:cubicBezTo>
                <a:cubicBezTo>
                  <a:pt x="3356" y="872"/>
                  <a:pt x="3373" y="878"/>
                  <a:pt x="3373" y="891"/>
                </a:cubicBezTo>
                <a:cubicBezTo>
                  <a:pt x="3373" y="905"/>
                  <a:pt x="3356" y="911"/>
                  <a:pt x="3356" y="911"/>
                </a:cubicBezTo>
                <a:close/>
                <a:moveTo>
                  <a:pt x="3356" y="835"/>
                </a:moveTo>
                <a:cubicBezTo>
                  <a:pt x="3356" y="796"/>
                  <a:pt x="3356" y="796"/>
                  <a:pt x="3356" y="796"/>
                </a:cubicBezTo>
                <a:cubicBezTo>
                  <a:pt x="3356" y="796"/>
                  <a:pt x="3373" y="800"/>
                  <a:pt x="3373" y="815"/>
                </a:cubicBezTo>
                <a:cubicBezTo>
                  <a:pt x="3373" y="831"/>
                  <a:pt x="3356" y="835"/>
                  <a:pt x="3356" y="835"/>
                </a:cubicBezTo>
                <a:close/>
                <a:moveTo>
                  <a:pt x="3356" y="756"/>
                </a:moveTo>
                <a:cubicBezTo>
                  <a:pt x="3356" y="718"/>
                  <a:pt x="3356" y="718"/>
                  <a:pt x="3356" y="718"/>
                </a:cubicBezTo>
                <a:cubicBezTo>
                  <a:pt x="3356" y="718"/>
                  <a:pt x="3373" y="720"/>
                  <a:pt x="3373" y="737"/>
                </a:cubicBezTo>
                <a:cubicBezTo>
                  <a:pt x="3373" y="754"/>
                  <a:pt x="3356" y="756"/>
                  <a:pt x="3356" y="756"/>
                </a:cubicBezTo>
                <a:close/>
                <a:moveTo>
                  <a:pt x="5556" y="570"/>
                </a:moveTo>
                <a:cubicBezTo>
                  <a:pt x="5508" y="582"/>
                  <a:pt x="5508" y="582"/>
                  <a:pt x="5508" y="582"/>
                </a:cubicBezTo>
                <a:cubicBezTo>
                  <a:pt x="5490" y="529"/>
                  <a:pt x="5490" y="529"/>
                  <a:pt x="5490" y="529"/>
                </a:cubicBezTo>
                <a:cubicBezTo>
                  <a:pt x="5566" y="508"/>
                  <a:pt x="5566" y="508"/>
                  <a:pt x="5566" y="508"/>
                </a:cubicBezTo>
                <a:lnTo>
                  <a:pt x="5556" y="570"/>
                </a:lnTo>
                <a:close/>
              </a:path>
            </a:pathLst>
          </a:custGeom>
          <a:noFill/>
          <a:ln>
            <a:gradFill>
              <a:gsLst>
                <a:gs pos="0">
                  <a:schemeClr val="accent1">
                    <a:lumMod val="5000"/>
                    <a:lumOff val="95000"/>
                  </a:schemeClr>
                </a:gs>
                <a:gs pos="100000">
                  <a:srgbClr val="28A9D6">
                    <a:alpha val="75000"/>
                  </a:srgbClr>
                </a:gs>
              </a:gsLst>
              <a:lin ang="5400000" scaled="1"/>
            </a:gradFill>
          </a:ln>
          <a:effectLst/>
        </p:spPr>
        <p:txBody>
          <a:bodyPr vert="horz" wrap="square" lIns="91440" tIns="45720" rIns="91440" bIns="45720" numCol="1" anchor="t" anchorCtr="0" compatLnSpc="1"/>
          <a:lstStyle/>
          <a:p>
            <a:pPr fontAlgn="base"/>
            <a:endParaRPr lang="zh-CN" altLang="en-US" sz="1800" strike="noStrike" noProof="1"/>
          </a:p>
        </p:txBody>
      </p:sp>
      <p:cxnSp>
        <p:nvCxnSpPr>
          <p:cNvPr id="24" name="直接连接符 23" hidden="1"/>
          <p:cNvCxnSpPr/>
          <p:nvPr userDrawn="1"/>
        </p:nvCxnSpPr>
        <p:spPr>
          <a:xfrm>
            <a:off x="2386013" y="431800"/>
            <a:ext cx="0" cy="52546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userDrawn="1"/>
        </p:nvSpPr>
        <p:spPr>
          <a:xfrm>
            <a:off x="249238" y="455613"/>
            <a:ext cx="920750" cy="298450"/>
          </a:xfrm>
          <a:prstGeom prst="rect">
            <a:avLst/>
          </a:prstGeom>
          <a:noFill/>
        </p:spPr>
        <p:txBody>
          <a:bodyPr wrap="square" rtlCol="0">
            <a:spAutoFit/>
          </a:bodyPr>
          <a:lstStyle/>
          <a:p>
            <a:pPr algn="ctr" fontAlgn="base"/>
            <a:r>
              <a:rPr lang="zh-CN" altLang="en-US" sz="1350" strike="noStrike" noProof="1" smtClean="0">
                <a:solidFill>
                  <a:schemeClr val="tx1">
                    <a:lumMod val="75000"/>
                    <a:lumOff val="25000"/>
                  </a:schemeClr>
                </a:solidFill>
                <a:latin typeface="Arial" panose="020B0604020202020204" pitchFamily="34" charset="0"/>
                <a:ea typeface="宋体" panose="02010600030101010101" pitchFamily="2" charset="-122"/>
                <a:cs typeface="+mn-cs"/>
              </a:rPr>
              <a:t>第四部分</a:t>
            </a:r>
            <a:endParaRPr lang="zh-CN" altLang="en-US" sz="1350" strike="noStrike" noProof="1">
              <a:solidFill>
                <a:schemeClr val="tx1">
                  <a:lumMod val="75000"/>
                  <a:lumOff val="25000"/>
                </a:schemeClr>
              </a:solidFill>
            </a:endParaRPr>
          </a:p>
        </p:txBody>
      </p:sp>
      <p:sp>
        <p:nvSpPr>
          <p:cNvPr id="29" name="任意多边形 28"/>
          <p:cNvSpPr/>
          <p:nvPr userDrawn="1"/>
        </p:nvSpPr>
        <p:spPr>
          <a:xfrm flipV="1">
            <a:off x="130175" y="423863"/>
            <a:ext cx="1039813" cy="431800"/>
          </a:xfrm>
          <a:custGeom>
            <a:avLst/>
            <a:gdLst>
              <a:gd name="connsiteX0" fmla="*/ 167822 w 1386790"/>
              <a:gd name="connsiteY0" fmla="*/ 524933 h 524933"/>
              <a:gd name="connsiteX1" fmla="*/ 168846 w 1386790"/>
              <a:gd name="connsiteY1" fmla="*/ 524933 h 524933"/>
              <a:gd name="connsiteX2" fmla="*/ 168846 w 1386790"/>
              <a:gd name="connsiteY2" fmla="*/ 14598 h 524933"/>
              <a:gd name="connsiteX3" fmla="*/ 1386790 w 1386790"/>
              <a:gd name="connsiteY3" fmla="*/ 14598 h 524933"/>
              <a:gd name="connsiteX4" fmla="*/ 1386790 w 1386790"/>
              <a:gd name="connsiteY4" fmla="*/ 0 h 524933"/>
              <a:gd name="connsiteX5" fmla="*/ 167822 w 1386790"/>
              <a:gd name="connsiteY5" fmla="*/ 0 h 524933"/>
              <a:gd name="connsiteX6" fmla="*/ 152999 w 1386790"/>
              <a:gd name="connsiteY6" fmla="*/ 0 h 524933"/>
              <a:gd name="connsiteX7" fmla="*/ 152999 w 1386790"/>
              <a:gd name="connsiteY7" fmla="*/ 507260 h 524933"/>
              <a:gd name="connsiteX8" fmla="*/ 107280 w 1386790"/>
              <a:gd name="connsiteY8" fmla="*/ 507260 h 524933"/>
              <a:gd name="connsiteX9" fmla="*/ 107280 w 1386790"/>
              <a:gd name="connsiteY9" fmla="*/ 0 h 524933"/>
              <a:gd name="connsiteX10" fmla="*/ 0 w 1386790"/>
              <a:gd name="connsiteY10" fmla="*/ 0 h 524933"/>
              <a:gd name="connsiteX11" fmla="*/ 0 w 1386790"/>
              <a:gd name="connsiteY11" fmla="*/ 524932 h 524933"/>
              <a:gd name="connsiteX12" fmla="*/ 33834 w 1386790"/>
              <a:gd name="connsiteY12" fmla="*/ 524932 h 524933"/>
              <a:gd name="connsiteX13" fmla="*/ 33834 w 1386790"/>
              <a:gd name="connsiteY13" fmla="*/ 23810 h 524933"/>
              <a:gd name="connsiteX14" fmla="*/ 79553 w 1386790"/>
              <a:gd name="connsiteY14" fmla="*/ 23810 h 524933"/>
              <a:gd name="connsiteX15" fmla="*/ 79553 w 1386790"/>
              <a:gd name="connsiteY15" fmla="*/ 524932 h 524933"/>
              <a:gd name="connsiteX16" fmla="*/ 167822 w 1386790"/>
              <a:gd name="connsiteY16" fmla="*/ 524932 h 52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6790" h="524933">
                <a:moveTo>
                  <a:pt x="167822" y="524933"/>
                </a:moveTo>
                <a:lnTo>
                  <a:pt x="168846" y="524933"/>
                </a:lnTo>
                <a:lnTo>
                  <a:pt x="168846" y="14598"/>
                </a:lnTo>
                <a:lnTo>
                  <a:pt x="1386790" y="14598"/>
                </a:lnTo>
                <a:lnTo>
                  <a:pt x="1386790" y="0"/>
                </a:lnTo>
                <a:lnTo>
                  <a:pt x="167822" y="0"/>
                </a:lnTo>
                <a:lnTo>
                  <a:pt x="152999" y="0"/>
                </a:lnTo>
                <a:lnTo>
                  <a:pt x="152999" y="507260"/>
                </a:lnTo>
                <a:lnTo>
                  <a:pt x="107280" y="507260"/>
                </a:lnTo>
                <a:lnTo>
                  <a:pt x="107280" y="0"/>
                </a:lnTo>
                <a:lnTo>
                  <a:pt x="0" y="0"/>
                </a:lnTo>
                <a:lnTo>
                  <a:pt x="0" y="524932"/>
                </a:lnTo>
                <a:lnTo>
                  <a:pt x="33834" y="524932"/>
                </a:lnTo>
                <a:lnTo>
                  <a:pt x="33834" y="23810"/>
                </a:lnTo>
                <a:lnTo>
                  <a:pt x="79553" y="23810"/>
                </a:lnTo>
                <a:lnTo>
                  <a:pt x="79553" y="524932"/>
                </a:lnTo>
                <a:lnTo>
                  <a:pt x="167822" y="524932"/>
                </a:lnTo>
                <a:close/>
              </a:path>
            </a:pathLst>
          </a:cu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endParaRPr lang="zh-CN" altLang="en-US" sz="1350" strike="noStrike" noProof="1"/>
          </a:p>
        </p:txBody>
      </p:sp>
      <p:sp>
        <p:nvSpPr>
          <p:cNvPr id="26" name="椭圆 25"/>
          <p:cNvSpPr/>
          <p:nvPr userDrawn="1"/>
        </p:nvSpPr>
        <p:spPr>
          <a:xfrm>
            <a:off x="8367612" y="275375"/>
            <a:ext cx="411748" cy="548997"/>
          </a:xfrm>
          <a:prstGeom prst="ellipse">
            <a:avLst/>
          </a:prstGeom>
          <a:blipFill dpi="0" rotWithShape="1">
            <a:blip r:embed="rId2" cstate="print"/>
            <a:srcRect/>
            <a:tile tx="-19050" ty="101600" sx="20000" sy="20000" flip="none" algn="ctr"/>
          </a:blipFill>
          <a:ln w="9525">
            <a:solidFill>
              <a:srgbClr val="4DB8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4" name="灯片编号占位符 3"/>
          <p:cNvSpPr>
            <a:spLocks noGrp="1"/>
          </p:cNvSpPr>
          <p:nvPr>
            <p:ph type="sldNum" sz="quarter" idx="12"/>
          </p:nvPr>
        </p:nvSpPr>
        <p:spPr>
          <a:xfrm>
            <a:off x="776288" y="6334125"/>
            <a:ext cx="219075" cy="284163"/>
          </a:xfrm>
          <a:prstGeom prst="rect">
            <a:avLst/>
          </a:prstGeom>
        </p:spPr>
        <p:txBody>
          <a:bodyPr wrap="square" lIns="0" tIns="0" rIns="0" bIns="0" anchor="ctr" anchorCtr="1"/>
          <a:lstStyle>
            <a:lvl1pPr algn="ctr">
              <a:defRPr sz="900">
                <a:solidFill>
                  <a:schemeClr val="tx1"/>
                </a:solidFill>
              </a:defRPr>
            </a:lvl1pPr>
          </a:lstStyle>
          <a:p>
            <a:pPr fontAlgn="base"/>
            <a:fld id="{55183D58-648D-4475-BEF8-624F48514A30}"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med">
        <p14:reveal/>
      </p:transition>
    </mc:Choice>
    <mc:Fallback>
      <p:transition spd="med">
        <p:fade/>
      </p:transition>
    </mc:Fallback>
  </mc:AlternateContent>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3" name="Footer Placeholder 2"/>
          <p:cNvSpPr>
            <a:spLocks noGrp="1"/>
          </p:cNvSpPr>
          <p:nvPr>
            <p:ph type="ftr" sz="quarter" idx="11"/>
          </p:nvPr>
        </p:nvSpPr>
        <p:spPr>
          <a:xfrm>
            <a:off x="3028950" y="6356350"/>
            <a:ext cx="3086100" cy="365125"/>
          </a:xfrm>
        </p:spPr>
        <p:txBody>
          <a:bodyPr/>
          <a:lstStyle/>
          <a:p>
            <a:pPr fontAlgn="base"/>
            <a:endParaRPr lang="zh-HK" altLang="en-US" strike="noStrike" noProof="1">
              <a:solidFill>
                <a:prstClr val="black">
                  <a:tint val="75000"/>
                </a:prstClr>
              </a:solidFill>
            </a:endParaRPr>
          </a:p>
        </p:txBody>
      </p:sp>
      <p:sp>
        <p:nvSpPr>
          <p:cNvPr id="4" name="Slide Number Placeholder 3"/>
          <p:cNvSpPr>
            <a:spLocks noGrp="1"/>
          </p:cNvSpPr>
          <p:nvPr>
            <p:ph type="sldNum" sz="quarter" idx="12"/>
          </p:nvPr>
        </p:nvSpPr>
        <p:spPr>
          <a:xfrm>
            <a:off x="708025" y="6338888"/>
            <a:ext cx="404813" cy="282575"/>
          </a:xfrm>
          <a:prstGeom prst="rect">
            <a:avLst/>
          </a:prstGeom>
        </p:spPr>
        <p:txBody>
          <a:bodyPr wrap="square" lIns="0" tIns="0" rIns="0" bIns="0"/>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pPr fontAlgn="auto"/>
            <a:r>
              <a:rPr lang="zh-CN" altLang="en-US" strike="noStrike" noProof="1" smtClean="0"/>
              <a:t>单击此处编辑母版标题样式</a:t>
            </a:r>
            <a:endParaRPr lang="en-US" strike="noStrike" noProof="1"/>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a:p>
        </p:txBody>
      </p:sp>
      <p:sp>
        <p:nvSpPr>
          <p:cNvPr id="4" name="日期占位符 3"/>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5" name="页脚占位符 4"/>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6" name="灯片编号占位符 5"/>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a:p>
        </p:txBody>
      </p:sp>
      <p:sp>
        <p:nvSpPr>
          <p:cNvPr id="3" name="Content Placeholder 2"/>
          <p:cNvSpPr>
            <a:spLocks noGrp="1"/>
          </p:cNvSpPr>
          <p:nvPr>
            <p:ph idx="1"/>
          </p:nvPr>
        </p:nvSpPr>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a:p>
        </p:txBody>
      </p:sp>
      <p:sp>
        <p:nvSpPr>
          <p:cNvPr id="4" name="日期占位符 3"/>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5" name="页脚占位符 4"/>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6" name="灯片编号占位符 5"/>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pPr fontAlgn="auto"/>
            <a:r>
              <a:rPr lang="zh-CN" altLang="en-US" strike="noStrike" noProof="1" smtClean="0"/>
              <a:t>单击此处编辑母版标题样式</a:t>
            </a:r>
            <a:endParaRPr lang="en-US" strike="noStrike" noProof="1"/>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5" name="页脚占位符 4"/>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6" name="灯片编号占位符 5"/>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a:p>
        </p:txBody>
      </p:sp>
      <p:sp>
        <p:nvSpPr>
          <p:cNvPr id="3" name="Content Placeholder 2"/>
          <p:cNvSpPr>
            <a:spLocks noGrp="1"/>
          </p:cNvSpPr>
          <p:nvPr>
            <p:ph sz="half" idx="1"/>
          </p:nvPr>
        </p:nvSpPr>
        <p:spPr>
          <a:xfrm>
            <a:off x="628650" y="1825625"/>
            <a:ext cx="38862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a:p>
        </p:txBody>
      </p:sp>
      <p:sp>
        <p:nvSpPr>
          <p:cNvPr id="4" name="Content Placeholder 3"/>
          <p:cNvSpPr>
            <a:spLocks noGrp="1"/>
          </p:cNvSpPr>
          <p:nvPr>
            <p:ph sz="half" idx="2"/>
          </p:nvPr>
        </p:nvSpPr>
        <p:spPr>
          <a:xfrm>
            <a:off x="4629150" y="1825625"/>
            <a:ext cx="38862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a:p>
        </p:txBody>
      </p:sp>
      <p:sp>
        <p:nvSpPr>
          <p:cNvPr id="5" name="日期占位符 4"/>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6" name="页脚占位符 5"/>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7" name="灯片编号占位符 6"/>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pPr fontAlgn="auto"/>
            <a:r>
              <a:rPr lang="zh-CN" altLang="en-US" strike="noStrike" noProof="1" smtClean="0"/>
              <a:t>单击此处编辑母版标题样式</a:t>
            </a:r>
            <a:endParaRPr lang="en-US" strike="noStrike" noProof="1"/>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9842" y="2505075"/>
            <a:ext cx="3868340" cy="368458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9150" y="2505075"/>
            <a:ext cx="3887391" cy="368458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a:p>
        </p:txBody>
      </p:sp>
      <p:sp>
        <p:nvSpPr>
          <p:cNvPr id="7" name="日期占位符 6"/>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8" name="页脚占位符 7"/>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9" name="灯片编号占位符 8"/>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a:p>
        </p:txBody>
      </p:sp>
      <p:sp>
        <p:nvSpPr>
          <p:cNvPr id="3" name="日期占位符 2"/>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4" name="页脚占位符 3"/>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5" name="灯片编号占位符 4"/>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3" name="页脚占位符 2"/>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4" name="灯片编号占位符 3"/>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pPr fontAlgn="auto"/>
            <a:r>
              <a:rPr lang="zh-CN" altLang="en-US" strike="noStrike" noProof="1" smtClean="0"/>
              <a:t>单击此处编辑母版标题样式</a:t>
            </a:r>
            <a:endParaRPr lang="en-US" strike="noStrike" noProof="1"/>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6" name="页脚占位符 5"/>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7" name="灯片编号占位符 6"/>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pPr fontAlgn="auto"/>
            <a:r>
              <a:rPr lang="zh-CN" altLang="en-US" strike="noStrike" noProof="1" smtClean="0"/>
              <a:t>单击此处编辑母版标题样式</a:t>
            </a:r>
            <a:endParaRPr lang="en-US" strike="noStrike" noProof="1"/>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r>
              <a:rPr lang="zh-CN" altLang="en-US" strike="noStrike" noProof="1" smtClean="0"/>
              <a:t>单击图标添加图片</a:t>
            </a:r>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6" name="页脚占位符 5"/>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7" name="灯片编号占位符 6"/>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a:p>
        </p:txBody>
      </p:sp>
      <p:sp>
        <p:nvSpPr>
          <p:cNvPr id="4" name="日期占位符 3"/>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5" name="页脚占位符 4"/>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6" name="灯片编号占位符 5"/>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pPr fontAlgn="auto"/>
            <a:r>
              <a:rPr lang="zh-CN" altLang="en-US" strike="noStrike" noProof="1" smtClean="0"/>
              <a:t>单击此处编辑母版标题样式</a:t>
            </a:r>
            <a:endParaRPr lang="en-US" strike="noStrike" noProof="1"/>
          </a:p>
        </p:txBody>
      </p:sp>
      <p:sp>
        <p:nvSpPr>
          <p:cNvPr id="3" name="Vertical Text Placeholder 2"/>
          <p:cNvSpPr>
            <a:spLocks noGrp="1"/>
          </p:cNvSpPr>
          <p:nvPr>
            <p:ph type="body" orient="vert" idx="1"/>
          </p:nvPr>
        </p:nvSpPr>
        <p:spPr>
          <a:xfrm>
            <a:off x="628650" y="365125"/>
            <a:ext cx="5800725" cy="5811838"/>
          </a:xfrm>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a:p>
        </p:txBody>
      </p:sp>
      <p:sp>
        <p:nvSpPr>
          <p:cNvPr id="4" name="日期占位符 3"/>
          <p:cNvSpPr>
            <a:spLocks noGrp="1"/>
          </p:cNvSpPr>
          <p:nvPr>
            <p:ph type="dt" sz="half" idx="10"/>
          </p:nvPr>
        </p:nvSpPr>
        <p:spPr/>
        <p:txBody>
          <a:body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5" name="页脚占位符 4"/>
          <p:cNvSpPr>
            <a:spLocks noGrp="1"/>
          </p:cNvSpPr>
          <p:nvPr>
            <p:ph type="ftr" sz="quarter" idx="11"/>
          </p:nvPr>
        </p:nvSpPr>
        <p:spPr/>
        <p:txBody>
          <a:bodyPr/>
          <a:lstStyle/>
          <a:p>
            <a:pPr fontAlgn="base"/>
            <a:endParaRPr lang="zh-HK" altLang="en-US" strike="noStrike" noProof="1">
              <a:solidFill>
                <a:prstClr val="black">
                  <a:tint val="75000"/>
                </a:prstClr>
              </a:solidFill>
            </a:endParaRPr>
          </a:p>
        </p:txBody>
      </p:sp>
      <p:sp>
        <p:nvSpPr>
          <p:cNvPr id="6" name="灯片编号占位符 5"/>
          <p:cNvSpPr>
            <a:spLocks noGrp="1"/>
          </p:cNvSpPr>
          <p:nvPr>
            <p:ph type="sldNum" sz="quarter" idx="12"/>
          </p:nvPr>
        </p:nvSpPr>
        <p:spPr/>
        <p:txBody>
          <a:body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Ovr>
    <a:masterClrMapping/>
  </p:clrMapOvr>
  <p:transition>
    <p:wip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1" Type="http://schemas.openxmlformats.org/officeDocument/2006/relationships/theme" Target="../theme/theme2.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6.xml"/><Relationship Id="rId8" Type="http://schemas.openxmlformats.org/officeDocument/2006/relationships/slideLayout" Target="../slideLayouts/slideLayout35.xml"/><Relationship Id="rId7" Type="http://schemas.openxmlformats.org/officeDocument/2006/relationships/slideLayout" Target="../slideLayouts/slideLayout34.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3" Type="http://schemas.openxmlformats.org/officeDocument/2006/relationships/slideLayout" Target="../slideLayouts/slideLayout30.xml"/><Relationship Id="rId2" Type="http://schemas.openxmlformats.org/officeDocument/2006/relationships/slideLayout" Target="../slideLayouts/slideLayout29.xml"/><Relationship Id="rId13" Type="http://schemas.openxmlformats.org/officeDocument/2006/relationships/theme" Target="../theme/theme4.xml"/><Relationship Id="rId12" Type="http://schemas.openxmlformats.org/officeDocument/2006/relationships/image" Target="../media/image3.png"/><Relationship Id="rId11" Type="http://schemas.openxmlformats.org/officeDocument/2006/relationships/slideLayout" Target="../slideLayouts/slideLayout38.xml"/><Relationship Id="rId10" Type="http://schemas.openxmlformats.org/officeDocument/2006/relationships/slideLayout" Target="../slideLayouts/slideLayout37.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628650" y="365125"/>
            <a:ext cx="7886700" cy="1325563"/>
          </a:xfrm>
          <a:prstGeom prst="rect">
            <a:avLst/>
          </a:prstGeom>
          <a:noFill/>
          <a:ln w="9525">
            <a:noFill/>
          </a:ln>
        </p:spPr>
        <p:txBody>
          <a:bodyPr lIns="91440" tIns="45720" rIns="91440" bIns="45720" anchor="ctr"/>
          <a:lstStyle/>
          <a:p>
            <a:pPr lvl="0"/>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pic>
        <p:nvPicPr>
          <p:cNvPr id="1031" name="图片 11"/>
          <p:cNvPicPr>
            <a:picLocks noChangeAspect="1"/>
          </p:cNvPicPr>
          <p:nvPr userDrawn="1"/>
        </p:nvPicPr>
        <p:blipFill>
          <a:blip r:embed="rId11" cstate="print"/>
          <a:stretch>
            <a:fillRect/>
          </a:stretch>
        </p:blipFill>
        <p:spPr>
          <a:xfrm>
            <a:off x="0" y="0"/>
            <a:ext cx="9144000" cy="68580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标题占位符 1"/>
          <p:cNvSpPr>
            <a:spLocks noGrp="1"/>
          </p:cNvSpPr>
          <p:nvPr>
            <p:ph type="title"/>
          </p:nvPr>
        </p:nvSpPr>
        <p:spPr>
          <a:xfrm>
            <a:off x="628650" y="365125"/>
            <a:ext cx="7886700" cy="1325563"/>
          </a:xfrm>
          <a:prstGeom prst="rect">
            <a:avLst/>
          </a:prstGeom>
          <a:noFill/>
          <a:ln w="9525">
            <a:noFill/>
          </a:ln>
        </p:spPr>
        <p:txBody>
          <a:bodyPr lIns="91440" tIns="45720" rIns="91440" bIns="45720" anchor="ctr"/>
          <a:lstStyle/>
          <a:p>
            <a:pPr lvl="0"/>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灯片编号占位符 3"/>
          <p:cNvSpPr>
            <a:spLocks noGrp="1"/>
          </p:cNvSpPr>
          <p:nvPr>
            <p:ph type="sldNum" sz="quarter" idx="4"/>
          </p:nvPr>
        </p:nvSpPr>
        <p:spPr>
          <a:xfrm>
            <a:off x="708025" y="6338888"/>
            <a:ext cx="404813" cy="282575"/>
          </a:xfrm>
          <a:prstGeom prst="rect">
            <a:avLst/>
          </a:prstGeom>
        </p:spPr>
        <p:txBody>
          <a:bodyPr wrap="square" lIns="0" tIns="0" rIns="0" bIns="0"/>
          <a:lstStyle>
            <a:lvl1pPr algn="ctr">
              <a:defRPr>
                <a:solidFill>
                  <a:schemeClr val="tx1">
                    <a:lumMod val="65000"/>
                    <a:lumOff val="35000"/>
                  </a:schemeClr>
                </a:solidFill>
              </a:defRPr>
            </a:lvl1pPr>
          </a:lstStyle>
          <a:p>
            <a:pPr fontAlgn="base"/>
            <a:fld id="{55183D58-648D-4475-BEF8-624F48514A30}"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Lst>
  <p:transition spd="med">
    <p:fade/>
  </p:transition>
  <p:hf sldNum="0" hdr="0" ftr="0" dt="0"/>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15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15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12" cstate="print"/>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a:xfrm>
            <a:off x="628650" y="365125"/>
            <a:ext cx="7886700" cy="1325563"/>
          </a:xfrm>
          <a:prstGeom prst="rect">
            <a:avLst/>
          </a:prstGeom>
          <a:noFill/>
          <a:ln w="9525">
            <a:noFill/>
          </a:ln>
        </p:spPr>
        <p:txBody>
          <a:bodyPr lIns="91440" tIns="45720" rIns="91440" bIns="45720" anchor="ctr"/>
          <a:lstStyle/>
          <a:p>
            <a:pPr lvl="0"/>
            <a:r>
              <a:rPr lang="zh-CN" altLang="en-US"/>
              <a:t>单击此处编辑母版标题样式</a:t>
            </a:r>
            <a:endParaRPr lang="en-US" altLang="zh-CN" dirty="0"/>
          </a:p>
        </p:txBody>
      </p:sp>
      <p:sp>
        <p:nvSpPr>
          <p:cNvPr id="4099" name="Text Placeholder 2"/>
          <p:cNvSpPr>
            <a:spLocks noGrp="1"/>
          </p:cNvSpPr>
          <p:nvPr>
            <p:ph type="body"/>
          </p:nvPr>
        </p:nvSpPr>
        <p:spPr>
          <a:xfrm>
            <a:off x="628650" y="1825625"/>
            <a:ext cx="7886700" cy="4351338"/>
          </a:xfrm>
          <a:prstGeom prst="rect">
            <a:avLst/>
          </a:prstGeom>
          <a:noFill/>
          <a:ln w="9525">
            <a:noFill/>
          </a:ln>
        </p:spPr>
        <p:txBody>
          <a:bodyPr lIns="91440" tIns="45720" rIns="91440" bIns="45720" anchor="t"/>
          <a:lstStyle/>
          <a:p>
            <a:pPr lvl="0" indent="-228600"/>
            <a:r>
              <a:rPr lang="zh-CN" altLang="en-US"/>
              <a:t>单击此处编辑母版文本样式</a:t>
            </a:r>
            <a:endParaRPr lang="zh-CN" altLang="en-US"/>
          </a:p>
          <a:p>
            <a:pPr lvl="1" indent="-22860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en-US" altLang="zh-CN"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fld id="{BEA18431-54C4-4585-82AD-D4BDE8FCC787}" type="datetimeFigureOut">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endParaRPr lang="zh-HK" altLang="en-US" strike="noStrike" noProof="1">
              <a:solidFill>
                <a:prstClr val="black">
                  <a:tint val="75000"/>
                </a:prstClr>
              </a:solidFill>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fld id="{8592E714-8771-4256-B120-A1444CD7D5F3}" type="slidenum">
              <a:rPr lang="zh-HK" altLang="en-US" strike="noStrike" noProof="1" smtClean="0">
                <a:solidFill>
                  <a:prstClr val="black">
                    <a:tint val="75000"/>
                  </a:prstClr>
                </a:solidFill>
                <a:latin typeface="Arial" panose="020B0604020202020204" pitchFamily="34" charset="0"/>
                <a:ea typeface="宋体" panose="02010600030101010101" pitchFamily="2" charset="-122"/>
                <a:cs typeface="+mn-cs"/>
              </a:rPr>
            </a:fld>
            <a:endParaRPr lang="zh-HK" altLang="en-US" strike="noStrike" noProof="1">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ransition>
    <p:wipe/>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5000">
              <a:srgbClr val="E6E6E6"/>
            </a:gs>
            <a:gs pos="25000">
              <a:schemeClr val="bg1">
                <a:lumMod val="95000"/>
              </a:schemeClr>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9" name="Freeform 5"/>
          <p:cNvSpPr>
            <a:spLocks noEditPoints="1"/>
          </p:cNvSpPr>
          <p:nvPr/>
        </p:nvSpPr>
        <p:spPr bwMode="auto">
          <a:xfrm>
            <a:off x="-2" y="1054638"/>
            <a:ext cx="9144000" cy="1765438"/>
          </a:xfrm>
          <a:custGeom>
            <a:avLst/>
            <a:gdLst>
              <a:gd name="T0" fmla="*/ 7933 w 8000"/>
              <a:gd name="T1" fmla="*/ 1418 h 1542"/>
              <a:gd name="T2" fmla="*/ 7832 w 8000"/>
              <a:gd name="T3" fmla="*/ 1315 h 1542"/>
              <a:gd name="T4" fmla="*/ 7738 w 8000"/>
              <a:gd name="T5" fmla="*/ 1352 h 1542"/>
              <a:gd name="T6" fmla="*/ 7673 w 8000"/>
              <a:gd name="T7" fmla="*/ 1336 h 1542"/>
              <a:gd name="T8" fmla="*/ 7538 w 8000"/>
              <a:gd name="T9" fmla="*/ 1313 h 1542"/>
              <a:gd name="T10" fmla="*/ 7430 w 8000"/>
              <a:gd name="T11" fmla="*/ 1287 h 1542"/>
              <a:gd name="T12" fmla="*/ 7292 w 8000"/>
              <a:gd name="T13" fmla="*/ 1358 h 1542"/>
              <a:gd name="T14" fmla="*/ 7170 w 8000"/>
              <a:gd name="T15" fmla="*/ 1352 h 1542"/>
              <a:gd name="T16" fmla="*/ 6993 w 8000"/>
              <a:gd name="T17" fmla="*/ 1400 h 1542"/>
              <a:gd name="T18" fmla="*/ 6886 w 8000"/>
              <a:gd name="T19" fmla="*/ 1357 h 1542"/>
              <a:gd name="T20" fmla="*/ 6766 w 8000"/>
              <a:gd name="T21" fmla="*/ 1380 h 1542"/>
              <a:gd name="T22" fmla="*/ 6640 w 8000"/>
              <a:gd name="T23" fmla="*/ 1194 h 1542"/>
              <a:gd name="T24" fmla="*/ 6505 w 8000"/>
              <a:gd name="T25" fmla="*/ 1157 h 1542"/>
              <a:gd name="T26" fmla="*/ 6381 w 8000"/>
              <a:gd name="T27" fmla="*/ 1311 h 1542"/>
              <a:gd name="T28" fmla="*/ 6242 w 8000"/>
              <a:gd name="T29" fmla="*/ 1181 h 1542"/>
              <a:gd name="T30" fmla="*/ 5688 w 8000"/>
              <a:gd name="T31" fmla="*/ 818 h 1542"/>
              <a:gd name="T32" fmla="*/ 5396 w 8000"/>
              <a:gd name="T33" fmla="*/ 674 h 1542"/>
              <a:gd name="T34" fmla="*/ 5346 w 8000"/>
              <a:gd name="T35" fmla="*/ 615 h 1542"/>
              <a:gd name="T36" fmla="*/ 5292 w 8000"/>
              <a:gd name="T37" fmla="*/ 1274 h 1542"/>
              <a:gd name="T38" fmla="*/ 5007 w 8000"/>
              <a:gd name="T39" fmla="*/ 1089 h 1542"/>
              <a:gd name="T40" fmla="*/ 4819 w 8000"/>
              <a:gd name="T41" fmla="*/ 685 h 1542"/>
              <a:gd name="T42" fmla="*/ 4540 w 8000"/>
              <a:gd name="T43" fmla="*/ 1250 h 1542"/>
              <a:gd name="T44" fmla="*/ 4474 w 8000"/>
              <a:gd name="T45" fmla="*/ 1255 h 1542"/>
              <a:gd name="T46" fmla="*/ 4398 w 8000"/>
              <a:gd name="T47" fmla="*/ 1265 h 1542"/>
              <a:gd name="T48" fmla="*/ 4286 w 8000"/>
              <a:gd name="T49" fmla="*/ 1131 h 1542"/>
              <a:gd name="T50" fmla="*/ 4046 w 8000"/>
              <a:gd name="T51" fmla="*/ 1117 h 1542"/>
              <a:gd name="T52" fmla="*/ 3923 w 8000"/>
              <a:gd name="T53" fmla="*/ 975 h 1542"/>
              <a:gd name="T54" fmla="*/ 3742 w 8000"/>
              <a:gd name="T55" fmla="*/ 1095 h 1542"/>
              <a:gd name="T56" fmla="*/ 3585 w 8000"/>
              <a:gd name="T57" fmla="*/ 1415 h 1542"/>
              <a:gd name="T58" fmla="*/ 3463 w 8000"/>
              <a:gd name="T59" fmla="*/ 1255 h 1542"/>
              <a:gd name="T60" fmla="*/ 3390 w 8000"/>
              <a:gd name="T61" fmla="*/ 372 h 1542"/>
              <a:gd name="T62" fmla="*/ 3367 w 8000"/>
              <a:gd name="T63" fmla="*/ 187 h 1542"/>
              <a:gd name="T64" fmla="*/ 3329 w 8000"/>
              <a:gd name="T65" fmla="*/ 695 h 1542"/>
              <a:gd name="T66" fmla="*/ 2997 w 8000"/>
              <a:gd name="T67" fmla="*/ 1479 h 1542"/>
              <a:gd name="T68" fmla="*/ 2797 w 8000"/>
              <a:gd name="T69" fmla="*/ 1119 h 1542"/>
              <a:gd name="T70" fmla="*/ 2628 w 8000"/>
              <a:gd name="T71" fmla="*/ 1372 h 1542"/>
              <a:gd name="T72" fmla="*/ 2470 w 8000"/>
              <a:gd name="T73" fmla="*/ 1378 h 1542"/>
              <a:gd name="T74" fmla="*/ 2310 w 8000"/>
              <a:gd name="T75" fmla="*/ 1440 h 1542"/>
              <a:gd name="T76" fmla="*/ 2152 w 8000"/>
              <a:gd name="T77" fmla="*/ 1391 h 1542"/>
              <a:gd name="T78" fmla="*/ 2055 w 8000"/>
              <a:gd name="T79" fmla="*/ 1463 h 1542"/>
              <a:gd name="T80" fmla="*/ 1975 w 8000"/>
              <a:gd name="T81" fmla="*/ 1479 h 1542"/>
              <a:gd name="T82" fmla="*/ 1805 w 8000"/>
              <a:gd name="T83" fmla="*/ 1456 h 1542"/>
              <a:gd name="T84" fmla="*/ 1673 w 8000"/>
              <a:gd name="T85" fmla="*/ 1469 h 1542"/>
              <a:gd name="T86" fmla="*/ 1531 w 8000"/>
              <a:gd name="T87" fmla="*/ 1408 h 1542"/>
              <a:gd name="T88" fmla="*/ 1443 w 8000"/>
              <a:gd name="T89" fmla="*/ 1265 h 1542"/>
              <a:gd name="T90" fmla="*/ 1253 w 8000"/>
              <a:gd name="T91" fmla="*/ 1421 h 1542"/>
              <a:gd name="T92" fmla="*/ 1155 w 8000"/>
              <a:gd name="T93" fmla="*/ 1401 h 1542"/>
              <a:gd name="T94" fmla="*/ 1051 w 8000"/>
              <a:gd name="T95" fmla="*/ 1389 h 1542"/>
              <a:gd name="T96" fmla="*/ 969 w 8000"/>
              <a:gd name="T97" fmla="*/ 1224 h 1542"/>
              <a:gd name="T98" fmla="*/ 843 w 8000"/>
              <a:gd name="T99" fmla="*/ 1375 h 1542"/>
              <a:gd name="T100" fmla="*/ 664 w 8000"/>
              <a:gd name="T101" fmla="*/ 1427 h 1542"/>
              <a:gd name="T102" fmla="*/ 515 w 8000"/>
              <a:gd name="T103" fmla="*/ 1241 h 1542"/>
              <a:gd name="T104" fmla="*/ 320 w 8000"/>
              <a:gd name="T105" fmla="*/ 1245 h 1542"/>
              <a:gd name="T106" fmla="*/ 218 w 8000"/>
              <a:gd name="T107" fmla="*/ 1342 h 1542"/>
              <a:gd name="T108" fmla="*/ 56 w 8000"/>
              <a:gd name="T109" fmla="*/ 1357 h 1542"/>
              <a:gd name="T110" fmla="*/ 3369 w 8000"/>
              <a:gd name="T111" fmla="*/ 1408 h 1542"/>
              <a:gd name="T112" fmla="*/ 3356 w 8000"/>
              <a:gd name="T113" fmla="*/ 1141 h 1542"/>
              <a:gd name="T114" fmla="*/ 3356 w 8000"/>
              <a:gd name="T115" fmla="*/ 872 h 1542"/>
              <a:gd name="T116" fmla="*/ 3356 w 8000"/>
              <a:gd name="T117" fmla="*/ 756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00" h="1542">
                <a:moveTo>
                  <a:pt x="7978" y="1472"/>
                </a:moveTo>
                <a:cubicBezTo>
                  <a:pt x="7978" y="1462"/>
                  <a:pt x="7978" y="1462"/>
                  <a:pt x="7978" y="1462"/>
                </a:cubicBezTo>
                <a:cubicBezTo>
                  <a:pt x="7966" y="1462"/>
                  <a:pt x="7966" y="1462"/>
                  <a:pt x="7966" y="1462"/>
                </a:cubicBezTo>
                <a:cubicBezTo>
                  <a:pt x="7966" y="1436"/>
                  <a:pt x="7966" y="1436"/>
                  <a:pt x="7966" y="1436"/>
                </a:cubicBezTo>
                <a:cubicBezTo>
                  <a:pt x="7955" y="1436"/>
                  <a:pt x="7955" y="1436"/>
                  <a:pt x="7955" y="1436"/>
                </a:cubicBezTo>
                <a:cubicBezTo>
                  <a:pt x="7955" y="1420"/>
                  <a:pt x="7955" y="1420"/>
                  <a:pt x="7955" y="1420"/>
                </a:cubicBezTo>
                <a:cubicBezTo>
                  <a:pt x="7941" y="1420"/>
                  <a:pt x="7941" y="1420"/>
                  <a:pt x="7941" y="1420"/>
                </a:cubicBezTo>
                <a:cubicBezTo>
                  <a:pt x="7941" y="1428"/>
                  <a:pt x="7941" y="1428"/>
                  <a:pt x="7941" y="1428"/>
                </a:cubicBezTo>
                <a:cubicBezTo>
                  <a:pt x="7933" y="1428"/>
                  <a:pt x="7933" y="1428"/>
                  <a:pt x="7933" y="1428"/>
                </a:cubicBezTo>
                <a:cubicBezTo>
                  <a:pt x="7933" y="1418"/>
                  <a:pt x="7933" y="1418"/>
                  <a:pt x="7933" y="1418"/>
                </a:cubicBezTo>
                <a:cubicBezTo>
                  <a:pt x="7916" y="1418"/>
                  <a:pt x="7916" y="1418"/>
                  <a:pt x="7916" y="1418"/>
                </a:cubicBezTo>
                <a:cubicBezTo>
                  <a:pt x="7916" y="1433"/>
                  <a:pt x="7916" y="1433"/>
                  <a:pt x="7916" y="1433"/>
                </a:cubicBezTo>
                <a:cubicBezTo>
                  <a:pt x="7895" y="1433"/>
                  <a:pt x="7895" y="1433"/>
                  <a:pt x="7895" y="1433"/>
                </a:cubicBezTo>
                <a:cubicBezTo>
                  <a:pt x="7895" y="1335"/>
                  <a:pt x="7895" y="1335"/>
                  <a:pt x="7895" y="1335"/>
                </a:cubicBezTo>
                <a:cubicBezTo>
                  <a:pt x="7879" y="1335"/>
                  <a:pt x="7879" y="1335"/>
                  <a:pt x="7879" y="1335"/>
                </a:cubicBezTo>
                <a:cubicBezTo>
                  <a:pt x="7855" y="1316"/>
                  <a:pt x="7855" y="1316"/>
                  <a:pt x="7855" y="1316"/>
                </a:cubicBezTo>
                <a:cubicBezTo>
                  <a:pt x="7855" y="1300"/>
                  <a:pt x="7855" y="1300"/>
                  <a:pt x="7855" y="1300"/>
                </a:cubicBezTo>
                <a:cubicBezTo>
                  <a:pt x="7843" y="1300"/>
                  <a:pt x="7843" y="1300"/>
                  <a:pt x="7843" y="1300"/>
                </a:cubicBezTo>
                <a:cubicBezTo>
                  <a:pt x="7843" y="1315"/>
                  <a:pt x="7843" y="1315"/>
                  <a:pt x="7843" y="1315"/>
                </a:cubicBezTo>
                <a:cubicBezTo>
                  <a:pt x="7832" y="1315"/>
                  <a:pt x="7832" y="1315"/>
                  <a:pt x="7832" y="1315"/>
                </a:cubicBezTo>
                <a:cubicBezTo>
                  <a:pt x="7832" y="1300"/>
                  <a:pt x="7832" y="1300"/>
                  <a:pt x="7832" y="1300"/>
                </a:cubicBezTo>
                <a:cubicBezTo>
                  <a:pt x="7821" y="1300"/>
                  <a:pt x="7821" y="1300"/>
                  <a:pt x="7821" y="1300"/>
                </a:cubicBezTo>
                <a:cubicBezTo>
                  <a:pt x="7821" y="1315"/>
                  <a:pt x="7821" y="1315"/>
                  <a:pt x="7821" y="1315"/>
                </a:cubicBezTo>
                <a:cubicBezTo>
                  <a:pt x="7806" y="1335"/>
                  <a:pt x="7806" y="1335"/>
                  <a:pt x="7806" y="1335"/>
                </a:cubicBezTo>
                <a:cubicBezTo>
                  <a:pt x="7789" y="1335"/>
                  <a:pt x="7789" y="1335"/>
                  <a:pt x="7789" y="1335"/>
                </a:cubicBezTo>
                <a:cubicBezTo>
                  <a:pt x="7789" y="1436"/>
                  <a:pt x="7789" y="1436"/>
                  <a:pt x="7789" y="1436"/>
                </a:cubicBezTo>
                <a:cubicBezTo>
                  <a:pt x="7749" y="1436"/>
                  <a:pt x="7749" y="1436"/>
                  <a:pt x="7749" y="1436"/>
                </a:cubicBezTo>
                <a:cubicBezTo>
                  <a:pt x="7749" y="1345"/>
                  <a:pt x="7749" y="1345"/>
                  <a:pt x="7749" y="1345"/>
                </a:cubicBezTo>
                <a:cubicBezTo>
                  <a:pt x="7738" y="1345"/>
                  <a:pt x="7738" y="1345"/>
                  <a:pt x="7738" y="1345"/>
                </a:cubicBezTo>
                <a:cubicBezTo>
                  <a:pt x="7738" y="1352"/>
                  <a:pt x="7738" y="1352"/>
                  <a:pt x="7738" y="1352"/>
                </a:cubicBezTo>
                <a:cubicBezTo>
                  <a:pt x="7724" y="1352"/>
                  <a:pt x="7724" y="1352"/>
                  <a:pt x="7724" y="1352"/>
                </a:cubicBezTo>
                <a:cubicBezTo>
                  <a:pt x="7724" y="1337"/>
                  <a:pt x="7724" y="1337"/>
                  <a:pt x="7724" y="1337"/>
                </a:cubicBezTo>
                <a:cubicBezTo>
                  <a:pt x="7713" y="1337"/>
                  <a:pt x="7713" y="1337"/>
                  <a:pt x="7713" y="1337"/>
                </a:cubicBezTo>
                <a:cubicBezTo>
                  <a:pt x="7713" y="1321"/>
                  <a:pt x="7713" y="1321"/>
                  <a:pt x="7713" y="1321"/>
                </a:cubicBezTo>
                <a:cubicBezTo>
                  <a:pt x="7697" y="1321"/>
                  <a:pt x="7697" y="1321"/>
                  <a:pt x="7697" y="1321"/>
                </a:cubicBezTo>
                <a:cubicBezTo>
                  <a:pt x="7697" y="1336"/>
                  <a:pt x="7697" y="1336"/>
                  <a:pt x="7697" y="1336"/>
                </a:cubicBezTo>
                <a:cubicBezTo>
                  <a:pt x="7687" y="1336"/>
                  <a:pt x="7687" y="1336"/>
                  <a:pt x="7687" y="1336"/>
                </a:cubicBezTo>
                <a:cubicBezTo>
                  <a:pt x="7687" y="1324"/>
                  <a:pt x="7687" y="1324"/>
                  <a:pt x="7687" y="1324"/>
                </a:cubicBezTo>
                <a:cubicBezTo>
                  <a:pt x="7673" y="1324"/>
                  <a:pt x="7673" y="1324"/>
                  <a:pt x="7673" y="1324"/>
                </a:cubicBezTo>
                <a:cubicBezTo>
                  <a:pt x="7673" y="1336"/>
                  <a:pt x="7673" y="1336"/>
                  <a:pt x="7673" y="1336"/>
                </a:cubicBezTo>
                <a:cubicBezTo>
                  <a:pt x="7659" y="1336"/>
                  <a:pt x="7659" y="1336"/>
                  <a:pt x="7659" y="1336"/>
                </a:cubicBezTo>
                <a:cubicBezTo>
                  <a:pt x="7659" y="1326"/>
                  <a:pt x="7659" y="1326"/>
                  <a:pt x="7659" y="1326"/>
                </a:cubicBezTo>
                <a:cubicBezTo>
                  <a:pt x="7645" y="1326"/>
                  <a:pt x="7645" y="1326"/>
                  <a:pt x="7645" y="1326"/>
                </a:cubicBezTo>
                <a:cubicBezTo>
                  <a:pt x="7645" y="1356"/>
                  <a:pt x="7645" y="1356"/>
                  <a:pt x="7645" y="1356"/>
                </a:cubicBezTo>
                <a:cubicBezTo>
                  <a:pt x="7616" y="1356"/>
                  <a:pt x="7616" y="1356"/>
                  <a:pt x="7616" y="1356"/>
                </a:cubicBezTo>
                <a:cubicBezTo>
                  <a:pt x="7616" y="1439"/>
                  <a:pt x="7616" y="1439"/>
                  <a:pt x="7616" y="1439"/>
                </a:cubicBezTo>
                <a:cubicBezTo>
                  <a:pt x="7581" y="1439"/>
                  <a:pt x="7581" y="1439"/>
                  <a:pt x="7581" y="1439"/>
                </a:cubicBezTo>
                <a:cubicBezTo>
                  <a:pt x="7581" y="1337"/>
                  <a:pt x="7581" y="1337"/>
                  <a:pt x="7581" y="1337"/>
                </a:cubicBezTo>
                <a:cubicBezTo>
                  <a:pt x="7557" y="1337"/>
                  <a:pt x="7557" y="1337"/>
                  <a:pt x="7557" y="1337"/>
                </a:cubicBezTo>
                <a:cubicBezTo>
                  <a:pt x="7538" y="1313"/>
                  <a:pt x="7538" y="1313"/>
                  <a:pt x="7538" y="1313"/>
                </a:cubicBezTo>
                <a:cubicBezTo>
                  <a:pt x="7497" y="1313"/>
                  <a:pt x="7497" y="1313"/>
                  <a:pt x="7497" y="1313"/>
                </a:cubicBezTo>
                <a:cubicBezTo>
                  <a:pt x="7497" y="1416"/>
                  <a:pt x="7497" y="1416"/>
                  <a:pt x="7497" y="1416"/>
                </a:cubicBezTo>
                <a:cubicBezTo>
                  <a:pt x="7483" y="1416"/>
                  <a:pt x="7483" y="1416"/>
                  <a:pt x="7483" y="1416"/>
                </a:cubicBezTo>
                <a:cubicBezTo>
                  <a:pt x="7483" y="1314"/>
                  <a:pt x="7483" y="1314"/>
                  <a:pt x="7483" y="1314"/>
                </a:cubicBezTo>
                <a:cubicBezTo>
                  <a:pt x="7465" y="1285"/>
                  <a:pt x="7465" y="1285"/>
                  <a:pt x="7465" y="1285"/>
                </a:cubicBezTo>
                <a:cubicBezTo>
                  <a:pt x="7452" y="1285"/>
                  <a:pt x="7452" y="1285"/>
                  <a:pt x="7452" y="1285"/>
                </a:cubicBezTo>
                <a:cubicBezTo>
                  <a:pt x="7452" y="1291"/>
                  <a:pt x="7452" y="1291"/>
                  <a:pt x="7452" y="1291"/>
                </a:cubicBezTo>
                <a:cubicBezTo>
                  <a:pt x="7441" y="1291"/>
                  <a:pt x="7441" y="1291"/>
                  <a:pt x="7441" y="1291"/>
                </a:cubicBezTo>
                <a:cubicBezTo>
                  <a:pt x="7441" y="1287"/>
                  <a:pt x="7441" y="1287"/>
                  <a:pt x="7441" y="1287"/>
                </a:cubicBezTo>
                <a:cubicBezTo>
                  <a:pt x="7430" y="1287"/>
                  <a:pt x="7430" y="1287"/>
                  <a:pt x="7430" y="1287"/>
                </a:cubicBezTo>
                <a:cubicBezTo>
                  <a:pt x="7430" y="1301"/>
                  <a:pt x="7430" y="1301"/>
                  <a:pt x="7430" y="1301"/>
                </a:cubicBezTo>
                <a:cubicBezTo>
                  <a:pt x="7383" y="1301"/>
                  <a:pt x="7383" y="1301"/>
                  <a:pt x="7383" y="1301"/>
                </a:cubicBezTo>
                <a:cubicBezTo>
                  <a:pt x="7383" y="1286"/>
                  <a:pt x="7383" y="1286"/>
                  <a:pt x="7383" y="1286"/>
                </a:cubicBezTo>
                <a:cubicBezTo>
                  <a:pt x="7370" y="1261"/>
                  <a:pt x="7370" y="1261"/>
                  <a:pt x="7370" y="1261"/>
                </a:cubicBezTo>
                <a:cubicBezTo>
                  <a:pt x="7326" y="1261"/>
                  <a:pt x="7326" y="1261"/>
                  <a:pt x="7326" y="1261"/>
                </a:cubicBezTo>
                <a:cubicBezTo>
                  <a:pt x="7326" y="1286"/>
                  <a:pt x="7326" y="1286"/>
                  <a:pt x="7326" y="1286"/>
                </a:cubicBezTo>
                <a:cubicBezTo>
                  <a:pt x="7297" y="1286"/>
                  <a:pt x="7297" y="1286"/>
                  <a:pt x="7297" y="1286"/>
                </a:cubicBezTo>
                <a:cubicBezTo>
                  <a:pt x="7297" y="1303"/>
                  <a:pt x="7297" y="1303"/>
                  <a:pt x="7297" y="1303"/>
                </a:cubicBezTo>
                <a:cubicBezTo>
                  <a:pt x="7292" y="1303"/>
                  <a:pt x="7292" y="1303"/>
                  <a:pt x="7292" y="1303"/>
                </a:cubicBezTo>
                <a:cubicBezTo>
                  <a:pt x="7292" y="1358"/>
                  <a:pt x="7292" y="1358"/>
                  <a:pt x="7292" y="1358"/>
                </a:cubicBezTo>
                <a:cubicBezTo>
                  <a:pt x="7281" y="1358"/>
                  <a:pt x="7281" y="1358"/>
                  <a:pt x="7281" y="1358"/>
                </a:cubicBezTo>
                <a:cubicBezTo>
                  <a:pt x="7281" y="1302"/>
                  <a:pt x="7281" y="1302"/>
                  <a:pt x="7281" y="1302"/>
                </a:cubicBezTo>
                <a:cubicBezTo>
                  <a:pt x="7273" y="1302"/>
                  <a:pt x="7273" y="1302"/>
                  <a:pt x="7273" y="1302"/>
                </a:cubicBezTo>
                <a:cubicBezTo>
                  <a:pt x="7273" y="1279"/>
                  <a:pt x="7273" y="1279"/>
                  <a:pt x="7273" y="1279"/>
                </a:cubicBezTo>
                <a:cubicBezTo>
                  <a:pt x="7210" y="1279"/>
                  <a:pt x="7210" y="1279"/>
                  <a:pt x="7210" y="1279"/>
                </a:cubicBezTo>
                <a:cubicBezTo>
                  <a:pt x="7210" y="1303"/>
                  <a:pt x="7210" y="1303"/>
                  <a:pt x="7210" y="1303"/>
                </a:cubicBezTo>
                <a:cubicBezTo>
                  <a:pt x="7179" y="1303"/>
                  <a:pt x="7179" y="1303"/>
                  <a:pt x="7179" y="1303"/>
                </a:cubicBezTo>
                <a:cubicBezTo>
                  <a:pt x="7179" y="1323"/>
                  <a:pt x="7179" y="1323"/>
                  <a:pt x="7179" y="1323"/>
                </a:cubicBezTo>
                <a:cubicBezTo>
                  <a:pt x="7170" y="1323"/>
                  <a:pt x="7170" y="1323"/>
                  <a:pt x="7170" y="1323"/>
                </a:cubicBezTo>
                <a:cubicBezTo>
                  <a:pt x="7170" y="1352"/>
                  <a:pt x="7170" y="1352"/>
                  <a:pt x="7170" y="1352"/>
                </a:cubicBezTo>
                <a:cubicBezTo>
                  <a:pt x="7090" y="1352"/>
                  <a:pt x="7090" y="1352"/>
                  <a:pt x="7090" y="1352"/>
                </a:cubicBezTo>
                <a:cubicBezTo>
                  <a:pt x="7090" y="1362"/>
                  <a:pt x="7090" y="1362"/>
                  <a:pt x="7090" y="1362"/>
                </a:cubicBezTo>
                <a:cubicBezTo>
                  <a:pt x="7069" y="1362"/>
                  <a:pt x="7069" y="1362"/>
                  <a:pt x="7069" y="1362"/>
                </a:cubicBezTo>
                <a:cubicBezTo>
                  <a:pt x="7069" y="1308"/>
                  <a:pt x="7069" y="1308"/>
                  <a:pt x="7069" y="1308"/>
                </a:cubicBezTo>
                <a:cubicBezTo>
                  <a:pt x="7036" y="1308"/>
                  <a:pt x="7036" y="1308"/>
                  <a:pt x="7036" y="1308"/>
                </a:cubicBezTo>
                <a:cubicBezTo>
                  <a:pt x="7036" y="1291"/>
                  <a:pt x="7036" y="1291"/>
                  <a:pt x="7036" y="1291"/>
                </a:cubicBezTo>
                <a:cubicBezTo>
                  <a:pt x="7010" y="1291"/>
                  <a:pt x="7010" y="1291"/>
                  <a:pt x="7010" y="1291"/>
                </a:cubicBezTo>
                <a:cubicBezTo>
                  <a:pt x="7010" y="1305"/>
                  <a:pt x="7010" y="1305"/>
                  <a:pt x="7010" y="1305"/>
                </a:cubicBezTo>
                <a:cubicBezTo>
                  <a:pt x="6993" y="1305"/>
                  <a:pt x="6993" y="1305"/>
                  <a:pt x="6993" y="1305"/>
                </a:cubicBezTo>
                <a:cubicBezTo>
                  <a:pt x="6993" y="1400"/>
                  <a:pt x="6993" y="1400"/>
                  <a:pt x="6993" y="1400"/>
                </a:cubicBezTo>
                <a:cubicBezTo>
                  <a:pt x="6972" y="1400"/>
                  <a:pt x="6972" y="1400"/>
                  <a:pt x="6972" y="1400"/>
                </a:cubicBezTo>
                <a:cubicBezTo>
                  <a:pt x="6972" y="1391"/>
                  <a:pt x="6972" y="1391"/>
                  <a:pt x="6972" y="1391"/>
                </a:cubicBezTo>
                <a:cubicBezTo>
                  <a:pt x="6952" y="1391"/>
                  <a:pt x="6952" y="1391"/>
                  <a:pt x="6952" y="1391"/>
                </a:cubicBezTo>
                <a:cubicBezTo>
                  <a:pt x="6952" y="1405"/>
                  <a:pt x="6952" y="1405"/>
                  <a:pt x="6952" y="1405"/>
                </a:cubicBezTo>
                <a:cubicBezTo>
                  <a:pt x="6936" y="1405"/>
                  <a:pt x="6936" y="1405"/>
                  <a:pt x="6936" y="1405"/>
                </a:cubicBezTo>
                <a:cubicBezTo>
                  <a:pt x="6936" y="1375"/>
                  <a:pt x="6936" y="1375"/>
                  <a:pt x="6936" y="1375"/>
                </a:cubicBezTo>
                <a:cubicBezTo>
                  <a:pt x="6922" y="1375"/>
                  <a:pt x="6922" y="1375"/>
                  <a:pt x="6922" y="1375"/>
                </a:cubicBezTo>
                <a:cubicBezTo>
                  <a:pt x="6922" y="1357"/>
                  <a:pt x="6922" y="1357"/>
                  <a:pt x="6922" y="1357"/>
                </a:cubicBezTo>
                <a:cubicBezTo>
                  <a:pt x="6906" y="1357"/>
                  <a:pt x="6906" y="1357"/>
                  <a:pt x="6906" y="1357"/>
                </a:cubicBezTo>
                <a:cubicBezTo>
                  <a:pt x="6886" y="1357"/>
                  <a:pt x="6886" y="1357"/>
                  <a:pt x="6886" y="1357"/>
                </a:cubicBezTo>
                <a:cubicBezTo>
                  <a:pt x="6886" y="1348"/>
                  <a:pt x="6886" y="1348"/>
                  <a:pt x="6886" y="1348"/>
                </a:cubicBezTo>
                <a:cubicBezTo>
                  <a:pt x="6852" y="1348"/>
                  <a:pt x="6852" y="1348"/>
                  <a:pt x="6852" y="1348"/>
                </a:cubicBezTo>
                <a:cubicBezTo>
                  <a:pt x="6852" y="1334"/>
                  <a:pt x="6852" y="1334"/>
                  <a:pt x="6852" y="1334"/>
                </a:cubicBezTo>
                <a:cubicBezTo>
                  <a:pt x="6839" y="1334"/>
                  <a:pt x="6839" y="1334"/>
                  <a:pt x="6839" y="1334"/>
                </a:cubicBezTo>
                <a:cubicBezTo>
                  <a:pt x="6839" y="1344"/>
                  <a:pt x="6839" y="1344"/>
                  <a:pt x="6839" y="1344"/>
                </a:cubicBezTo>
                <a:cubicBezTo>
                  <a:pt x="6786" y="1344"/>
                  <a:pt x="6786" y="1344"/>
                  <a:pt x="6786" y="1344"/>
                </a:cubicBezTo>
                <a:cubicBezTo>
                  <a:pt x="6786" y="1355"/>
                  <a:pt x="6786" y="1355"/>
                  <a:pt x="6786" y="1355"/>
                </a:cubicBezTo>
                <a:cubicBezTo>
                  <a:pt x="6776" y="1355"/>
                  <a:pt x="6776" y="1355"/>
                  <a:pt x="6776" y="1355"/>
                </a:cubicBezTo>
                <a:cubicBezTo>
                  <a:pt x="6776" y="1370"/>
                  <a:pt x="6776" y="1370"/>
                  <a:pt x="6776" y="1370"/>
                </a:cubicBezTo>
                <a:cubicBezTo>
                  <a:pt x="6766" y="1380"/>
                  <a:pt x="6766" y="1380"/>
                  <a:pt x="6766" y="1380"/>
                </a:cubicBezTo>
                <a:cubicBezTo>
                  <a:pt x="6766" y="1411"/>
                  <a:pt x="6766" y="1411"/>
                  <a:pt x="6766" y="1411"/>
                </a:cubicBezTo>
                <a:cubicBezTo>
                  <a:pt x="6755" y="1411"/>
                  <a:pt x="6755" y="1411"/>
                  <a:pt x="6755" y="1411"/>
                </a:cubicBezTo>
                <a:cubicBezTo>
                  <a:pt x="6755" y="1381"/>
                  <a:pt x="6755" y="1381"/>
                  <a:pt x="6755" y="1381"/>
                </a:cubicBezTo>
                <a:cubicBezTo>
                  <a:pt x="6744" y="1367"/>
                  <a:pt x="6744" y="1367"/>
                  <a:pt x="6744" y="1367"/>
                </a:cubicBezTo>
                <a:cubicBezTo>
                  <a:pt x="6744" y="1291"/>
                  <a:pt x="6744" y="1291"/>
                  <a:pt x="6744" y="1291"/>
                </a:cubicBezTo>
                <a:cubicBezTo>
                  <a:pt x="6727" y="1291"/>
                  <a:pt x="6727" y="1291"/>
                  <a:pt x="6727" y="1291"/>
                </a:cubicBezTo>
                <a:cubicBezTo>
                  <a:pt x="6727" y="1217"/>
                  <a:pt x="6727" y="1217"/>
                  <a:pt x="6727" y="1217"/>
                </a:cubicBezTo>
                <a:cubicBezTo>
                  <a:pt x="6670" y="1217"/>
                  <a:pt x="6670" y="1217"/>
                  <a:pt x="6670" y="1217"/>
                </a:cubicBezTo>
                <a:cubicBezTo>
                  <a:pt x="6670" y="1194"/>
                  <a:pt x="6670" y="1194"/>
                  <a:pt x="6670" y="1194"/>
                </a:cubicBezTo>
                <a:cubicBezTo>
                  <a:pt x="6640" y="1194"/>
                  <a:pt x="6640" y="1194"/>
                  <a:pt x="6640" y="1194"/>
                </a:cubicBezTo>
                <a:cubicBezTo>
                  <a:pt x="6640" y="1246"/>
                  <a:pt x="6640" y="1246"/>
                  <a:pt x="6640" y="1246"/>
                </a:cubicBezTo>
                <a:cubicBezTo>
                  <a:pt x="6625" y="1246"/>
                  <a:pt x="6625" y="1246"/>
                  <a:pt x="6625" y="1246"/>
                </a:cubicBezTo>
                <a:cubicBezTo>
                  <a:pt x="6625" y="1229"/>
                  <a:pt x="6625" y="1229"/>
                  <a:pt x="6625" y="1229"/>
                </a:cubicBezTo>
                <a:cubicBezTo>
                  <a:pt x="6625" y="1229"/>
                  <a:pt x="6614" y="1229"/>
                  <a:pt x="6609" y="1229"/>
                </a:cubicBezTo>
                <a:cubicBezTo>
                  <a:pt x="6604" y="1229"/>
                  <a:pt x="6604" y="1246"/>
                  <a:pt x="6604" y="1246"/>
                </a:cubicBezTo>
                <a:cubicBezTo>
                  <a:pt x="6604" y="1293"/>
                  <a:pt x="6604" y="1293"/>
                  <a:pt x="6604" y="1293"/>
                </a:cubicBezTo>
                <a:cubicBezTo>
                  <a:pt x="6562" y="1293"/>
                  <a:pt x="6562" y="1293"/>
                  <a:pt x="6562" y="1293"/>
                </a:cubicBezTo>
                <a:cubicBezTo>
                  <a:pt x="6562" y="1130"/>
                  <a:pt x="6562" y="1130"/>
                  <a:pt x="6562" y="1130"/>
                </a:cubicBezTo>
                <a:cubicBezTo>
                  <a:pt x="6505" y="1130"/>
                  <a:pt x="6505" y="1130"/>
                  <a:pt x="6505" y="1130"/>
                </a:cubicBezTo>
                <a:cubicBezTo>
                  <a:pt x="6505" y="1157"/>
                  <a:pt x="6505" y="1157"/>
                  <a:pt x="6505" y="1157"/>
                </a:cubicBezTo>
                <a:cubicBezTo>
                  <a:pt x="6481" y="1157"/>
                  <a:pt x="6477" y="1169"/>
                  <a:pt x="6477" y="1169"/>
                </a:cubicBezTo>
                <a:cubicBezTo>
                  <a:pt x="6450" y="1169"/>
                  <a:pt x="6450" y="1169"/>
                  <a:pt x="6450" y="1169"/>
                </a:cubicBezTo>
                <a:cubicBezTo>
                  <a:pt x="6450" y="1202"/>
                  <a:pt x="6450" y="1202"/>
                  <a:pt x="6450" y="1202"/>
                </a:cubicBezTo>
                <a:cubicBezTo>
                  <a:pt x="6438" y="1202"/>
                  <a:pt x="6438" y="1202"/>
                  <a:pt x="6438" y="1202"/>
                </a:cubicBezTo>
                <a:cubicBezTo>
                  <a:pt x="6438" y="1333"/>
                  <a:pt x="6438" y="1333"/>
                  <a:pt x="6438" y="1333"/>
                </a:cubicBezTo>
                <a:cubicBezTo>
                  <a:pt x="6414" y="1333"/>
                  <a:pt x="6414" y="1333"/>
                  <a:pt x="6414" y="1333"/>
                </a:cubicBezTo>
                <a:cubicBezTo>
                  <a:pt x="6414" y="1314"/>
                  <a:pt x="6414" y="1314"/>
                  <a:pt x="6414" y="1314"/>
                </a:cubicBezTo>
                <a:cubicBezTo>
                  <a:pt x="6401" y="1301"/>
                  <a:pt x="6401" y="1301"/>
                  <a:pt x="6401" y="1301"/>
                </a:cubicBezTo>
                <a:cubicBezTo>
                  <a:pt x="6394" y="1301"/>
                  <a:pt x="6394" y="1301"/>
                  <a:pt x="6394" y="1301"/>
                </a:cubicBezTo>
                <a:cubicBezTo>
                  <a:pt x="6381" y="1311"/>
                  <a:pt x="6381" y="1311"/>
                  <a:pt x="6381" y="1311"/>
                </a:cubicBezTo>
                <a:cubicBezTo>
                  <a:pt x="6381" y="1078"/>
                  <a:pt x="6381" y="1078"/>
                  <a:pt x="6381" y="1078"/>
                </a:cubicBezTo>
                <a:cubicBezTo>
                  <a:pt x="6322" y="1065"/>
                  <a:pt x="6322" y="1065"/>
                  <a:pt x="6322" y="1065"/>
                </a:cubicBezTo>
                <a:cubicBezTo>
                  <a:pt x="6297" y="1065"/>
                  <a:pt x="6297" y="1065"/>
                  <a:pt x="6297" y="1065"/>
                </a:cubicBezTo>
                <a:cubicBezTo>
                  <a:pt x="6297" y="1080"/>
                  <a:pt x="6297" y="1080"/>
                  <a:pt x="6297" y="1080"/>
                </a:cubicBezTo>
                <a:cubicBezTo>
                  <a:pt x="6280" y="1080"/>
                  <a:pt x="6280" y="1080"/>
                  <a:pt x="6280" y="1080"/>
                </a:cubicBezTo>
                <a:cubicBezTo>
                  <a:pt x="6280" y="1135"/>
                  <a:pt x="6280" y="1135"/>
                  <a:pt x="6280" y="1135"/>
                </a:cubicBezTo>
                <a:cubicBezTo>
                  <a:pt x="6264" y="1135"/>
                  <a:pt x="6264" y="1135"/>
                  <a:pt x="6264" y="1135"/>
                </a:cubicBezTo>
                <a:cubicBezTo>
                  <a:pt x="6264" y="1207"/>
                  <a:pt x="6264" y="1207"/>
                  <a:pt x="6264" y="1207"/>
                </a:cubicBezTo>
                <a:cubicBezTo>
                  <a:pt x="6242" y="1207"/>
                  <a:pt x="6242" y="1207"/>
                  <a:pt x="6242" y="1207"/>
                </a:cubicBezTo>
                <a:cubicBezTo>
                  <a:pt x="6242" y="1181"/>
                  <a:pt x="6242" y="1181"/>
                  <a:pt x="6242" y="1181"/>
                </a:cubicBezTo>
                <a:cubicBezTo>
                  <a:pt x="6214" y="1181"/>
                  <a:pt x="6214" y="1181"/>
                  <a:pt x="6214" y="1181"/>
                </a:cubicBezTo>
                <a:cubicBezTo>
                  <a:pt x="6214" y="1098"/>
                  <a:pt x="6214" y="1098"/>
                  <a:pt x="6214" y="1098"/>
                </a:cubicBezTo>
                <a:cubicBezTo>
                  <a:pt x="6196" y="1098"/>
                  <a:pt x="6196" y="1098"/>
                  <a:pt x="6196" y="1098"/>
                </a:cubicBezTo>
                <a:cubicBezTo>
                  <a:pt x="6196" y="1048"/>
                  <a:pt x="6196" y="1048"/>
                  <a:pt x="6196" y="1048"/>
                </a:cubicBezTo>
                <a:cubicBezTo>
                  <a:pt x="6114" y="1039"/>
                  <a:pt x="6114" y="1039"/>
                  <a:pt x="6114" y="1039"/>
                </a:cubicBezTo>
                <a:cubicBezTo>
                  <a:pt x="6114" y="1024"/>
                  <a:pt x="6114" y="1024"/>
                  <a:pt x="6114" y="1024"/>
                </a:cubicBezTo>
                <a:cubicBezTo>
                  <a:pt x="5961" y="1014"/>
                  <a:pt x="5961" y="1014"/>
                  <a:pt x="5961" y="1014"/>
                </a:cubicBezTo>
                <a:cubicBezTo>
                  <a:pt x="5961" y="823"/>
                  <a:pt x="5961" y="823"/>
                  <a:pt x="5961" y="823"/>
                </a:cubicBezTo>
                <a:cubicBezTo>
                  <a:pt x="5826" y="790"/>
                  <a:pt x="5826" y="790"/>
                  <a:pt x="5826" y="790"/>
                </a:cubicBezTo>
                <a:cubicBezTo>
                  <a:pt x="5688" y="818"/>
                  <a:pt x="5688" y="818"/>
                  <a:pt x="5688" y="818"/>
                </a:cubicBezTo>
                <a:cubicBezTo>
                  <a:pt x="5688" y="1359"/>
                  <a:pt x="5688" y="1359"/>
                  <a:pt x="5688" y="1359"/>
                </a:cubicBezTo>
                <a:cubicBezTo>
                  <a:pt x="5605" y="1359"/>
                  <a:pt x="5605" y="1359"/>
                  <a:pt x="5605" y="1359"/>
                </a:cubicBezTo>
                <a:cubicBezTo>
                  <a:pt x="5605" y="451"/>
                  <a:pt x="5605" y="451"/>
                  <a:pt x="5605" y="451"/>
                </a:cubicBezTo>
                <a:cubicBezTo>
                  <a:pt x="5468" y="487"/>
                  <a:pt x="5468" y="487"/>
                  <a:pt x="5468" y="487"/>
                </a:cubicBezTo>
                <a:cubicBezTo>
                  <a:pt x="5468" y="1274"/>
                  <a:pt x="5468" y="1274"/>
                  <a:pt x="5468" y="1274"/>
                </a:cubicBezTo>
                <a:cubicBezTo>
                  <a:pt x="5414" y="1274"/>
                  <a:pt x="5414" y="1274"/>
                  <a:pt x="5414" y="1274"/>
                </a:cubicBezTo>
                <a:cubicBezTo>
                  <a:pt x="5414" y="683"/>
                  <a:pt x="5414" y="683"/>
                  <a:pt x="5414" y="683"/>
                </a:cubicBezTo>
                <a:cubicBezTo>
                  <a:pt x="5404" y="683"/>
                  <a:pt x="5404" y="683"/>
                  <a:pt x="5404" y="683"/>
                </a:cubicBezTo>
                <a:cubicBezTo>
                  <a:pt x="5404" y="674"/>
                  <a:pt x="5404" y="674"/>
                  <a:pt x="5404" y="674"/>
                </a:cubicBezTo>
                <a:cubicBezTo>
                  <a:pt x="5396" y="674"/>
                  <a:pt x="5396" y="674"/>
                  <a:pt x="5396" y="674"/>
                </a:cubicBezTo>
                <a:cubicBezTo>
                  <a:pt x="5396" y="655"/>
                  <a:pt x="5396" y="655"/>
                  <a:pt x="5396" y="655"/>
                </a:cubicBezTo>
                <a:cubicBezTo>
                  <a:pt x="5384" y="655"/>
                  <a:pt x="5384" y="655"/>
                  <a:pt x="5384" y="655"/>
                </a:cubicBezTo>
                <a:cubicBezTo>
                  <a:pt x="5384" y="634"/>
                  <a:pt x="5384" y="634"/>
                  <a:pt x="5384" y="634"/>
                </a:cubicBezTo>
                <a:cubicBezTo>
                  <a:pt x="5367" y="634"/>
                  <a:pt x="5367" y="634"/>
                  <a:pt x="5367" y="634"/>
                </a:cubicBezTo>
                <a:cubicBezTo>
                  <a:pt x="5367" y="615"/>
                  <a:pt x="5367" y="615"/>
                  <a:pt x="5367" y="615"/>
                </a:cubicBezTo>
                <a:cubicBezTo>
                  <a:pt x="5360" y="615"/>
                  <a:pt x="5360" y="615"/>
                  <a:pt x="5360" y="615"/>
                </a:cubicBezTo>
                <a:cubicBezTo>
                  <a:pt x="5360" y="593"/>
                  <a:pt x="5360" y="593"/>
                  <a:pt x="5360" y="593"/>
                </a:cubicBezTo>
                <a:cubicBezTo>
                  <a:pt x="5353" y="532"/>
                  <a:pt x="5353" y="532"/>
                  <a:pt x="5353" y="532"/>
                </a:cubicBezTo>
                <a:cubicBezTo>
                  <a:pt x="5346" y="593"/>
                  <a:pt x="5346" y="593"/>
                  <a:pt x="5346" y="593"/>
                </a:cubicBezTo>
                <a:cubicBezTo>
                  <a:pt x="5346" y="615"/>
                  <a:pt x="5346" y="615"/>
                  <a:pt x="5346" y="615"/>
                </a:cubicBezTo>
                <a:cubicBezTo>
                  <a:pt x="5339" y="615"/>
                  <a:pt x="5339" y="615"/>
                  <a:pt x="5339" y="615"/>
                </a:cubicBezTo>
                <a:cubicBezTo>
                  <a:pt x="5339" y="634"/>
                  <a:pt x="5339" y="634"/>
                  <a:pt x="5339" y="634"/>
                </a:cubicBezTo>
                <a:cubicBezTo>
                  <a:pt x="5322" y="634"/>
                  <a:pt x="5322" y="634"/>
                  <a:pt x="5322" y="634"/>
                </a:cubicBezTo>
                <a:cubicBezTo>
                  <a:pt x="5322" y="655"/>
                  <a:pt x="5322" y="655"/>
                  <a:pt x="5322" y="655"/>
                </a:cubicBezTo>
                <a:cubicBezTo>
                  <a:pt x="5310" y="655"/>
                  <a:pt x="5310" y="655"/>
                  <a:pt x="5310" y="655"/>
                </a:cubicBezTo>
                <a:cubicBezTo>
                  <a:pt x="5310" y="674"/>
                  <a:pt x="5310" y="674"/>
                  <a:pt x="5310" y="674"/>
                </a:cubicBezTo>
                <a:cubicBezTo>
                  <a:pt x="5302" y="674"/>
                  <a:pt x="5302" y="674"/>
                  <a:pt x="5302" y="674"/>
                </a:cubicBezTo>
                <a:cubicBezTo>
                  <a:pt x="5302" y="683"/>
                  <a:pt x="5302" y="683"/>
                  <a:pt x="5302" y="683"/>
                </a:cubicBezTo>
                <a:cubicBezTo>
                  <a:pt x="5292" y="683"/>
                  <a:pt x="5292" y="683"/>
                  <a:pt x="5292" y="683"/>
                </a:cubicBezTo>
                <a:cubicBezTo>
                  <a:pt x="5292" y="1274"/>
                  <a:pt x="5292" y="1274"/>
                  <a:pt x="5292" y="1274"/>
                </a:cubicBezTo>
                <a:cubicBezTo>
                  <a:pt x="5260" y="1274"/>
                  <a:pt x="5260" y="1274"/>
                  <a:pt x="5260" y="1274"/>
                </a:cubicBezTo>
                <a:cubicBezTo>
                  <a:pt x="5260" y="792"/>
                  <a:pt x="5260" y="792"/>
                  <a:pt x="5260" y="792"/>
                </a:cubicBezTo>
                <a:cubicBezTo>
                  <a:pt x="5098" y="792"/>
                  <a:pt x="5098" y="792"/>
                  <a:pt x="5098" y="792"/>
                </a:cubicBezTo>
                <a:cubicBezTo>
                  <a:pt x="5073" y="817"/>
                  <a:pt x="5073" y="817"/>
                  <a:pt x="5073" y="817"/>
                </a:cubicBezTo>
                <a:cubicBezTo>
                  <a:pt x="5073" y="1219"/>
                  <a:pt x="5073" y="1219"/>
                  <a:pt x="5073" y="1219"/>
                </a:cubicBezTo>
                <a:cubicBezTo>
                  <a:pt x="5044" y="1219"/>
                  <a:pt x="5044" y="1219"/>
                  <a:pt x="5044" y="1219"/>
                </a:cubicBezTo>
                <a:cubicBezTo>
                  <a:pt x="5031" y="1237"/>
                  <a:pt x="5031" y="1237"/>
                  <a:pt x="5031" y="1237"/>
                </a:cubicBezTo>
                <a:cubicBezTo>
                  <a:pt x="5031" y="1419"/>
                  <a:pt x="5031" y="1419"/>
                  <a:pt x="5031" y="1419"/>
                </a:cubicBezTo>
                <a:cubicBezTo>
                  <a:pt x="5007" y="1419"/>
                  <a:pt x="5007" y="1419"/>
                  <a:pt x="5007" y="1419"/>
                </a:cubicBezTo>
                <a:cubicBezTo>
                  <a:pt x="5007" y="1089"/>
                  <a:pt x="5007" y="1089"/>
                  <a:pt x="5007" y="1089"/>
                </a:cubicBezTo>
                <a:cubicBezTo>
                  <a:pt x="4993" y="1089"/>
                  <a:pt x="4993" y="1089"/>
                  <a:pt x="4993" y="1089"/>
                </a:cubicBezTo>
                <a:cubicBezTo>
                  <a:pt x="4993" y="1050"/>
                  <a:pt x="4993" y="1050"/>
                  <a:pt x="4993" y="1050"/>
                </a:cubicBezTo>
                <a:cubicBezTo>
                  <a:pt x="4981" y="1050"/>
                  <a:pt x="4981" y="1050"/>
                  <a:pt x="4981" y="1050"/>
                </a:cubicBezTo>
                <a:cubicBezTo>
                  <a:pt x="4981" y="1026"/>
                  <a:pt x="4981" y="1026"/>
                  <a:pt x="4981" y="1026"/>
                </a:cubicBezTo>
                <a:cubicBezTo>
                  <a:pt x="4959" y="1026"/>
                  <a:pt x="4959" y="1026"/>
                  <a:pt x="4959" y="1026"/>
                </a:cubicBezTo>
                <a:cubicBezTo>
                  <a:pt x="4945" y="1016"/>
                  <a:pt x="4945" y="1016"/>
                  <a:pt x="4945" y="1016"/>
                </a:cubicBezTo>
                <a:cubicBezTo>
                  <a:pt x="4945" y="887"/>
                  <a:pt x="4945" y="887"/>
                  <a:pt x="4945" y="887"/>
                </a:cubicBezTo>
                <a:cubicBezTo>
                  <a:pt x="4841" y="919"/>
                  <a:pt x="4841" y="919"/>
                  <a:pt x="4841" y="919"/>
                </a:cubicBezTo>
                <a:cubicBezTo>
                  <a:pt x="4819" y="902"/>
                  <a:pt x="4819" y="902"/>
                  <a:pt x="4819" y="902"/>
                </a:cubicBezTo>
                <a:cubicBezTo>
                  <a:pt x="4819" y="685"/>
                  <a:pt x="4819" y="685"/>
                  <a:pt x="4819" y="685"/>
                </a:cubicBezTo>
                <a:cubicBezTo>
                  <a:pt x="4750" y="668"/>
                  <a:pt x="4750" y="668"/>
                  <a:pt x="4750" y="668"/>
                </a:cubicBezTo>
                <a:cubicBezTo>
                  <a:pt x="4616" y="723"/>
                  <a:pt x="4616" y="723"/>
                  <a:pt x="4616" y="723"/>
                </a:cubicBezTo>
                <a:cubicBezTo>
                  <a:pt x="4616" y="734"/>
                  <a:pt x="4616" y="734"/>
                  <a:pt x="4616" y="734"/>
                </a:cubicBezTo>
                <a:cubicBezTo>
                  <a:pt x="4593" y="720"/>
                  <a:pt x="4593" y="720"/>
                  <a:pt x="4593" y="720"/>
                </a:cubicBezTo>
                <a:cubicBezTo>
                  <a:pt x="4574" y="720"/>
                  <a:pt x="4574" y="720"/>
                  <a:pt x="4574" y="720"/>
                </a:cubicBezTo>
                <a:cubicBezTo>
                  <a:pt x="4574" y="739"/>
                  <a:pt x="4574" y="739"/>
                  <a:pt x="4574" y="739"/>
                </a:cubicBezTo>
                <a:cubicBezTo>
                  <a:pt x="4551" y="739"/>
                  <a:pt x="4551" y="739"/>
                  <a:pt x="4551" y="739"/>
                </a:cubicBezTo>
                <a:cubicBezTo>
                  <a:pt x="4551" y="807"/>
                  <a:pt x="4551" y="807"/>
                  <a:pt x="4551" y="807"/>
                </a:cubicBezTo>
                <a:cubicBezTo>
                  <a:pt x="4540" y="807"/>
                  <a:pt x="4540" y="807"/>
                  <a:pt x="4540" y="807"/>
                </a:cubicBezTo>
                <a:cubicBezTo>
                  <a:pt x="4540" y="1250"/>
                  <a:pt x="4540" y="1250"/>
                  <a:pt x="4540" y="1250"/>
                </a:cubicBezTo>
                <a:cubicBezTo>
                  <a:pt x="4523" y="1250"/>
                  <a:pt x="4523" y="1250"/>
                  <a:pt x="4523" y="1250"/>
                </a:cubicBezTo>
                <a:cubicBezTo>
                  <a:pt x="4516" y="1237"/>
                  <a:pt x="4516" y="1237"/>
                  <a:pt x="4516" y="1237"/>
                </a:cubicBezTo>
                <a:cubicBezTo>
                  <a:pt x="4516" y="1205"/>
                  <a:pt x="4516" y="1205"/>
                  <a:pt x="4516" y="1205"/>
                </a:cubicBezTo>
                <a:cubicBezTo>
                  <a:pt x="4499" y="1205"/>
                  <a:pt x="4499" y="1205"/>
                  <a:pt x="4499" y="1205"/>
                </a:cubicBezTo>
                <a:cubicBezTo>
                  <a:pt x="4499" y="1238"/>
                  <a:pt x="4499" y="1238"/>
                  <a:pt x="4499" y="1238"/>
                </a:cubicBezTo>
                <a:cubicBezTo>
                  <a:pt x="4495" y="1234"/>
                  <a:pt x="4495" y="1234"/>
                  <a:pt x="4495" y="1234"/>
                </a:cubicBezTo>
                <a:cubicBezTo>
                  <a:pt x="4495" y="1245"/>
                  <a:pt x="4495" y="1245"/>
                  <a:pt x="4495" y="1245"/>
                </a:cubicBezTo>
                <a:cubicBezTo>
                  <a:pt x="4482" y="1245"/>
                  <a:pt x="4482" y="1245"/>
                  <a:pt x="4482" y="1245"/>
                </a:cubicBezTo>
                <a:cubicBezTo>
                  <a:pt x="4482" y="1255"/>
                  <a:pt x="4482" y="1255"/>
                  <a:pt x="4482" y="1255"/>
                </a:cubicBezTo>
                <a:cubicBezTo>
                  <a:pt x="4474" y="1255"/>
                  <a:pt x="4474" y="1255"/>
                  <a:pt x="4474" y="1255"/>
                </a:cubicBezTo>
                <a:cubicBezTo>
                  <a:pt x="4474" y="1263"/>
                  <a:pt x="4474" y="1263"/>
                  <a:pt x="4474" y="1263"/>
                </a:cubicBezTo>
                <a:cubicBezTo>
                  <a:pt x="4452" y="1263"/>
                  <a:pt x="4452" y="1263"/>
                  <a:pt x="4452" y="1263"/>
                </a:cubicBezTo>
                <a:cubicBezTo>
                  <a:pt x="4452" y="1251"/>
                  <a:pt x="4452" y="1251"/>
                  <a:pt x="4452" y="1251"/>
                </a:cubicBezTo>
                <a:cubicBezTo>
                  <a:pt x="4468" y="1248"/>
                  <a:pt x="4468" y="1248"/>
                  <a:pt x="4468" y="1248"/>
                </a:cubicBezTo>
                <a:cubicBezTo>
                  <a:pt x="4468" y="1242"/>
                  <a:pt x="4468" y="1242"/>
                  <a:pt x="4468" y="1242"/>
                </a:cubicBezTo>
                <a:cubicBezTo>
                  <a:pt x="4407" y="1242"/>
                  <a:pt x="4407" y="1242"/>
                  <a:pt x="4407" y="1242"/>
                </a:cubicBezTo>
                <a:cubicBezTo>
                  <a:pt x="4409" y="1247"/>
                  <a:pt x="4409" y="1247"/>
                  <a:pt x="4409" y="1247"/>
                </a:cubicBezTo>
                <a:cubicBezTo>
                  <a:pt x="4421" y="1249"/>
                  <a:pt x="4421" y="1249"/>
                  <a:pt x="4421" y="1249"/>
                </a:cubicBezTo>
                <a:cubicBezTo>
                  <a:pt x="4421" y="1260"/>
                  <a:pt x="4421" y="1260"/>
                  <a:pt x="4421" y="1260"/>
                </a:cubicBezTo>
                <a:cubicBezTo>
                  <a:pt x="4398" y="1265"/>
                  <a:pt x="4398" y="1265"/>
                  <a:pt x="4398" y="1265"/>
                </a:cubicBezTo>
                <a:cubicBezTo>
                  <a:pt x="4369" y="1201"/>
                  <a:pt x="4369" y="1201"/>
                  <a:pt x="4369" y="1201"/>
                </a:cubicBezTo>
                <a:cubicBezTo>
                  <a:pt x="4369" y="1161"/>
                  <a:pt x="4369" y="1161"/>
                  <a:pt x="4369" y="1161"/>
                </a:cubicBezTo>
                <a:cubicBezTo>
                  <a:pt x="4369" y="948"/>
                  <a:pt x="4369" y="948"/>
                  <a:pt x="4369" y="948"/>
                </a:cubicBezTo>
                <a:cubicBezTo>
                  <a:pt x="4369" y="948"/>
                  <a:pt x="4379" y="944"/>
                  <a:pt x="4379" y="932"/>
                </a:cubicBezTo>
                <a:cubicBezTo>
                  <a:pt x="4379" y="920"/>
                  <a:pt x="4346" y="917"/>
                  <a:pt x="4333" y="917"/>
                </a:cubicBezTo>
                <a:cubicBezTo>
                  <a:pt x="4320" y="917"/>
                  <a:pt x="4287" y="920"/>
                  <a:pt x="4287" y="932"/>
                </a:cubicBezTo>
                <a:cubicBezTo>
                  <a:pt x="4287" y="944"/>
                  <a:pt x="4297" y="948"/>
                  <a:pt x="4297" y="948"/>
                </a:cubicBezTo>
                <a:cubicBezTo>
                  <a:pt x="4297" y="1161"/>
                  <a:pt x="4297" y="1161"/>
                  <a:pt x="4297" y="1161"/>
                </a:cubicBezTo>
                <a:cubicBezTo>
                  <a:pt x="4286" y="1161"/>
                  <a:pt x="4286" y="1161"/>
                  <a:pt x="4286" y="1161"/>
                </a:cubicBezTo>
                <a:cubicBezTo>
                  <a:pt x="4286" y="1131"/>
                  <a:pt x="4286" y="1131"/>
                  <a:pt x="4286" y="1131"/>
                </a:cubicBezTo>
                <a:cubicBezTo>
                  <a:pt x="4238" y="1091"/>
                  <a:pt x="4238" y="1091"/>
                  <a:pt x="4238" y="1091"/>
                </a:cubicBezTo>
                <a:cubicBezTo>
                  <a:pt x="4238" y="974"/>
                  <a:pt x="4238" y="974"/>
                  <a:pt x="4238" y="974"/>
                </a:cubicBezTo>
                <a:cubicBezTo>
                  <a:pt x="4223" y="974"/>
                  <a:pt x="4223" y="974"/>
                  <a:pt x="4223" y="974"/>
                </a:cubicBezTo>
                <a:cubicBezTo>
                  <a:pt x="4166" y="1010"/>
                  <a:pt x="4166" y="1010"/>
                  <a:pt x="4166" y="1010"/>
                </a:cubicBezTo>
                <a:cubicBezTo>
                  <a:pt x="4166" y="995"/>
                  <a:pt x="4166" y="995"/>
                  <a:pt x="4166" y="995"/>
                </a:cubicBezTo>
                <a:cubicBezTo>
                  <a:pt x="4087" y="995"/>
                  <a:pt x="4087" y="995"/>
                  <a:pt x="4087" y="995"/>
                </a:cubicBezTo>
                <a:cubicBezTo>
                  <a:pt x="4087" y="1012"/>
                  <a:pt x="4087" y="1012"/>
                  <a:pt x="4087" y="1012"/>
                </a:cubicBezTo>
                <a:cubicBezTo>
                  <a:pt x="4069" y="1012"/>
                  <a:pt x="4069" y="1012"/>
                  <a:pt x="4069" y="1012"/>
                </a:cubicBezTo>
                <a:cubicBezTo>
                  <a:pt x="4069" y="1130"/>
                  <a:pt x="4069" y="1130"/>
                  <a:pt x="4069" y="1130"/>
                </a:cubicBezTo>
                <a:cubicBezTo>
                  <a:pt x="4046" y="1117"/>
                  <a:pt x="4046" y="1117"/>
                  <a:pt x="4046" y="1117"/>
                </a:cubicBezTo>
                <a:cubicBezTo>
                  <a:pt x="4046" y="1088"/>
                  <a:pt x="4046" y="1088"/>
                  <a:pt x="4046" y="1088"/>
                </a:cubicBezTo>
                <a:cubicBezTo>
                  <a:pt x="4039" y="1088"/>
                  <a:pt x="4039" y="1088"/>
                  <a:pt x="4039" y="1088"/>
                </a:cubicBezTo>
                <a:cubicBezTo>
                  <a:pt x="4039" y="1118"/>
                  <a:pt x="4039" y="1118"/>
                  <a:pt x="4039" y="1118"/>
                </a:cubicBezTo>
                <a:cubicBezTo>
                  <a:pt x="4032" y="1118"/>
                  <a:pt x="4032" y="1118"/>
                  <a:pt x="4032" y="1118"/>
                </a:cubicBezTo>
                <a:cubicBezTo>
                  <a:pt x="4032" y="1061"/>
                  <a:pt x="4032" y="1061"/>
                  <a:pt x="4032" y="1061"/>
                </a:cubicBezTo>
                <a:cubicBezTo>
                  <a:pt x="3989" y="1061"/>
                  <a:pt x="3989" y="1061"/>
                  <a:pt x="3989" y="1061"/>
                </a:cubicBezTo>
                <a:cubicBezTo>
                  <a:pt x="3989" y="1052"/>
                  <a:pt x="3984" y="1018"/>
                  <a:pt x="3943" y="995"/>
                </a:cubicBezTo>
                <a:cubicBezTo>
                  <a:pt x="3943" y="975"/>
                  <a:pt x="3943" y="975"/>
                  <a:pt x="3943" y="975"/>
                </a:cubicBezTo>
                <a:cubicBezTo>
                  <a:pt x="3933" y="975"/>
                  <a:pt x="3933" y="975"/>
                  <a:pt x="3933" y="975"/>
                </a:cubicBezTo>
                <a:cubicBezTo>
                  <a:pt x="3923" y="975"/>
                  <a:pt x="3923" y="975"/>
                  <a:pt x="3923" y="975"/>
                </a:cubicBezTo>
                <a:cubicBezTo>
                  <a:pt x="3923" y="995"/>
                  <a:pt x="3923" y="995"/>
                  <a:pt x="3923" y="995"/>
                </a:cubicBezTo>
                <a:cubicBezTo>
                  <a:pt x="3882" y="1018"/>
                  <a:pt x="3877" y="1052"/>
                  <a:pt x="3877" y="1061"/>
                </a:cubicBezTo>
                <a:cubicBezTo>
                  <a:pt x="3877" y="1070"/>
                  <a:pt x="3885" y="1078"/>
                  <a:pt x="3885" y="1078"/>
                </a:cubicBezTo>
                <a:cubicBezTo>
                  <a:pt x="3859" y="1078"/>
                  <a:pt x="3859" y="1078"/>
                  <a:pt x="3859" y="1078"/>
                </a:cubicBezTo>
                <a:cubicBezTo>
                  <a:pt x="3846" y="1078"/>
                  <a:pt x="3846" y="1078"/>
                  <a:pt x="3846" y="1078"/>
                </a:cubicBezTo>
                <a:cubicBezTo>
                  <a:pt x="3809" y="1051"/>
                  <a:pt x="3809" y="1051"/>
                  <a:pt x="3809" y="1051"/>
                </a:cubicBezTo>
                <a:cubicBezTo>
                  <a:pt x="3781" y="1070"/>
                  <a:pt x="3781" y="1070"/>
                  <a:pt x="3781" y="1070"/>
                </a:cubicBezTo>
                <a:cubicBezTo>
                  <a:pt x="3770" y="1080"/>
                  <a:pt x="3770" y="1080"/>
                  <a:pt x="3770" y="1080"/>
                </a:cubicBezTo>
                <a:cubicBezTo>
                  <a:pt x="3742" y="1080"/>
                  <a:pt x="3742" y="1080"/>
                  <a:pt x="3742" y="1080"/>
                </a:cubicBezTo>
                <a:cubicBezTo>
                  <a:pt x="3742" y="1095"/>
                  <a:pt x="3742" y="1095"/>
                  <a:pt x="3742" y="1095"/>
                </a:cubicBezTo>
                <a:cubicBezTo>
                  <a:pt x="3759" y="1095"/>
                  <a:pt x="3763" y="1109"/>
                  <a:pt x="3763" y="1109"/>
                </a:cubicBezTo>
                <a:cubicBezTo>
                  <a:pt x="3763" y="1133"/>
                  <a:pt x="3763" y="1133"/>
                  <a:pt x="3763" y="1133"/>
                </a:cubicBezTo>
                <a:cubicBezTo>
                  <a:pt x="3734" y="1133"/>
                  <a:pt x="3734" y="1133"/>
                  <a:pt x="3734" y="1133"/>
                </a:cubicBezTo>
                <a:cubicBezTo>
                  <a:pt x="3734" y="1123"/>
                  <a:pt x="3734" y="1123"/>
                  <a:pt x="3734" y="1123"/>
                </a:cubicBezTo>
                <a:cubicBezTo>
                  <a:pt x="3673" y="1123"/>
                  <a:pt x="3673" y="1123"/>
                  <a:pt x="3673" y="1123"/>
                </a:cubicBezTo>
                <a:cubicBezTo>
                  <a:pt x="3673" y="1147"/>
                  <a:pt x="3673" y="1147"/>
                  <a:pt x="3673" y="1147"/>
                </a:cubicBezTo>
                <a:cubicBezTo>
                  <a:pt x="3635" y="1147"/>
                  <a:pt x="3635" y="1147"/>
                  <a:pt x="3635" y="1147"/>
                </a:cubicBezTo>
                <a:cubicBezTo>
                  <a:pt x="3635" y="1405"/>
                  <a:pt x="3635" y="1405"/>
                  <a:pt x="3635" y="1405"/>
                </a:cubicBezTo>
                <a:cubicBezTo>
                  <a:pt x="3585" y="1405"/>
                  <a:pt x="3585" y="1405"/>
                  <a:pt x="3585" y="1405"/>
                </a:cubicBezTo>
                <a:cubicBezTo>
                  <a:pt x="3585" y="1415"/>
                  <a:pt x="3585" y="1415"/>
                  <a:pt x="3585" y="1415"/>
                </a:cubicBezTo>
                <a:cubicBezTo>
                  <a:pt x="3576" y="1415"/>
                  <a:pt x="3576" y="1415"/>
                  <a:pt x="3576" y="1415"/>
                </a:cubicBezTo>
                <a:cubicBezTo>
                  <a:pt x="3576" y="1437"/>
                  <a:pt x="3576" y="1437"/>
                  <a:pt x="3576" y="1437"/>
                </a:cubicBezTo>
                <a:cubicBezTo>
                  <a:pt x="3565" y="1437"/>
                  <a:pt x="3565" y="1437"/>
                  <a:pt x="3565" y="1437"/>
                </a:cubicBezTo>
                <a:cubicBezTo>
                  <a:pt x="3565" y="1403"/>
                  <a:pt x="3565" y="1403"/>
                  <a:pt x="3565" y="1403"/>
                </a:cubicBezTo>
                <a:cubicBezTo>
                  <a:pt x="3528" y="1403"/>
                  <a:pt x="3528" y="1403"/>
                  <a:pt x="3528" y="1403"/>
                </a:cubicBezTo>
                <a:cubicBezTo>
                  <a:pt x="3528" y="1259"/>
                  <a:pt x="3528" y="1259"/>
                  <a:pt x="3528" y="1259"/>
                </a:cubicBezTo>
                <a:cubicBezTo>
                  <a:pt x="3478" y="1259"/>
                  <a:pt x="3478" y="1259"/>
                  <a:pt x="3478" y="1259"/>
                </a:cubicBezTo>
                <a:cubicBezTo>
                  <a:pt x="3478" y="1245"/>
                  <a:pt x="3478" y="1245"/>
                  <a:pt x="3478" y="1245"/>
                </a:cubicBezTo>
                <a:cubicBezTo>
                  <a:pt x="3463" y="1245"/>
                  <a:pt x="3463" y="1245"/>
                  <a:pt x="3463" y="1245"/>
                </a:cubicBezTo>
                <a:cubicBezTo>
                  <a:pt x="3463" y="1255"/>
                  <a:pt x="3463" y="1255"/>
                  <a:pt x="3463" y="1255"/>
                </a:cubicBezTo>
                <a:cubicBezTo>
                  <a:pt x="3455" y="1255"/>
                  <a:pt x="3455" y="1255"/>
                  <a:pt x="3455" y="1255"/>
                </a:cubicBezTo>
                <a:cubicBezTo>
                  <a:pt x="3456" y="1251"/>
                  <a:pt x="3456" y="1248"/>
                  <a:pt x="3456" y="1245"/>
                </a:cubicBezTo>
                <a:cubicBezTo>
                  <a:pt x="3456" y="1211"/>
                  <a:pt x="3436" y="1182"/>
                  <a:pt x="3407" y="1168"/>
                </a:cubicBezTo>
                <a:cubicBezTo>
                  <a:pt x="3407" y="700"/>
                  <a:pt x="3407" y="700"/>
                  <a:pt x="3407" y="700"/>
                </a:cubicBezTo>
                <a:cubicBezTo>
                  <a:pt x="3431" y="687"/>
                  <a:pt x="3447" y="662"/>
                  <a:pt x="3447" y="634"/>
                </a:cubicBezTo>
                <a:cubicBezTo>
                  <a:pt x="3447" y="597"/>
                  <a:pt x="3421" y="567"/>
                  <a:pt x="3387" y="560"/>
                </a:cubicBezTo>
                <a:cubicBezTo>
                  <a:pt x="3383" y="429"/>
                  <a:pt x="3383" y="429"/>
                  <a:pt x="3383" y="429"/>
                </a:cubicBezTo>
                <a:cubicBezTo>
                  <a:pt x="3391" y="425"/>
                  <a:pt x="3397" y="417"/>
                  <a:pt x="3397" y="407"/>
                </a:cubicBezTo>
                <a:cubicBezTo>
                  <a:pt x="3397" y="400"/>
                  <a:pt x="3394" y="393"/>
                  <a:pt x="3390" y="389"/>
                </a:cubicBezTo>
                <a:cubicBezTo>
                  <a:pt x="3390" y="372"/>
                  <a:pt x="3390" y="372"/>
                  <a:pt x="3390" y="372"/>
                </a:cubicBezTo>
                <a:cubicBezTo>
                  <a:pt x="3382" y="372"/>
                  <a:pt x="3382" y="372"/>
                  <a:pt x="3382" y="372"/>
                </a:cubicBezTo>
                <a:cubicBezTo>
                  <a:pt x="3382" y="269"/>
                  <a:pt x="3382" y="269"/>
                  <a:pt x="3382" y="269"/>
                </a:cubicBezTo>
                <a:cubicBezTo>
                  <a:pt x="3377" y="269"/>
                  <a:pt x="3377" y="269"/>
                  <a:pt x="3377" y="269"/>
                </a:cubicBezTo>
                <a:cubicBezTo>
                  <a:pt x="3377" y="187"/>
                  <a:pt x="3377" y="187"/>
                  <a:pt x="3377" y="187"/>
                </a:cubicBezTo>
                <a:cubicBezTo>
                  <a:pt x="3377" y="187"/>
                  <a:pt x="3385" y="187"/>
                  <a:pt x="3385" y="177"/>
                </a:cubicBezTo>
                <a:cubicBezTo>
                  <a:pt x="3385" y="167"/>
                  <a:pt x="3377" y="170"/>
                  <a:pt x="3377" y="170"/>
                </a:cubicBezTo>
                <a:cubicBezTo>
                  <a:pt x="3372" y="0"/>
                  <a:pt x="3372" y="0"/>
                  <a:pt x="3372" y="0"/>
                </a:cubicBezTo>
                <a:cubicBezTo>
                  <a:pt x="3367" y="170"/>
                  <a:pt x="3367" y="170"/>
                  <a:pt x="3367" y="170"/>
                </a:cubicBezTo>
                <a:cubicBezTo>
                  <a:pt x="3367" y="170"/>
                  <a:pt x="3359" y="167"/>
                  <a:pt x="3359" y="177"/>
                </a:cubicBezTo>
                <a:cubicBezTo>
                  <a:pt x="3359" y="187"/>
                  <a:pt x="3367" y="187"/>
                  <a:pt x="3367" y="187"/>
                </a:cubicBezTo>
                <a:cubicBezTo>
                  <a:pt x="3367" y="269"/>
                  <a:pt x="3367" y="269"/>
                  <a:pt x="3367" y="269"/>
                </a:cubicBezTo>
                <a:cubicBezTo>
                  <a:pt x="3362" y="269"/>
                  <a:pt x="3362" y="269"/>
                  <a:pt x="3362" y="269"/>
                </a:cubicBezTo>
                <a:cubicBezTo>
                  <a:pt x="3362" y="372"/>
                  <a:pt x="3362" y="372"/>
                  <a:pt x="3362" y="372"/>
                </a:cubicBezTo>
                <a:cubicBezTo>
                  <a:pt x="3354" y="372"/>
                  <a:pt x="3354" y="372"/>
                  <a:pt x="3354" y="372"/>
                </a:cubicBezTo>
                <a:cubicBezTo>
                  <a:pt x="3354" y="389"/>
                  <a:pt x="3354" y="389"/>
                  <a:pt x="3354" y="389"/>
                </a:cubicBezTo>
                <a:cubicBezTo>
                  <a:pt x="3350" y="393"/>
                  <a:pt x="3347" y="400"/>
                  <a:pt x="3347" y="407"/>
                </a:cubicBezTo>
                <a:cubicBezTo>
                  <a:pt x="3347" y="417"/>
                  <a:pt x="3353" y="425"/>
                  <a:pt x="3361" y="429"/>
                </a:cubicBezTo>
                <a:cubicBezTo>
                  <a:pt x="3357" y="560"/>
                  <a:pt x="3357" y="560"/>
                  <a:pt x="3357" y="560"/>
                </a:cubicBezTo>
                <a:cubicBezTo>
                  <a:pt x="3323" y="567"/>
                  <a:pt x="3297" y="597"/>
                  <a:pt x="3297" y="634"/>
                </a:cubicBezTo>
                <a:cubicBezTo>
                  <a:pt x="3297" y="659"/>
                  <a:pt x="3310" y="681"/>
                  <a:pt x="3329" y="695"/>
                </a:cubicBezTo>
                <a:cubicBezTo>
                  <a:pt x="3329" y="1173"/>
                  <a:pt x="3329" y="1173"/>
                  <a:pt x="3329" y="1173"/>
                </a:cubicBezTo>
                <a:cubicBezTo>
                  <a:pt x="3304" y="1187"/>
                  <a:pt x="3288" y="1214"/>
                  <a:pt x="3288" y="1245"/>
                </a:cubicBezTo>
                <a:cubicBezTo>
                  <a:pt x="3288" y="1275"/>
                  <a:pt x="3304" y="1302"/>
                  <a:pt x="3329" y="1317"/>
                </a:cubicBezTo>
                <a:cubicBezTo>
                  <a:pt x="3329" y="1343"/>
                  <a:pt x="3329" y="1343"/>
                  <a:pt x="3329" y="1343"/>
                </a:cubicBezTo>
                <a:cubicBezTo>
                  <a:pt x="3287" y="1479"/>
                  <a:pt x="3287" y="1479"/>
                  <a:pt x="3287" y="1479"/>
                </a:cubicBezTo>
                <a:cubicBezTo>
                  <a:pt x="3180" y="1479"/>
                  <a:pt x="3180" y="1479"/>
                  <a:pt x="3180" y="1479"/>
                </a:cubicBezTo>
                <a:cubicBezTo>
                  <a:pt x="3180" y="1420"/>
                  <a:pt x="3180" y="1420"/>
                  <a:pt x="3180" y="1420"/>
                </a:cubicBezTo>
                <a:cubicBezTo>
                  <a:pt x="3132" y="1420"/>
                  <a:pt x="3132" y="1420"/>
                  <a:pt x="3132" y="1420"/>
                </a:cubicBezTo>
                <a:cubicBezTo>
                  <a:pt x="3132" y="1479"/>
                  <a:pt x="3132" y="1479"/>
                  <a:pt x="3132" y="1479"/>
                </a:cubicBezTo>
                <a:cubicBezTo>
                  <a:pt x="2997" y="1479"/>
                  <a:pt x="2997" y="1479"/>
                  <a:pt x="2997" y="1479"/>
                </a:cubicBezTo>
                <a:cubicBezTo>
                  <a:pt x="2997" y="1395"/>
                  <a:pt x="2997" y="1395"/>
                  <a:pt x="2997" y="1395"/>
                </a:cubicBezTo>
                <a:cubicBezTo>
                  <a:pt x="2850" y="1372"/>
                  <a:pt x="2850" y="1372"/>
                  <a:pt x="2850" y="1372"/>
                </a:cubicBezTo>
                <a:cubicBezTo>
                  <a:pt x="2850" y="1279"/>
                  <a:pt x="2850" y="1279"/>
                  <a:pt x="2850" y="1279"/>
                </a:cubicBezTo>
                <a:cubicBezTo>
                  <a:pt x="2844" y="1271"/>
                  <a:pt x="2844" y="1271"/>
                  <a:pt x="2844" y="1271"/>
                </a:cubicBezTo>
                <a:cubicBezTo>
                  <a:pt x="2844" y="1227"/>
                  <a:pt x="2844" y="1227"/>
                  <a:pt x="2844" y="1227"/>
                </a:cubicBezTo>
                <a:cubicBezTo>
                  <a:pt x="2838" y="1223"/>
                  <a:pt x="2838" y="1223"/>
                  <a:pt x="2838" y="1223"/>
                </a:cubicBezTo>
                <a:cubicBezTo>
                  <a:pt x="2838" y="1194"/>
                  <a:pt x="2838" y="1194"/>
                  <a:pt x="2838" y="1194"/>
                </a:cubicBezTo>
                <a:cubicBezTo>
                  <a:pt x="2818" y="1177"/>
                  <a:pt x="2818" y="1177"/>
                  <a:pt x="2818" y="1177"/>
                </a:cubicBezTo>
                <a:cubicBezTo>
                  <a:pt x="2803" y="1177"/>
                  <a:pt x="2803" y="1177"/>
                  <a:pt x="2803" y="1177"/>
                </a:cubicBezTo>
                <a:cubicBezTo>
                  <a:pt x="2797" y="1119"/>
                  <a:pt x="2797" y="1119"/>
                  <a:pt x="2797" y="1119"/>
                </a:cubicBezTo>
                <a:cubicBezTo>
                  <a:pt x="2791" y="1177"/>
                  <a:pt x="2791" y="1177"/>
                  <a:pt x="2791" y="1177"/>
                </a:cubicBezTo>
                <a:cubicBezTo>
                  <a:pt x="2776" y="1177"/>
                  <a:pt x="2776" y="1177"/>
                  <a:pt x="2776" y="1177"/>
                </a:cubicBezTo>
                <a:cubicBezTo>
                  <a:pt x="2756" y="1194"/>
                  <a:pt x="2756" y="1194"/>
                  <a:pt x="2756" y="1194"/>
                </a:cubicBezTo>
                <a:cubicBezTo>
                  <a:pt x="2756" y="1223"/>
                  <a:pt x="2756" y="1223"/>
                  <a:pt x="2756" y="1223"/>
                </a:cubicBezTo>
                <a:cubicBezTo>
                  <a:pt x="2750" y="1227"/>
                  <a:pt x="2750" y="1227"/>
                  <a:pt x="2750" y="1227"/>
                </a:cubicBezTo>
                <a:cubicBezTo>
                  <a:pt x="2750" y="1271"/>
                  <a:pt x="2750" y="1271"/>
                  <a:pt x="2750" y="1271"/>
                </a:cubicBezTo>
                <a:cubicBezTo>
                  <a:pt x="2744" y="1279"/>
                  <a:pt x="2744" y="1279"/>
                  <a:pt x="2744" y="1279"/>
                </a:cubicBezTo>
                <a:cubicBezTo>
                  <a:pt x="2744" y="1341"/>
                  <a:pt x="2744" y="1341"/>
                  <a:pt x="2744" y="1341"/>
                </a:cubicBezTo>
                <a:cubicBezTo>
                  <a:pt x="2744" y="1341"/>
                  <a:pt x="2733" y="1330"/>
                  <a:pt x="2701" y="1330"/>
                </a:cubicBezTo>
                <a:cubicBezTo>
                  <a:pt x="2658" y="1330"/>
                  <a:pt x="2628" y="1372"/>
                  <a:pt x="2628" y="1372"/>
                </a:cubicBezTo>
                <a:cubicBezTo>
                  <a:pt x="2572" y="1372"/>
                  <a:pt x="2572" y="1372"/>
                  <a:pt x="2572" y="1372"/>
                </a:cubicBezTo>
                <a:cubicBezTo>
                  <a:pt x="2572" y="1389"/>
                  <a:pt x="2572" y="1389"/>
                  <a:pt x="2572" y="1389"/>
                </a:cubicBezTo>
                <a:cubicBezTo>
                  <a:pt x="2553" y="1389"/>
                  <a:pt x="2553" y="1389"/>
                  <a:pt x="2553" y="1389"/>
                </a:cubicBezTo>
                <a:cubicBezTo>
                  <a:pt x="2553" y="1382"/>
                  <a:pt x="2553" y="1382"/>
                  <a:pt x="2553" y="1382"/>
                </a:cubicBezTo>
                <a:cubicBezTo>
                  <a:pt x="2510" y="1382"/>
                  <a:pt x="2510" y="1382"/>
                  <a:pt x="2510" y="1382"/>
                </a:cubicBezTo>
                <a:cubicBezTo>
                  <a:pt x="2502" y="1393"/>
                  <a:pt x="2502" y="1393"/>
                  <a:pt x="2502" y="1393"/>
                </a:cubicBezTo>
                <a:cubicBezTo>
                  <a:pt x="2478" y="1393"/>
                  <a:pt x="2478" y="1393"/>
                  <a:pt x="2478" y="1393"/>
                </a:cubicBezTo>
                <a:cubicBezTo>
                  <a:pt x="2478" y="1402"/>
                  <a:pt x="2478" y="1402"/>
                  <a:pt x="2478" y="1402"/>
                </a:cubicBezTo>
                <a:cubicBezTo>
                  <a:pt x="2470" y="1402"/>
                  <a:pt x="2470" y="1402"/>
                  <a:pt x="2470" y="1402"/>
                </a:cubicBezTo>
                <a:cubicBezTo>
                  <a:pt x="2470" y="1378"/>
                  <a:pt x="2470" y="1378"/>
                  <a:pt x="2470" y="1378"/>
                </a:cubicBezTo>
                <a:cubicBezTo>
                  <a:pt x="2443" y="1378"/>
                  <a:pt x="2443" y="1378"/>
                  <a:pt x="2443" y="1378"/>
                </a:cubicBezTo>
                <a:cubicBezTo>
                  <a:pt x="2432" y="1388"/>
                  <a:pt x="2432" y="1388"/>
                  <a:pt x="2432" y="1388"/>
                </a:cubicBezTo>
                <a:cubicBezTo>
                  <a:pt x="2417" y="1388"/>
                  <a:pt x="2417" y="1388"/>
                  <a:pt x="2417" y="1388"/>
                </a:cubicBezTo>
                <a:cubicBezTo>
                  <a:pt x="2408" y="1375"/>
                  <a:pt x="2408" y="1375"/>
                  <a:pt x="2408" y="1375"/>
                </a:cubicBezTo>
                <a:cubicBezTo>
                  <a:pt x="2393" y="1375"/>
                  <a:pt x="2393" y="1375"/>
                  <a:pt x="2393" y="1375"/>
                </a:cubicBezTo>
                <a:cubicBezTo>
                  <a:pt x="2381" y="1388"/>
                  <a:pt x="2381" y="1388"/>
                  <a:pt x="2381" y="1388"/>
                </a:cubicBezTo>
                <a:cubicBezTo>
                  <a:pt x="2365" y="1388"/>
                  <a:pt x="2365" y="1388"/>
                  <a:pt x="2365" y="1388"/>
                </a:cubicBezTo>
                <a:cubicBezTo>
                  <a:pt x="2365" y="1465"/>
                  <a:pt x="2365" y="1465"/>
                  <a:pt x="2365" y="1465"/>
                </a:cubicBezTo>
                <a:cubicBezTo>
                  <a:pt x="2310" y="1465"/>
                  <a:pt x="2310" y="1465"/>
                  <a:pt x="2310" y="1465"/>
                </a:cubicBezTo>
                <a:cubicBezTo>
                  <a:pt x="2310" y="1440"/>
                  <a:pt x="2310" y="1440"/>
                  <a:pt x="2310" y="1440"/>
                </a:cubicBezTo>
                <a:cubicBezTo>
                  <a:pt x="2284" y="1420"/>
                  <a:pt x="2284" y="1420"/>
                  <a:pt x="2284" y="1420"/>
                </a:cubicBezTo>
                <a:cubicBezTo>
                  <a:pt x="2279" y="1380"/>
                  <a:pt x="2279" y="1380"/>
                  <a:pt x="2279" y="1380"/>
                </a:cubicBezTo>
                <a:cubicBezTo>
                  <a:pt x="2273" y="1419"/>
                  <a:pt x="2273" y="1419"/>
                  <a:pt x="2273" y="1419"/>
                </a:cubicBezTo>
                <a:cubicBezTo>
                  <a:pt x="2243" y="1441"/>
                  <a:pt x="2243" y="1441"/>
                  <a:pt x="2243" y="1441"/>
                </a:cubicBezTo>
                <a:cubicBezTo>
                  <a:pt x="2243" y="1457"/>
                  <a:pt x="2243" y="1457"/>
                  <a:pt x="2243" y="1457"/>
                </a:cubicBezTo>
                <a:cubicBezTo>
                  <a:pt x="2199" y="1457"/>
                  <a:pt x="2199" y="1457"/>
                  <a:pt x="2199" y="1457"/>
                </a:cubicBezTo>
                <a:cubicBezTo>
                  <a:pt x="2199" y="1401"/>
                  <a:pt x="2199" y="1401"/>
                  <a:pt x="2199" y="1401"/>
                </a:cubicBezTo>
                <a:cubicBezTo>
                  <a:pt x="2177" y="1401"/>
                  <a:pt x="2177" y="1401"/>
                  <a:pt x="2177" y="1401"/>
                </a:cubicBezTo>
                <a:cubicBezTo>
                  <a:pt x="2177" y="1391"/>
                  <a:pt x="2177" y="1391"/>
                  <a:pt x="2177" y="1391"/>
                </a:cubicBezTo>
                <a:cubicBezTo>
                  <a:pt x="2152" y="1391"/>
                  <a:pt x="2152" y="1391"/>
                  <a:pt x="2152" y="1391"/>
                </a:cubicBezTo>
                <a:cubicBezTo>
                  <a:pt x="2152" y="1409"/>
                  <a:pt x="2152" y="1409"/>
                  <a:pt x="2152" y="1409"/>
                </a:cubicBezTo>
                <a:cubicBezTo>
                  <a:pt x="2139" y="1409"/>
                  <a:pt x="2139" y="1409"/>
                  <a:pt x="2139" y="1409"/>
                </a:cubicBezTo>
                <a:cubicBezTo>
                  <a:pt x="2139" y="1371"/>
                  <a:pt x="2139" y="1371"/>
                  <a:pt x="2139" y="1371"/>
                </a:cubicBezTo>
                <a:cubicBezTo>
                  <a:pt x="2093" y="1371"/>
                  <a:pt x="2093" y="1371"/>
                  <a:pt x="2093" y="1371"/>
                </a:cubicBezTo>
                <a:cubicBezTo>
                  <a:pt x="2093" y="1436"/>
                  <a:pt x="2093" y="1436"/>
                  <a:pt x="2093" y="1436"/>
                </a:cubicBezTo>
                <a:cubicBezTo>
                  <a:pt x="2077" y="1436"/>
                  <a:pt x="2077" y="1436"/>
                  <a:pt x="2077" y="1436"/>
                </a:cubicBezTo>
                <a:cubicBezTo>
                  <a:pt x="2077" y="1453"/>
                  <a:pt x="2077" y="1453"/>
                  <a:pt x="2077" y="1453"/>
                </a:cubicBezTo>
                <a:cubicBezTo>
                  <a:pt x="2068" y="1453"/>
                  <a:pt x="2068" y="1453"/>
                  <a:pt x="2068" y="1453"/>
                </a:cubicBezTo>
                <a:cubicBezTo>
                  <a:pt x="2068" y="1463"/>
                  <a:pt x="2068" y="1463"/>
                  <a:pt x="2068" y="1463"/>
                </a:cubicBezTo>
                <a:cubicBezTo>
                  <a:pt x="2055" y="1463"/>
                  <a:pt x="2055" y="1463"/>
                  <a:pt x="2055" y="1463"/>
                </a:cubicBezTo>
                <a:cubicBezTo>
                  <a:pt x="2055" y="1453"/>
                  <a:pt x="2055" y="1453"/>
                  <a:pt x="2055" y="1453"/>
                </a:cubicBezTo>
                <a:cubicBezTo>
                  <a:pt x="2033" y="1453"/>
                  <a:pt x="2033" y="1453"/>
                  <a:pt x="2033" y="1453"/>
                </a:cubicBezTo>
                <a:cubicBezTo>
                  <a:pt x="2033" y="1461"/>
                  <a:pt x="2033" y="1461"/>
                  <a:pt x="2033" y="1461"/>
                </a:cubicBezTo>
                <a:cubicBezTo>
                  <a:pt x="2004" y="1461"/>
                  <a:pt x="2004" y="1461"/>
                  <a:pt x="2004" y="1461"/>
                </a:cubicBezTo>
                <a:cubicBezTo>
                  <a:pt x="2004" y="1471"/>
                  <a:pt x="2004" y="1471"/>
                  <a:pt x="2004" y="1471"/>
                </a:cubicBezTo>
                <a:cubicBezTo>
                  <a:pt x="1996" y="1471"/>
                  <a:pt x="1996" y="1471"/>
                  <a:pt x="1996" y="1471"/>
                </a:cubicBezTo>
                <a:cubicBezTo>
                  <a:pt x="1996" y="1463"/>
                  <a:pt x="1996" y="1463"/>
                  <a:pt x="1996" y="1463"/>
                </a:cubicBezTo>
                <a:cubicBezTo>
                  <a:pt x="1983" y="1463"/>
                  <a:pt x="1983" y="1463"/>
                  <a:pt x="1983" y="1463"/>
                </a:cubicBezTo>
                <a:cubicBezTo>
                  <a:pt x="1983" y="1479"/>
                  <a:pt x="1983" y="1479"/>
                  <a:pt x="1983" y="1479"/>
                </a:cubicBezTo>
                <a:cubicBezTo>
                  <a:pt x="1975" y="1479"/>
                  <a:pt x="1975" y="1479"/>
                  <a:pt x="1975" y="1479"/>
                </a:cubicBezTo>
                <a:cubicBezTo>
                  <a:pt x="1975" y="1343"/>
                  <a:pt x="1975" y="1343"/>
                  <a:pt x="1975" y="1343"/>
                </a:cubicBezTo>
                <a:cubicBezTo>
                  <a:pt x="1952" y="1343"/>
                  <a:pt x="1952" y="1343"/>
                  <a:pt x="1952" y="1343"/>
                </a:cubicBezTo>
                <a:cubicBezTo>
                  <a:pt x="1952" y="1352"/>
                  <a:pt x="1952" y="1352"/>
                  <a:pt x="1952" y="1352"/>
                </a:cubicBezTo>
                <a:cubicBezTo>
                  <a:pt x="1943" y="1352"/>
                  <a:pt x="1943" y="1352"/>
                  <a:pt x="1943" y="1352"/>
                </a:cubicBezTo>
                <a:cubicBezTo>
                  <a:pt x="1935" y="1335"/>
                  <a:pt x="1935" y="1335"/>
                  <a:pt x="1935" y="1335"/>
                </a:cubicBezTo>
                <a:cubicBezTo>
                  <a:pt x="1921" y="1335"/>
                  <a:pt x="1921" y="1335"/>
                  <a:pt x="1921" y="1335"/>
                </a:cubicBezTo>
                <a:cubicBezTo>
                  <a:pt x="1912" y="1352"/>
                  <a:pt x="1912" y="1352"/>
                  <a:pt x="1912" y="1352"/>
                </a:cubicBezTo>
                <a:cubicBezTo>
                  <a:pt x="1877" y="1352"/>
                  <a:pt x="1877" y="1352"/>
                  <a:pt x="1877" y="1352"/>
                </a:cubicBezTo>
                <a:cubicBezTo>
                  <a:pt x="1877" y="1456"/>
                  <a:pt x="1877" y="1456"/>
                  <a:pt x="1877" y="1456"/>
                </a:cubicBezTo>
                <a:cubicBezTo>
                  <a:pt x="1805" y="1456"/>
                  <a:pt x="1805" y="1456"/>
                  <a:pt x="1805" y="1456"/>
                </a:cubicBezTo>
                <a:cubicBezTo>
                  <a:pt x="1791" y="1441"/>
                  <a:pt x="1791" y="1441"/>
                  <a:pt x="1791" y="1441"/>
                </a:cubicBezTo>
                <a:cubicBezTo>
                  <a:pt x="1781" y="1452"/>
                  <a:pt x="1781" y="1452"/>
                  <a:pt x="1781" y="1452"/>
                </a:cubicBezTo>
                <a:cubicBezTo>
                  <a:pt x="1771" y="1452"/>
                  <a:pt x="1771" y="1452"/>
                  <a:pt x="1771" y="1452"/>
                </a:cubicBezTo>
                <a:cubicBezTo>
                  <a:pt x="1756" y="1437"/>
                  <a:pt x="1756" y="1437"/>
                  <a:pt x="1756" y="1437"/>
                </a:cubicBezTo>
                <a:cubicBezTo>
                  <a:pt x="1744" y="1437"/>
                  <a:pt x="1744" y="1437"/>
                  <a:pt x="1744" y="1437"/>
                </a:cubicBezTo>
                <a:cubicBezTo>
                  <a:pt x="1731" y="1448"/>
                  <a:pt x="1731" y="1448"/>
                  <a:pt x="1731" y="1448"/>
                </a:cubicBezTo>
                <a:cubicBezTo>
                  <a:pt x="1699" y="1448"/>
                  <a:pt x="1699" y="1448"/>
                  <a:pt x="1699" y="1448"/>
                </a:cubicBezTo>
                <a:cubicBezTo>
                  <a:pt x="1699" y="1437"/>
                  <a:pt x="1699" y="1437"/>
                  <a:pt x="1699" y="1437"/>
                </a:cubicBezTo>
                <a:cubicBezTo>
                  <a:pt x="1673" y="1437"/>
                  <a:pt x="1673" y="1437"/>
                  <a:pt x="1673" y="1437"/>
                </a:cubicBezTo>
                <a:cubicBezTo>
                  <a:pt x="1673" y="1469"/>
                  <a:pt x="1673" y="1469"/>
                  <a:pt x="1673" y="1469"/>
                </a:cubicBezTo>
                <a:cubicBezTo>
                  <a:pt x="1656" y="1469"/>
                  <a:pt x="1656" y="1469"/>
                  <a:pt x="1656" y="1469"/>
                </a:cubicBezTo>
                <a:cubicBezTo>
                  <a:pt x="1656" y="1459"/>
                  <a:pt x="1656" y="1459"/>
                  <a:pt x="1656" y="1459"/>
                </a:cubicBezTo>
                <a:cubicBezTo>
                  <a:pt x="1619" y="1459"/>
                  <a:pt x="1619" y="1459"/>
                  <a:pt x="1619" y="1459"/>
                </a:cubicBezTo>
                <a:cubicBezTo>
                  <a:pt x="1619" y="1448"/>
                  <a:pt x="1619" y="1448"/>
                  <a:pt x="1619" y="1448"/>
                </a:cubicBezTo>
                <a:cubicBezTo>
                  <a:pt x="1587" y="1448"/>
                  <a:pt x="1587" y="1448"/>
                  <a:pt x="1587" y="1448"/>
                </a:cubicBezTo>
                <a:cubicBezTo>
                  <a:pt x="1587" y="1459"/>
                  <a:pt x="1587" y="1459"/>
                  <a:pt x="1587" y="1459"/>
                </a:cubicBezTo>
                <a:cubicBezTo>
                  <a:pt x="1563" y="1459"/>
                  <a:pt x="1563" y="1459"/>
                  <a:pt x="1563" y="1459"/>
                </a:cubicBezTo>
                <a:cubicBezTo>
                  <a:pt x="1563" y="1407"/>
                  <a:pt x="1563" y="1407"/>
                  <a:pt x="1563" y="1407"/>
                </a:cubicBezTo>
                <a:cubicBezTo>
                  <a:pt x="1531" y="1393"/>
                  <a:pt x="1531" y="1393"/>
                  <a:pt x="1531" y="1393"/>
                </a:cubicBezTo>
                <a:cubicBezTo>
                  <a:pt x="1531" y="1408"/>
                  <a:pt x="1531" y="1408"/>
                  <a:pt x="1531" y="1408"/>
                </a:cubicBezTo>
                <a:cubicBezTo>
                  <a:pt x="1524" y="1408"/>
                  <a:pt x="1524" y="1408"/>
                  <a:pt x="1524" y="1408"/>
                </a:cubicBezTo>
                <a:cubicBezTo>
                  <a:pt x="1524" y="1331"/>
                  <a:pt x="1524" y="1331"/>
                  <a:pt x="1524" y="1331"/>
                </a:cubicBezTo>
                <a:cubicBezTo>
                  <a:pt x="1507" y="1331"/>
                  <a:pt x="1507" y="1331"/>
                  <a:pt x="1507" y="1331"/>
                </a:cubicBezTo>
                <a:cubicBezTo>
                  <a:pt x="1507" y="1307"/>
                  <a:pt x="1507" y="1307"/>
                  <a:pt x="1507" y="1307"/>
                </a:cubicBezTo>
                <a:cubicBezTo>
                  <a:pt x="1479" y="1307"/>
                  <a:pt x="1479" y="1307"/>
                  <a:pt x="1479" y="1307"/>
                </a:cubicBezTo>
                <a:cubicBezTo>
                  <a:pt x="1479" y="1281"/>
                  <a:pt x="1479" y="1281"/>
                  <a:pt x="1479" y="1281"/>
                </a:cubicBezTo>
                <a:cubicBezTo>
                  <a:pt x="1465" y="1281"/>
                  <a:pt x="1465" y="1281"/>
                  <a:pt x="1465" y="1281"/>
                </a:cubicBezTo>
                <a:cubicBezTo>
                  <a:pt x="1465" y="1307"/>
                  <a:pt x="1465" y="1307"/>
                  <a:pt x="1465" y="1307"/>
                </a:cubicBezTo>
                <a:cubicBezTo>
                  <a:pt x="1443" y="1307"/>
                  <a:pt x="1443" y="1307"/>
                  <a:pt x="1443" y="1307"/>
                </a:cubicBezTo>
                <a:cubicBezTo>
                  <a:pt x="1443" y="1265"/>
                  <a:pt x="1443" y="1265"/>
                  <a:pt x="1443" y="1265"/>
                </a:cubicBezTo>
                <a:cubicBezTo>
                  <a:pt x="1443" y="1265"/>
                  <a:pt x="1412" y="1232"/>
                  <a:pt x="1389" y="1232"/>
                </a:cubicBezTo>
                <a:cubicBezTo>
                  <a:pt x="1367" y="1232"/>
                  <a:pt x="1337" y="1269"/>
                  <a:pt x="1337" y="1269"/>
                </a:cubicBezTo>
                <a:cubicBezTo>
                  <a:pt x="1337" y="1359"/>
                  <a:pt x="1337" y="1359"/>
                  <a:pt x="1337" y="1359"/>
                </a:cubicBezTo>
                <a:cubicBezTo>
                  <a:pt x="1315" y="1359"/>
                  <a:pt x="1315" y="1359"/>
                  <a:pt x="1315" y="1359"/>
                </a:cubicBezTo>
                <a:cubicBezTo>
                  <a:pt x="1315" y="1417"/>
                  <a:pt x="1315" y="1417"/>
                  <a:pt x="1315" y="1417"/>
                </a:cubicBezTo>
                <a:cubicBezTo>
                  <a:pt x="1275" y="1432"/>
                  <a:pt x="1275" y="1432"/>
                  <a:pt x="1275" y="1432"/>
                </a:cubicBezTo>
                <a:cubicBezTo>
                  <a:pt x="1275" y="1445"/>
                  <a:pt x="1275" y="1445"/>
                  <a:pt x="1275" y="1445"/>
                </a:cubicBezTo>
                <a:cubicBezTo>
                  <a:pt x="1267" y="1445"/>
                  <a:pt x="1267" y="1445"/>
                  <a:pt x="1267" y="1445"/>
                </a:cubicBezTo>
                <a:cubicBezTo>
                  <a:pt x="1267" y="1421"/>
                  <a:pt x="1267" y="1421"/>
                  <a:pt x="1267" y="1421"/>
                </a:cubicBezTo>
                <a:cubicBezTo>
                  <a:pt x="1253" y="1421"/>
                  <a:pt x="1253" y="1421"/>
                  <a:pt x="1253" y="1421"/>
                </a:cubicBezTo>
                <a:cubicBezTo>
                  <a:pt x="1235" y="1395"/>
                  <a:pt x="1235" y="1395"/>
                  <a:pt x="1235" y="1395"/>
                </a:cubicBezTo>
                <a:cubicBezTo>
                  <a:pt x="1213" y="1416"/>
                  <a:pt x="1213" y="1416"/>
                  <a:pt x="1213" y="1416"/>
                </a:cubicBezTo>
                <a:cubicBezTo>
                  <a:pt x="1213" y="1399"/>
                  <a:pt x="1213" y="1399"/>
                  <a:pt x="1213" y="1399"/>
                </a:cubicBezTo>
                <a:cubicBezTo>
                  <a:pt x="1200" y="1399"/>
                  <a:pt x="1200" y="1399"/>
                  <a:pt x="1200" y="1399"/>
                </a:cubicBezTo>
                <a:cubicBezTo>
                  <a:pt x="1200" y="1409"/>
                  <a:pt x="1200" y="1409"/>
                  <a:pt x="1200" y="1409"/>
                </a:cubicBezTo>
                <a:cubicBezTo>
                  <a:pt x="1189" y="1409"/>
                  <a:pt x="1189" y="1409"/>
                  <a:pt x="1189" y="1409"/>
                </a:cubicBezTo>
                <a:cubicBezTo>
                  <a:pt x="1189" y="1392"/>
                  <a:pt x="1189" y="1392"/>
                  <a:pt x="1189" y="1392"/>
                </a:cubicBezTo>
                <a:cubicBezTo>
                  <a:pt x="1164" y="1392"/>
                  <a:pt x="1164" y="1392"/>
                  <a:pt x="1164" y="1392"/>
                </a:cubicBezTo>
                <a:cubicBezTo>
                  <a:pt x="1164" y="1401"/>
                  <a:pt x="1164" y="1401"/>
                  <a:pt x="1164" y="1401"/>
                </a:cubicBezTo>
                <a:cubicBezTo>
                  <a:pt x="1155" y="1401"/>
                  <a:pt x="1155" y="1401"/>
                  <a:pt x="1155" y="1401"/>
                </a:cubicBezTo>
                <a:cubicBezTo>
                  <a:pt x="1155" y="1417"/>
                  <a:pt x="1155" y="1417"/>
                  <a:pt x="1155" y="1417"/>
                </a:cubicBezTo>
                <a:cubicBezTo>
                  <a:pt x="1133" y="1417"/>
                  <a:pt x="1133" y="1417"/>
                  <a:pt x="1133" y="1417"/>
                </a:cubicBezTo>
                <a:cubicBezTo>
                  <a:pt x="1133" y="1397"/>
                  <a:pt x="1133" y="1397"/>
                  <a:pt x="1133" y="1397"/>
                </a:cubicBezTo>
                <a:cubicBezTo>
                  <a:pt x="1123" y="1397"/>
                  <a:pt x="1123" y="1397"/>
                  <a:pt x="1123" y="1397"/>
                </a:cubicBezTo>
                <a:cubicBezTo>
                  <a:pt x="1112" y="1385"/>
                  <a:pt x="1112" y="1385"/>
                  <a:pt x="1112" y="1385"/>
                </a:cubicBezTo>
                <a:cubicBezTo>
                  <a:pt x="1104" y="1391"/>
                  <a:pt x="1104" y="1391"/>
                  <a:pt x="1104" y="1391"/>
                </a:cubicBezTo>
                <a:cubicBezTo>
                  <a:pt x="1095" y="1391"/>
                  <a:pt x="1095" y="1391"/>
                  <a:pt x="1095" y="1391"/>
                </a:cubicBezTo>
                <a:cubicBezTo>
                  <a:pt x="1076" y="1368"/>
                  <a:pt x="1076" y="1368"/>
                  <a:pt x="1076" y="1368"/>
                </a:cubicBezTo>
                <a:cubicBezTo>
                  <a:pt x="1063" y="1389"/>
                  <a:pt x="1063" y="1389"/>
                  <a:pt x="1063" y="1389"/>
                </a:cubicBezTo>
                <a:cubicBezTo>
                  <a:pt x="1051" y="1389"/>
                  <a:pt x="1051" y="1389"/>
                  <a:pt x="1051" y="1389"/>
                </a:cubicBezTo>
                <a:cubicBezTo>
                  <a:pt x="1051" y="1371"/>
                  <a:pt x="1051" y="1371"/>
                  <a:pt x="1051" y="1371"/>
                </a:cubicBezTo>
                <a:cubicBezTo>
                  <a:pt x="1031" y="1371"/>
                  <a:pt x="1031" y="1371"/>
                  <a:pt x="1031" y="1371"/>
                </a:cubicBezTo>
                <a:cubicBezTo>
                  <a:pt x="1031" y="1391"/>
                  <a:pt x="1031" y="1391"/>
                  <a:pt x="1031" y="1391"/>
                </a:cubicBezTo>
                <a:cubicBezTo>
                  <a:pt x="1020" y="1403"/>
                  <a:pt x="1020" y="1403"/>
                  <a:pt x="1020" y="1403"/>
                </a:cubicBezTo>
                <a:cubicBezTo>
                  <a:pt x="1012" y="1403"/>
                  <a:pt x="1012" y="1403"/>
                  <a:pt x="1012" y="1403"/>
                </a:cubicBezTo>
                <a:cubicBezTo>
                  <a:pt x="1012" y="1376"/>
                  <a:pt x="1012" y="1376"/>
                  <a:pt x="1012" y="1376"/>
                </a:cubicBezTo>
                <a:cubicBezTo>
                  <a:pt x="999" y="1376"/>
                  <a:pt x="999" y="1376"/>
                  <a:pt x="999" y="1376"/>
                </a:cubicBezTo>
                <a:cubicBezTo>
                  <a:pt x="988" y="1359"/>
                  <a:pt x="988" y="1359"/>
                  <a:pt x="988" y="1359"/>
                </a:cubicBezTo>
                <a:cubicBezTo>
                  <a:pt x="969" y="1381"/>
                  <a:pt x="969" y="1381"/>
                  <a:pt x="969" y="1381"/>
                </a:cubicBezTo>
                <a:cubicBezTo>
                  <a:pt x="969" y="1224"/>
                  <a:pt x="969" y="1224"/>
                  <a:pt x="969" y="1224"/>
                </a:cubicBezTo>
                <a:cubicBezTo>
                  <a:pt x="943" y="1224"/>
                  <a:pt x="943" y="1224"/>
                  <a:pt x="943" y="1224"/>
                </a:cubicBezTo>
                <a:cubicBezTo>
                  <a:pt x="943" y="1212"/>
                  <a:pt x="943" y="1212"/>
                  <a:pt x="943" y="1212"/>
                </a:cubicBezTo>
                <a:cubicBezTo>
                  <a:pt x="969" y="1212"/>
                  <a:pt x="969" y="1212"/>
                  <a:pt x="969" y="1212"/>
                </a:cubicBezTo>
                <a:cubicBezTo>
                  <a:pt x="969" y="1204"/>
                  <a:pt x="969" y="1204"/>
                  <a:pt x="969" y="1204"/>
                </a:cubicBezTo>
                <a:cubicBezTo>
                  <a:pt x="847" y="1204"/>
                  <a:pt x="847" y="1204"/>
                  <a:pt x="847" y="1204"/>
                </a:cubicBezTo>
                <a:cubicBezTo>
                  <a:pt x="847" y="1211"/>
                  <a:pt x="847" y="1211"/>
                  <a:pt x="847" y="1211"/>
                </a:cubicBezTo>
                <a:cubicBezTo>
                  <a:pt x="857" y="1211"/>
                  <a:pt x="857" y="1211"/>
                  <a:pt x="857" y="1211"/>
                </a:cubicBezTo>
                <a:cubicBezTo>
                  <a:pt x="857" y="1224"/>
                  <a:pt x="857" y="1224"/>
                  <a:pt x="857" y="1224"/>
                </a:cubicBezTo>
                <a:cubicBezTo>
                  <a:pt x="843" y="1224"/>
                  <a:pt x="843" y="1224"/>
                  <a:pt x="843" y="1224"/>
                </a:cubicBezTo>
                <a:cubicBezTo>
                  <a:pt x="843" y="1375"/>
                  <a:pt x="843" y="1375"/>
                  <a:pt x="843" y="1375"/>
                </a:cubicBezTo>
                <a:cubicBezTo>
                  <a:pt x="828" y="1375"/>
                  <a:pt x="828" y="1375"/>
                  <a:pt x="828" y="1375"/>
                </a:cubicBezTo>
                <a:cubicBezTo>
                  <a:pt x="828" y="1387"/>
                  <a:pt x="828" y="1387"/>
                  <a:pt x="828" y="1387"/>
                </a:cubicBezTo>
                <a:cubicBezTo>
                  <a:pt x="816" y="1387"/>
                  <a:pt x="816" y="1387"/>
                  <a:pt x="816" y="1387"/>
                </a:cubicBezTo>
                <a:cubicBezTo>
                  <a:pt x="816" y="1403"/>
                  <a:pt x="816" y="1403"/>
                  <a:pt x="816" y="1403"/>
                </a:cubicBezTo>
                <a:cubicBezTo>
                  <a:pt x="804" y="1403"/>
                  <a:pt x="804" y="1403"/>
                  <a:pt x="804" y="1403"/>
                </a:cubicBezTo>
                <a:cubicBezTo>
                  <a:pt x="787" y="1393"/>
                  <a:pt x="787" y="1393"/>
                  <a:pt x="787" y="1393"/>
                </a:cubicBezTo>
                <a:cubicBezTo>
                  <a:pt x="787" y="1193"/>
                  <a:pt x="787" y="1193"/>
                  <a:pt x="787" y="1193"/>
                </a:cubicBezTo>
                <a:cubicBezTo>
                  <a:pt x="691" y="1193"/>
                  <a:pt x="691" y="1193"/>
                  <a:pt x="691" y="1193"/>
                </a:cubicBezTo>
                <a:cubicBezTo>
                  <a:pt x="691" y="1427"/>
                  <a:pt x="691" y="1427"/>
                  <a:pt x="691" y="1427"/>
                </a:cubicBezTo>
                <a:cubicBezTo>
                  <a:pt x="664" y="1427"/>
                  <a:pt x="664" y="1427"/>
                  <a:pt x="664" y="1427"/>
                </a:cubicBezTo>
                <a:cubicBezTo>
                  <a:pt x="664" y="1445"/>
                  <a:pt x="664" y="1445"/>
                  <a:pt x="664" y="1445"/>
                </a:cubicBezTo>
                <a:cubicBezTo>
                  <a:pt x="640" y="1445"/>
                  <a:pt x="640" y="1445"/>
                  <a:pt x="640" y="1445"/>
                </a:cubicBezTo>
                <a:cubicBezTo>
                  <a:pt x="640" y="1436"/>
                  <a:pt x="640" y="1436"/>
                  <a:pt x="640" y="1436"/>
                </a:cubicBezTo>
                <a:cubicBezTo>
                  <a:pt x="625" y="1436"/>
                  <a:pt x="625" y="1436"/>
                  <a:pt x="625" y="1436"/>
                </a:cubicBezTo>
                <a:cubicBezTo>
                  <a:pt x="625" y="1237"/>
                  <a:pt x="625" y="1237"/>
                  <a:pt x="625" y="1237"/>
                </a:cubicBezTo>
                <a:cubicBezTo>
                  <a:pt x="601" y="1237"/>
                  <a:pt x="601" y="1237"/>
                  <a:pt x="601" y="1237"/>
                </a:cubicBezTo>
                <a:cubicBezTo>
                  <a:pt x="601" y="1228"/>
                  <a:pt x="601" y="1228"/>
                  <a:pt x="601" y="1228"/>
                </a:cubicBezTo>
                <a:cubicBezTo>
                  <a:pt x="536" y="1228"/>
                  <a:pt x="536" y="1228"/>
                  <a:pt x="536" y="1228"/>
                </a:cubicBezTo>
                <a:cubicBezTo>
                  <a:pt x="536" y="1241"/>
                  <a:pt x="536" y="1241"/>
                  <a:pt x="536" y="1241"/>
                </a:cubicBezTo>
                <a:cubicBezTo>
                  <a:pt x="515" y="1241"/>
                  <a:pt x="515" y="1241"/>
                  <a:pt x="515" y="1241"/>
                </a:cubicBezTo>
                <a:cubicBezTo>
                  <a:pt x="515" y="1227"/>
                  <a:pt x="515" y="1227"/>
                  <a:pt x="515" y="1227"/>
                </a:cubicBezTo>
                <a:cubicBezTo>
                  <a:pt x="501" y="1227"/>
                  <a:pt x="501" y="1227"/>
                  <a:pt x="501" y="1227"/>
                </a:cubicBezTo>
                <a:cubicBezTo>
                  <a:pt x="501" y="1227"/>
                  <a:pt x="487" y="1169"/>
                  <a:pt x="456" y="1169"/>
                </a:cubicBezTo>
                <a:cubicBezTo>
                  <a:pt x="425" y="1169"/>
                  <a:pt x="401" y="1224"/>
                  <a:pt x="401" y="1224"/>
                </a:cubicBezTo>
                <a:cubicBezTo>
                  <a:pt x="392" y="1224"/>
                  <a:pt x="392" y="1224"/>
                  <a:pt x="392" y="1224"/>
                </a:cubicBezTo>
                <a:cubicBezTo>
                  <a:pt x="392" y="1243"/>
                  <a:pt x="392" y="1243"/>
                  <a:pt x="392" y="1243"/>
                </a:cubicBezTo>
                <a:cubicBezTo>
                  <a:pt x="373" y="1243"/>
                  <a:pt x="373" y="1243"/>
                  <a:pt x="373" y="1243"/>
                </a:cubicBezTo>
                <a:cubicBezTo>
                  <a:pt x="373" y="1233"/>
                  <a:pt x="373" y="1233"/>
                  <a:pt x="373" y="1233"/>
                </a:cubicBezTo>
                <a:cubicBezTo>
                  <a:pt x="320" y="1233"/>
                  <a:pt x="320" y="1233"/>
                  <a:pt x="320" y="1233"/>
                </a:cubicBezTo>
                <a:cubicBezTo>
                  <a:pt x="320" y="1245"/>
                  <a:pt x="320" y="1245"/>
                  <a:pt x="320" y="1245"/>
                </a:cubicBezTo>
                <a:cubicBezTo>
                  <a:pt x="303" y="1245"/>
                  <a:pt x="303" y="1245"/>
                  <a:pt x="303" y="1245"/>
                </a:cubicBezTo>
                <a:cubicBezTo>
                  <a:pt x="288" y="1257"/>
                  <a:pt x="288" y="1257"/>
                  <a:pt x="288" y="1257"/>
                </a:cubicBezTo>
                <a:cubicBezTo>
                  <a:pt x="288" y="1331"/>
                  <a:pt x="288" y="1331"/>
                  <a:pt x="288" y="1331"/>
                </a:cubicBezTo>
                <a:cubicBezTo>
                  <a:pt x="268" y="1331"/>
                  <a:pt x="268" y="1331"/>
                  <a:pt x="268" y="1331"/>
                </a:cubicBezTo>
                <a:cubicBezTo>
                  <a:pt x="268" y="1373"/>
                  <a:pt x="268" y="1373"/>
                  <a:pt x="268" y="1373"/>
                </a:cubicBezTo>
                <a:cubicBezTo>
                  <a:pt x="252" y="1373"/>
                  <a:pt x="252" y="1373"/>
                  <a:pt x="252" y="1373"/>
                </a:cubicBezTo>
                <a:cubicBezTo>
                  <a:pt x="252" y="1325"/>
                  <a:pt x="252" y="1325"/>
                  <a:pt x="252" y="1325"/>
                </a:cubicBezTo>
                <a:cubicBezTo>
                  <a:pt x="236" y="1325"/>
                  <a:pt x="236" y="1325"/>
                  <a:pt x="236" y="1325"/>
                </a:cubicBezTo>
                <a:cubicBezTo>
                  <a:pt x="236" y="1342"/>
                  <a:pt x="236" y="1342"/>
                  <a:pt x="236" y="1342"/>
                </a:cubicBezTo>
                <a:cubicBezTo>
                  <a:pt x="218" y="1342"/>
                  <a:pt x="218" y="1342"/>
                  <a:pt x="218" y="1342"/>
                </a:cubicBezTo>
                <a:cubicBezTo>
                  <a:pt x="218" y="1331"/>
                  <a:pt x="218" y="1331"/>
                  <a:pt x="218" y="1331"/>
                </a:cubicBezTo>
                <a:cubicBezTo>
                  <a:pt x="195" y="1331"/>
                  <a:pt x="195" y="1331"/>
                  <a:pt x="195" y="1331"/>
                </a:cubicBezTo>
                <a:cubicBezTo>
                  <a:pt x="195" y="1312"/>
                  <a:pt x="195" y="1312"/>
                  <a:pt x="195" y="1312"/>
                </a:cubicBezTo>
                <a:cubicBezTo>
                  <a:pt x="182" y="1299"/>
                  <a:pt x="182" y="1299"/>
                  <a:pt x="182" y="1299"/>
                </a:cubicBezTo>
                <a:cubicBezTo>
                  <a:pt x="168" y="1283"/>
                  <a:pt x="168" y="1283"/>
                  <a:pt x="168" y="1283"/>
                </a:cubicBezTo>
                <a:cubicBezTo>
                  <a:pt x="134" y="1283"/>
                  <a:pt x="134" y="1283"/>
                  <a:pt x="134" y="1283"/>
                </a:cubicBezTo>
                <a:cubicBezTo>
                  <a:pt x="102" y="1307"/>
                  <a:pt x="102" y="1307"/>
                  <a:pt x="102" y="1307"/>
                </a:cubicBezTo>
                <a:cubicBezTo>
                  <a:pt x="78" y="1307"/>
                  <a:pt x="78" y="1307"/>
                  <a:pt x="78" y="1307"/>
                </a:cubicBezTo>
                <a:cubicBezTo>
                  <a:pt x="78" y="1401"/>
                  <a:pt x="78" y="1401"/>
                  <a:pt x="78" y="1401"/>
                </a:cubicBezTo>
                <a:cubicBezTo>
                  <a:pt x="56" y="1357"/>
                  <a:pt x="56" y="1357"/>
                  <a:pt x="56" y="1357"/>
                </a:cubicBezTo>
                <a:cubicBezTo>
                  <a:pt x="56" y="1333"/>
                  <a:pt x="56" y="1333"/>
                  <a:pt x="56" y="1333"/>
                </a:cubicBezTo>
                <a:cubicBezTo>
                  <a:pt x="0" y="1333"/>
                  <a:pt x="0" y="1333"/>
                  <a:pt x="0" y="1333"/>
                </a:cubicBezTo>
                <a:cubicBezTo>
                  <a:pt x="0" y="1542"/>
                  <a:pt x="0" y="1542"/>
                  <a:pt x="0" y="1542"/>
                </a:cubicBezTo>
                <a:cubicBezTo>
                  <a:pt x="8000" y="1542"/>
                  <a:pt x="8000" y="1542"/>
                  <a:pt x="8000" y="1542"/>
                </a:cubicBezTo>
                <a:cubicBezTo>
                  <a:pt x="8000" y="1472"/>
                  <a:pt x="8000" y="1472"/>
                  <a:pt x="8000" y="1472"/>
                </a:cubicBezTo>
                <a:lnTo>
                  <a:pt x="7978" y="1472"/>
                </a:lnTo>
                <a:close/>
                <a:moveTo>
                  <a:pt x="3369" y="1457"/>
                </a:moveTo>
                <a:cubicBezTo>
                  <a:pt x="3356" y="1457"/>
                  <a:pt x="3356" y="1457"/>
                  <a:pt x="3356" y="1457"/>
                </a:cubicBezTo>
                <a:cubicBezTo>
                  <a:pt x="3356" y="1408"/>
                  <a:pt x="3356" y="1408"/>
                  <a:pt x="3356" y="1408"/>
                </a:cubicBezTo>
                <a:cubicBezTo>
                  <a:pt x="3369" y="1408"/>
                  <a:pt x="3369" y="1408"/>
                  <a:pt x="3369" y="1408"/>
                </a:cubicBezTo>
                <a:lnTo>
                  <a:pt x="3369" y="1457"/>
                </a:lnTo>
                <a:close/>
                <a:moveTo>
                  <a:pt x="3369" y="1389"/>
                </a:moveTo>
                <a:cubicBezTo>
                  <a:pt x="3356" y="1389"/>
                  <a:pt x="3356" y="1389"/>
                  <a:pt x="3356" y="1389"/>
                </a:cubicBezTo>
                <a:cubicBezTo>
                  <a:pt x="3356" y="1335"/>
                  <a:pt x="3356" y="1335"/>
                  <a:pt x="3356" y="1335"/>
                </a:cubicBezTo>
                <a:cubicBezTo>
                  <a:pt x="3369" y="1335"/>
                  <a:pt x="3369" y="1335"/>
                  <a:pt x="3369" y="1335"/>
                </a:cubicBezTo>
                <a:lnTo>
                  <a:pt x="3369" y="1389"/>
                </a:lnTo>
                <a:close/>
                <a:moveTo>
                  <a:pt x="3356" y="1141"/>
                </a:moveTo>
                <a:cubicBezTo>
                  <a:pt x="3356" y="1098"/>
                  <a:pt x="3356" y="1098"/>
                  <a:pt x="3356" y="1098"/>
                </a:cubicBezTo>
                <a:cubicBezTo>
                  <a:pt x="3356" y="1098"/>
                  <a:pt x="3373" y="1103"/>
                  <a:pt x="3373" y="1119"/>
                </a:cubicBezTo>
                <a:cubicBezTo>
                  <a:pt x="3373" y="1136"/>
                  <a:pt x="3356" y="1141"/>
                  <a:pt x="3356" y="1141"/>
                </a:cubicBezTo>
                <a:close/>
                <a:moveTo>
                  <a:pt x="3356" y="1060"/>
                </a:moveTo>
                <a:cubicBezTo>
                  <a:pt x="3356" y="1024"/>
                  <a:pt x="3356" y="1024"/>
                  <a:pt x="3356" y="1024"/>
                </a:cubicBezTo>
                <a:cubicBezTo>
                  <a:pt x="3356" y="1024"/>
                  <a:pt x="3373" y="1029"/>
                  <a:pt x="3373" y="1042"/>
                </a:cubicBezTo>
                <a:cubicBezTo>
                  <a:pt x="3373" y="1055"/>
                  <a:pt x="3356" y="1060"/>
                  <a:pt x="3356" y="1060"/>
                </a:cubicBezTo>
                <a:close/>
                <a:moveTo>
                  <a:pt x="3356" y="988"/>
                </a:moveTo>
                <a:cubicBezTo>
                  <a:pt x="3356" y="950"/>
                  <a:pt x="3356" y="950"/>
                  <a:pt x="3356" y="950"/>
                </a:cubicBezTo>
                <a:cubicBezTo>
                  <a:pt x="3356" y="950"/>
                  <a:pt x="3373" y="953"/>
                  <a:pt x="3373" y="969"/>
                </a:cubicBezTo>
                <a:cubicBezTo>
                  <a:pt x="3373" y="985"/>
                  <a:pt x="3356" y="988"/>
                  <a:pt x="3356" y="988"/>
                </a:cubicBezTo>
                <a:close/>
                <a:moveTo>
                  <a:pt x="3356" y="911"/>
                </a:moveTo>
                <a:cubicBezTo>
                  <a:pt x="3356" y="872"/>
                  <a:pt x="3356" y="872"/>
                  <a:pt x="3356" y="872"/>
                </a:cubicBezTo>
                <a:cubicBezTo>
                  <a:pt x="3356" y="872"/>
                  <a:pt x="3373" y="878"/>
                  <a:pt x="3373" y="891"/>
                </a:cubicBezTo>
                <a:cubicBezTo>
                  <a:pt x="3373" y="905"/>
                  <a:pt x="3356" y="911"/>
                  <a:pt x="3356" y="911"/>
                </a:cubicBezTo>
                <a:close/>
                <a:moveTo>
                  <a:pt x="3356" y="835"/>
                </a:moveTo>
                <a:cubicBezTo>
                  <a:pt x="3356" y="796"/>
                  <a:pt x="3356" y="796"/>
                  <a:pt x="3356" y="796"/>
                </a:cubicBezTo>
                <a:cubicBezTo>
                  <a:pt x="3356" y="796"/>
                  <a:pt x="3373" y="800"/>
                  <a:pt x="3373" y="815"/>
                </a:cubicBezTo>
                <a:cubicBezTo>
                  <a:pt x="3373" y="831"/>
                  <a:pt x="3356" y="835"/>
                  <a:pt x="3356" y="835"/>
                </a:cubicBezTo>
                <a:close/>
                <a:moveTo>
                  <a:pt x="3356" y="756"/>
                </a:moveTo>
                <a:cubicBezTo>
                  <a:pt x="3356" y="718"/>
                  <a:pt x="3356" y="718"/>
                  <a:pt x="3356" y="718"/>
                </a:cubicBezTo>
                <a:cubicBezTo>
                  <a:pt x="3356" y="718"/>
                  <a:pt x="3373" y="720"/>
                  <a:pt x="3373" y="737"/>
                </a:cubicBezTo>
                <a:cubicBezTo>
                  <a:pt x="3373" y="754"/>
                  <a:pt x="3356" y="756"/>
                  <a:pt x="3356" y="756"/>
                </a:cubicBezTo>
                <a:close/>
                <a:moveTo>
                  <a:pt x="5556" y="570"/>
                </a:moveTo>
                <a:cubicBezTo>
                  <a:pt x="5508" y="582"/>
                  <a:pt x="5508" y="582"/>
                  <a:pt x="5508" y="582"/>
                </a:cubicBezTo>
                <a:cubicBezTo>
                  <a:pt x="5490" y="529"/>
                  <a:pt x="5490" y="529"/>
                  <a:pt x="5490" y="529"/>
                </a:cubicBezTo>
                <a:cubicBezTo>
                  <a:pt x="5566" y="508"/>
                  <a:pt x="5566" y="508"/>
                  <a:pt x="5566" y="508"/>
                </a:cubicBezTo>
                <a:lnTo>
                  <a:pt x="5556" y="570"/>
                </a:lnTo>
                <a:close/>
              </a:path>
            </a:pathLst>
          </a:custGeom>
          <a:noFill/>
          <a:ln>
            <a:gradFill>
              <a:gsLst>
                <a:gs pos="0">
                  <a:schemeClr val="accent1">
                    <a:lumMod val="5000"/>
                    <a:lumOff val="95000"/>
                  </a:schemeClr>
                </a:gs>
                <a:gs pos="100000">
                  <a:srgbClr val="28A9D6"/>
                </a:gs>
              </a:gsLst>
              <a:lin ang="5400000" scaled="1"/>
            </a:gradFill>
          </a:ln>
          <a:effectLst/>
        </p:spPr>
        <p:txBody>
          <a:bodyPr vert="horz" wrap="square" lIns="91440" tIns="45720" rIns="91440" bIns="45720" numCol="1" anchor="t" anchorCtr="0" compatLnSpc="1"/>
          <a:lstStyle/>
          <a:p>
            <a:pPr fontAlgn="base"/>
            <a:endParaRPr lang="zh-CN" altLang="en-US" sz="1800" strike="noStrike" noProof="1"/>
          </a:p>
        </p:txBody>
      </p:sp>
      <p:sp>
        <p:nvSpPr>
          <p:cNvPr id="13315" name="矩形 1"/>
          <p:cNvSpPr/>
          <p:nvPr/>
        </p:nvSpPr>
        <p:spPr>
          <a:xfrm>
            <a:off x="0" y="2827338"/>
            <a:ext cx="9144000" cy="1285875"/>
          </a:xfrm>
          <a:prstGeom prst="rect">
            <a:avLst/>
          </a:prstGeom>
          <a:solidFill>
            <a:srgbClr val="28A9D6"/>
          </a:solidFill>
          <a:ln w="9525">
            <a:noFill/>
          </a:ln>
        </p:spPr>
        <p:txBody>
          <a:bodyPr wrap="square" lIns="91440" tIns="45720" rIns="91440" bIns="45720" anchor="t"/>
          <a:lstStyle/>
          <a:p>
            <a:endParaRPr lang="zh-CN" altLang="en-US">
              <a:latin typeface="Arial" panose="020B0604020202020204" pitchFamily="34" charset="0"/>
              <a:ea typeface="宋体" panose="02010600030101010101" pitchFamily="2" charset="-122"/>
            </a:endParaRPr>
          </a:p>
        </p:txBody>
      </p:sp>
      <p:cxnSp>
        <p:nvCxnSpPr>
          <p:cNvPr id="25" name="直接连接符 24"/>
          <p:cNvCxnSpPr/>
          <p:nvPr/>
        </p:nvCxnSpPr>
        <p:spPr>
          <a:xfrm>
            <a:off x="0" y="4137025"/>
            <a:ext cx="9144000" cy="0"/>
          </a:xfrm>
          <a:prstGeom prst="line">
            <a:avLst/>
          </a:prstGeom>
          <a:ln w="19050">
            <a:solidFill>
              <a:srgbClr val="28A9D6"/>
            </a:solidFill>
          </a:ln>
        </p:spPr>
        <p:style>
          <a:lnRef idx="1">
            <a:schemeClr val="accent1"/>
          </a:lnRef>
          <a:fillRef idx="0">
            <a:schemeClr val="accent1"/>
          </a:fillRef>
          <a:effectRef idx="0">
            <a:schemeClr val="accent1"/>
          </a:effectRef>
          <a:fontRef idx="minor">
            <a:schemeClr val="tx1"/>
          </a:fontRef>
        </p:style>
      </p:cxnSp>
      <p:sp>
        <p:nvSpPr>
          <p:cNvPr id="31" name="TextBox 13"/>
          <p:cNvSpPr txBox="1"/>
          <p:nvPr/>
        </p:nvSpPr>
        <p:spPr>
          <a:xfrm>
            <a:off x="1430020" y="3147695"/>
            <a:ext cx="6283325" cy="64516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zh-CN" sz="3600" b="1" noProof="1">
                <a:latin typeface="微软雅黑" panose="020B0503020204020204" charset="-122"/>
                <a:ea typeface="微软雅黑" panose="020B0503020204020204" charset="-122"/>
                <a:cs typeface="+mn-cs"/>
                <a:sym typeface="+mn-ea"/>
              </a:rPr>
              <a:t>水资源税改革试点政策解读</a:t>
            </a:r>
            <a:endParaRPr lang="zh-CN" altLang="zh-CN" sz="3600" b="1" noProof="1">
              <a:ln w="3175">
                <a:solidFill>
                  <a:srgbClr val="31A5D7"/>
                </a:solidFill>
              </a:ln>
              <a:solidFill>
                <a:schemeClr val="bg1"/>
              </a:solidFill>
              <a:latin typeface="微软雅黑" panose="020B0503020204020204" charset="-122"/>
              <a:ea typeface="微软雅黑" panose="020B0503020204020204" charset="-122"/>
              <a:sym typeface="+mn-ea"/>
            </a:endParaRPr>
          </a:p>
        </p:txBody>
      </p:sp>
      <p:cxnSp>
        <p:nvCxnSpPr>
          <p:cNvPr id="28" name="直接连接符 27"/>
          <p:cNvCxnSpPr/>
          <p:nvPr/>
        </p:nvCxnSpPr>
        <p:spPr>
          <a:xfrm>
            <a:off x="0" y="4454525"/>
            <a:ext cx="3240088" cy="9525"/>
          </a:xfrm>
          <a:prstGeom prst="line">
            <a:avLst/>
          </a:prstGeom>
          <a:ln w="31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0" y="4503738"/>
            <a:ext cx="3240088" cy="9525"/>
          </a:xfrm>
          <a:prstGeom prst="line">
            <a:avLst/>
          </a:prstGeom>
          <a:ln w="31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0" y="4552950"/>
            <a:ext cx="3240088" cy="9525"/>
          </a:xfrm>
          <a:prstGeom prst="line">
            <a:avLst/>
          </a:prstGeom>
          <a:ln w="31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903913" y="4454525"/>
            <a:ext cx="3240088" cy="9525"/>
          </a:xfrm>
          <a:prstGeom prst="line">
            <a:avLst/>
          </a:prstGeom>
          <a:ln w="31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903913" y="4503738"/>
            <a:ext cx="3240088" cy="9525"/>
          </a:xfrm>
          <a:prstGeom prst="line">
            <a:avLst/>
          </a:prstGeom>
          <a:ln w="31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903913" y="4552950"/>
            <a:ext cx="3240088" cy="9525"/>
          </a:xfrm>
          <a:prstGeom prst="line">
            <a:avLst/>
          </a:prstGeom>
          <a:ln w="3175">
            <a:solidFill>
              <a:srgbClr val="28A9D6"/>
            </a:solidFill>
          </a:ln>
        </p:spPr>
        <p:style>
          <a:lnRef idx="1">
            <a:schemeClr val="accent1"/>
          </a:lnRef>
          <a:fillRef idx="0">
            <a:schemeClr val="accent1"/>
          </a:fillRef>
          <a:effectRef idx="0">
            <a:schemeClr val="accent1"/>
          </a:effectRef>
          <a:fontRef idx="minor">
            <a:schemeClr val="tx1"/>
          </a:fontRef>
        </p:style>
      </p:cxnSp>
      <p:sp>
        <p:nvSpPr>
          <p:cNvPr id="13324" name="文本框 3"/>
          <p:cNvSpPr txBox="1"/>
          <p:nvPr/>
        </p:nvSpPr>
        <p:spPr>
          <a:xfrm>
            <a:off x="3067685" y="4314825"/>
            <a:ext cx="3467100" cy="337185"/>
          </a:xfrm>
          <a:prstGeom prst="rect">
            <a:avLst/>
          </a:prstGeom>
          <a:noFill/>
          <a:ln w="9525">
            <a:noFill/>
          </a:ln>
        </p:spPr>
        <p:txBody>
          <a:bodyPr wrap="square" anchor="t">
            <a:spAutoFit/>
          </a:bodyPr>
          <a:lstStyle/>
          <a:p>
            <a:pPr algn="ctr"/>
            <a:r>
              <a:rPr lang="zh-CN" altLang="en-US" sz="1600" b="1" dirty="0" smtClean="0">
                <a:latin typeface="微软雅黑" panose="020B0503020204020204" charset="-122"/>
                <a:ea typeface="微软雅黑" panose="020B0503020204020204" charset="-122"/>
              </a:rPr>
              <a:t>国家税务总局延安市安塞区税务局</a:t>
            </a:r>
            <a:endParaRPr lang="zh-CN" altLang="en-US" sz="1600" b="1" dirty="0">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p:nvPr/>
        </p:nvCxnSpPr>
        <p:spPr>
          <a:xfrm>
            <a:off x="12049125" y="1550988"/>
            <a:ext cx="0" cy="3635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365500" y="1635125"/>
            <a:ext cx="0" cy="3386138"/>
          </a:xfrm>
          <a:prstGeom prst="line">
            <a:avLst/>
          </a:prstGeom>
          <a:ln>
            <a:solidFill>
              <a:srgbClr val="0174AB"/>
            </a:solidFill>
            <a:prstDash val="dash"/>
          </a:ln>
        </p:spPr>
        <p:style>
          <a:lnRef idx="1">
            <a:schemeClr val="accent1"/>
          </a:lnRef>
          <a:fillRef idx="0">
            <a:schemeClr val="accent1"/>
          </a:fillRef>
          <a:effectRef idx="0">
            <a:schemeClr val="accent1"/>
          </a:effectRef>
          <a:fontRef idx="minor">
            <a:schemeClr val="tx1"/>
          </a:fontRef>
        </p:style>
      </p:cxnSp>
      <p:grpSp>
        <p:nvGrpSpPr>
          <p:cNvPr id="14339" name="组合 18"/>
          <p:cNvGrpSpPr/>
          <p:nvPr/>
        </p:nvGrpSpPr>
        <p:grpSpPr>
          <a:xfrm>
            <a:off x="1062038" y="2197100"/>
            <a:ext cx="1947862" cy="1939925"/>
            <a:chOff x="1709739" y="2636838"/>
            <a:chExt cx="1590160" cy="1584325"/>
          </a:xfrm>
        </p:grpSpPr>
        <p:sp>
          <p:nvSpPr>
            <p:cNvPr id="14340" name="Freeform 6"/>
            <p:cNvSpPr/>
            <p:nvPr/>
          </p:nvSpPr>
          <p:spPr>
            <a:xfrm>
              <a:off x="1709739" y="2636838"/>
              <a:ext cx="1468102" cy="1467130"/>
            </a:xfrm>
            <a:custGeom>
              <a:avLst/>
              <a:gdLst/>
              <a:ahLst/>
              <a:cxnLst>
                <a:cxn ang="0">
                  <a:pos x="795030" y="1345061"/>
                </a:cxn>
                <a:cxn ang="0">
                  <a:pos x="761664" y="1459068"/>
                </a:cxn>
                <a:cxn ang="0">
                  <a:pos x="752459" y="1465978"/>
                </a:cxn>
                <a:cxn ang="0">
                  <a:pos x="739803" y="1467130"/>
                </a:cxn>
                <a:cxn ang="0">
                  <a:pos x="197894" y="1467130"/>
                </a:cxn>
                <a:cxn ang="0">
                  <a:pos x="93194" y="1442946"/>
                </a:cxn>
                <a:cxn ang="0">
                  <a:pos x="1150" y="1281723"/>
                </a:cxn>
                <a:cxn ang="0">
                  <a:pos x="0" y="1027221"/>
                </a:cxn>
                <a:cxn ang="0">
                  <a:pos x="0" y="195770"/>
                </a:cxn>
                <a:cxn ang="0">
                  <a:pos x="195593" y="0"/>
                </a:cxn>
                <a:cxn ang="0">
                  <a:pos x="1277110" y="0"/>
                </a:cxn>
                <a:cxn ang="0">
                  <a:pos x="1464650" y="150858"/>
                </a:cxn>
                <a:cxn ang="0">
                  <a:pos x="1468102" y="193467"/>
                </a:cxn>
                <a:cxn ang="0">
                  <a:pos x="1468102" y="724352"/>
                </a:cxn>
                <a:cxn ang="0">
                  <a:pos x="1466951" y="742777"/>
                </a:cxn>
                <a:cxn ang="0">
                  <a:pos x="1347294" y="758900"/>
                </a:cxn>
                <a:cxn ang="0">
                  <a:pos x="1347294" y="246440"/>
                </a:cxn>
                <a:cxn ang="0">
                  <a:pos x="121958" y="246440"/>
                </a:cxn>
                <a:cxn ang="0">
                  <a:pos x="121958" y="264866"/>
                </a:cxn>
                <a:cxn ang="0">
                  <a:pos x="120807" y="1269055"/>
                </a:cxn>
                <a:cxn ang="0">
                  <a:pos x="196744" y="1345061"/>
                </a:cxn>
                <a:cxn ang="0">
                  <a:pos x="772019" y="1345061"/>
                </a:cxn>
                <a:cxn ang="0">
                  <a:pos x="795030" y="1345061"/>
                </a:cxn>
              </a:cxnLst>
              <a:rect l="0" t="0" r="0" b="0"/>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solidFill>
              <a:srgbClr val="0174AB"/>
            </a:solidFill>
            <a:ln w="9525">
              <a:noFill/>
            </a:ln>
          </p:spPr>
          <p:txBody>
            <a:bodyPr/>
            <a:lstStyle/>
            <a:p>
              <a:endParaRPr lang="zh-CN" altLang="en-US"/>
            </a:p>
          </p:txBody>
        </p:sp>
        <p:sp>
          <p:nvSpPr>
            <p:cNvPr id="14341" name="Freeform 7"/>
            <p:cNvSpPr>
              <a:spLocks noEditPoints="1"/>
            </p:cNvSpPr>
            <p:nvPr/>
          </p:nvSpPr>
          <p:spPr>
            <a:xfrm>
              <a:off x="2571440" y="3653665"/>
              <a:ext cx="569443" cy="567498"/>
            </a:xfrm>
            <a:custGeom>
              <a:avLst/>
              <a:gdLst/>
              <a:ahLst/>
              <a:cxnLst>
                <a:cxn ang="0">
                  <a:pos x="377327" y="1151"/>
                </a:cxn>
                <a:cxn ang="0">
                  <a:pos x="569443" y="192235"/>
                </a:cxn>
                <a:cxn ang="0">
                  <a:pos x="491216" y="271662"/>
                </a:cxn>
                <a:cxn ang="0">
                  <a:pos x="276093" y="484617"/>
                </a:cxn>
                <a:cxn ang="0">
                  <a:pos x="248484" y="501884"/>
                </a:cxn>
                <a:cxn ang="0">
                  <a:pos x="46015" y="561742"/>
                </a:cxn>
                <a:cxn ang="0">
                  <a:pos x="10353" y="557137"/>
                </a:cxn>
                <a:cxn ang="0">
                  <a:pos x="6902" y="522604"/>
                </a:cxn>
                <a:cxn ang="0">
                  <a:pos x="66722" y="317706"/>
                </a:cxn>
                <a:cxn ang="0">
                  <a:pos x="77076" y="298137"/>
                </a:cxn>
                <a:cxn ang="0">
                  <a:pos x="376177" y="1151"/>
                </a:cxn>
                <a:cxn ang="0">
                  <a:pos x="377327" y="1151"/>
                </a:cxn>
                <a:cxn ang="0">
                  <a:pos x="117339" y="336124"/>
                </a:cxn>
                <a:cxn ang="0">
                  <a:pos x="82828" y="455840"/>
                </a:cxn>
                <a:cxn ang="0">
                  <a:pos x="85128" y="466200"/>
                </a:cxn>
                <a:cxn ang="0">
                  <a:pos x="129994" y="481164"/>
                </a:cxn>
                <a:cxn ang="0">
                  <a:pos x="170257" y="469653"/>
                </a:cxn>
                <a:cxn ang="0">
                  <a:pos x="230077" y="452386"/>
                </a:cxn>
                <a:cxn ang="0">
                  <a:pos x="212822" y="363751"/>
                </a:cxn>
                <a:cxn ang="0">
                  <a:pos x="204769" y="354542"/>
                </a:cxn>
                <a:cxn ang="0">
                  <a:pos x="117339" y="336124"/>
                </a:cxn>
              </a:cxnLst>
              <a:rect l="0" t="0" r="0" b="0"/>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solidFill>
              <a:srgbClr val="0174AB"/>
            </a:solidFill>
            <a:ln w="9525">
              <a:noFill/>
            </a:ln>
          </p:spPr>
          <p:txBody>
            <a:bodyPr/>
            <a:lstStyle/>
            <a:p>
              <a:endParaRPr lang="zh-CN" altLang="en-US"/>
            </a:p>
          </p:txBody>
        </p:sp>
        <p:sp>
          <p:nvSpPr>
            <p:cNvPr id="14342" name="Freeform 8"/>
            <p:cNvSpPr/>
            <p:nvPr/>
          </p:nvSpPr>
          <p:spPr>
            <a:xfrm>
              <a:off x="2262162" y="3371619"/>
              <a:ext cx="608346" cy="119627"/>
            </a:xfrm>
            <a:custGeom>
              <a:avLst/>
              <a:gdLst/>
              <a:ahLst/>
              <a:cxnLst>
                <a:cxn ang="0">
                  <a:pos x="0" y="119627"/>
                </a:cxn>
                <a:cxn ang="0">
                  <a:pos x="0" y="0"/>
                </a:cxn>
                <a:cxn ang="0">
                  <a:pos x="608346" y="0"/>
                </a:cxn>
                <a:cxn ang="0">
                  <a:pos x="608346" y="119627"/>
                </a:cxn>
                <a:cxn ang="0">
                  <a:pos x="0" y="119627"/>
                </a:cxn>
              </a:cxnLst>
              <a:rect l="0" t="0" r="0" b="0"/>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solidFill>
              <a:srgbClr val="0174AB"/>
            </a:solidFill>
            <a:ln w="9525">
              <a:noFill/>
            </a:ln>
          </p:spPr>
          <p:txBody>
            <a:bodyPr/>
            <a:lstStyle/>
            <a:p>
              <a:endParaRPr lang="zh-CN" altLang="en-US"/>
            </a:p>
          </p:txBody>
        </p:sp>
        <p:sp>
          <p:nvSpPr>
            <p:cNvPr id="14343" name="Freeform 9"/>
            <p:cNvSpPr/>
            <p:nvPr/>
          </p:nvSpPr>
          <p:spPr>
            <a:xfrm>
              <a:off x="2263134" y="3127502"/>
              <a:ext cx="607373" cy="119627"/>
            </a:xfrm>
            <a:custGeom>
              <a:avLst/>
              <a:gdLst/>
              <a:ahLst/>
              <a:cxnLst>
                <a:cxn ang="0">
                  <a:pos x="607373" y="0"/>
                </a:cxn>
                <a:cxn ang="0">
                  <a:pos x="607373" y="119627"/>
                </a:cxn>
                <a:cxn ang="0">
                  <a:pos x="0" y="119627"/>
                </a:cxn>
                <a:cxn ang="0">
                  <a:pos x="0" y="0"/>
                </a:cxn>
                <a:cxn ang="0">
                  <a:pos x="607373" y="0"/>
                </a:cxn>
              </a:cxnLst>
              <a:rect l="0" t="0" r="0" b="0"/>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solidFill>
              <a:srgbClr val="0174AB"/>
            </a:solidFill>
            <a:ln w="9525">
              <a:noFill/>
            </a:ln>
          </p:spPr>
          <p:txBody>
            <a:bodyPr/>
            <a:lstStyle/>
            <a:p>
              <a:endParaRPr lang="zh-CN" altLang="en-US"/>
            </a:p>
          </p:txBody>
        </p:sp>
        <p:sp>
          <p:nvSpPr>
            <p:cNvPr id="14344" name="Freeform 10"/>
            <p:cNvSpPr/>
            <p:nvPr/>
          </p:nvSpPr>
          <p:spPr>
            <a:xfrm>
              <a:off x="2263134" y="3615735"/>
              <a:ext cx="549991" cy="120599"/>
            </a:xfrm>
            <a:custGeom>
              <a:avLst/>
              <a:gdLst/>
              <a:ahLst/>
              <a:cxnLst>
                <a:cxn ang="0">
                  <a:pos x="0" y="0"/>
                </a:cxn>
                <a:cxn ang="0">
                  <a:pos x="549991" y="0"/>
                </a:cxn>
                <a:cxn ang="0">
                  <a:pos x="543087" y="9188"/>
                </a:cxn>
                <a:cxn ang="0">
                  <a:pos x="440683" y="111410"/>
                </a:cxn>
                <a:cxn ang="0">
                  <a:pos x="421122" y="119450"/>
                </a:cxn>
                <a:cxn ang="0">
                  <a:pos x="9204" y="120599"/>
                </a:cxn>
                <a:cxn ang="0">
                  <a:pos x="0" y="119450"/>
                </a:cxn>
                <a:cxn ang="0">
                  <a:pos x="0" y="0"/>
                </a:cxn>
              </a:cxnLst>
              <a:rect l="0" t="0" r="0" b="0"/>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solidFill>
              <a:srgbClr val="0174AB"/>
            </a:solidFill>
            <a:ln w="9525">
              <a:noFill/>
            </a:ln>
          </p:spPr>
          <p:txBody>
            <a:bodyPr/>
            <a:lstStyle/>
            <a:p>
              <a:endParaRPr lang="zh-CN" altLang="en-US"/>
            </a:p>
          </p:txBody>
        </p:sp>
        <p:sp>
          <p:nvSpPr>
            <p:cNvPr id="14345" name="Freeform 11"/>
            <p:cNvSpPr/>
            <p:nvPr/>
          </p:nvSpPr>
          <p:spPr>
            <a:xfrm>
              <a:off x="3016880" y="3492218"/>
              <a:ext cx="283019" cy="281074"/>
            </a:xfrm>
            <a:custGeom>
              <a:avLst/>
              <a:gdLst/>
              <a:ahLst/>
              <a:cxnLst>
                <a:cxn ang="0">
                  <a:pos x="0" y="100219"/>
                </a:cxn>
                <a:cxn ang="0">
                  <a:pos x="75931" y="23038"/>
                </a:cxn>
                <a:cxn ang="0">
                  <a:pos x="159917" y="23038"/>
                </a:cxn>
                <a:cxn ang="0">
                  <a:pos x="258858" y="122105"/>
                </a:cxn>
                <a:cxn ang="0">
                  <a:pos x="261159" y="205045"/>
                </a:cxn>
                <a:cxn ang="0">
                  <a:pos x="182926" y="281074"/>
                </a:cxn>
                <a:cxn ang="0">
                  <a:pos x="0" y="100219"/>
                </a:cxn>
              </a:cxnLst>
              <a:rect l="0" t="0" r="0" b="0"/>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solidFill>
              <a:srgbClr val="0174AB"/>
            </a:solidFill>
            <a:ln w="9525">
              <a:noFill/>
            </a:ln>
          </p:spPr>
          <p:txBody>
            <a:bodyPr/>
            <a:lstStyle/>
            <a:p>
              <a:endParaRPr lang="zh-CN" altLang="en-US"/>
            </a:p>
          </p:txBody>
        </p:sp>
        <p:sp>
          <p:nvSpPr>
            <p:cNvPr id="14346" name="Freeform 12"/>
            <p:cNvSpPr/>
            <p:nvPr/>
          </p:nvSpPr>
          <p:spPr>
            <a:xfrm>
              <a:off x="2017073" y="3372591"/>
              <a:ext cx="119627" cy="117682"/>
            </a:xfrm>
            <a:custGeom>
              <a:avLst/>
              <a:gdLst/>
              <a:ahLst/>
              <a:cxnLst>
                <a:cxn ang="0">
                  <a:pos x="0" y="117682"/>
                </a:cxn>
                <a:cxn ang="0">
                  <a:pos x="0" y="0"/>
                </a:cxn>
                <a:cxn ang="0">
                  <a:pos x="119627" y="0"/>
                </a:cxn>
                <a:cxn ang="0">
                  <a:pos x="119627" y="117682"/>
                </a:cxn>
                <a:cxn ang="0">
                  <a:pos x="0" y="117682"/>
                </a:cxn>
              </a:cxnLst>
              <a:rect l="0" t="0" r="0" b="0"/>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solidFill>
              <a:srgbClr val="0174AB"/>
            </a:solidFill>
            <a:ln w="9525">
              <a:noFill/>
            </a:ln>
          </p:spPr>
          <p:txBody>
            <a:bodyPr/>
            <a:lstStyle/>
            <a:p>
              <a:endParaRPr lang="zh-CN" altLang="en-US"/>
            </a:p>
          </p:txBody>
        </p:sp>
        <p:sp>
          <p:nvSpPr>
            <p:cNvPr id="14347" name="Freeform 13"/>
            <p:cNvSpPr/>
            <p:nvPr/>
          </p:nvSpPr>
          <p:spPr>
            <a:xfrm>
              <a:off x="2018045" y="3128475"/>
              <a:ext cx="118654" cy="118654"/>
            </a:xfrm>
            <a:custGeom>
              <a:avLst/>
              <a:gdLst/>
              <a:ahLst/>
              <a:cxnLst>
                <a:cxn ang="0">
                  <a:pos x="118654" y="118654"/>
                </a:cxn>
                <a:cxn ang="0">
                  <a:pos x="0" y="118654"/>
                </a:cxn>
                <a:cxn ang="0">
                  <a:pos x="0" y="0"/>
                </a:cxn>
                <a:cxn ang="0">
                  <a:pos x="118654" y="0"/>
                </a:cxn>
                <a:cxn ang="0">
                  <a:pos x="118654" y="118654"/>
                </a:cxn>
              </a:cxnLst>
              <a:rect l="0" t="0" r="0" b="0"/>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solidFill>
              <a:srgbClr val="0174AB"/>
            </a:solidFill>
            <a:ln w="9525">
              <a:noFill/>
            </a:ln>
          </p:spPr>
          <p:txBody>
            <a:bodyPr/>
            <a:lstStyle/>
            <a:p>
              <a:endParaRPr lang="zh-CN" altLang="en-US"/>
            </a:p>
          </p:txBody>
        </p:sp>
        <p:sp>
          <p:nvSpPr>
            <p:cNvPr id="14348" name="Freeform 14"/>
            <p:cNvSpPr/>
            <p:nvPr/>
          </p:nvSpPr>
          <p:spPr>
            <a:xfrm>
              <a:off x="2018045" y="3616708"/>
              <a:ext cx="118654" cy="118654"/>
            </a:xfrm>
            <a:custGeom>
              <a:avLst/>
              <a:gdLst/>
              <a:ahLst/>
              <a:cxnLst>
                <a:cxn ang="0">
                  <a:pos x="118654" y="118654"/>
                </a:cxn>
                <a:cxn ang="0">
                  <a:pos x="0" y="118654"/>
                </a:cxn>
                <a:cxn ang="0">
                  <a:pos x="0" y="0"/>
                </a:cxn>
                <a:cxn ang="0">
                  <a:pos x="118654" y="0"/>
                </a:cxn>
                <a:cxn ang="0">
                  <a:pos x="118654" y="118654"/>
                </a:cxn>
              </a:cxnLst>
              <a:rect l="0" t="0" r="0" b="0"/>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solidFill>
              <a:srgbClr val="0174AB"/>
            </a:solidFill>
            <a:ln w="9525">
              <a:noFill/>
            </a:ln>
          </p:spPr>
          <p:txBody>
            <a:bodyPr/>
            <a:lstStyle/>
            <a:p>
              <a:endParaRPr lang="zh-CN" altLang="en-US"/>
            </a:p>
          </p:txBody>
        </p:sp>
      </p:grpSp>
      <p:sp>
        <p:nvSpPr>
          <p:cNvPr id="35" name="文本框 34"/>
          <p:cNvSpPr txBox="1"/>
          <p:nvPr/>
        </p:nvSpPr>
        <p:spPr>
          <a:xfrm>
            <a:off x="631825" y="4137025"/>
            <a:ext cx="2657475" cy="522288"/>
          </a:xfrm>
          <a:prstGeom prst="rect">
            <a:avLst/>
          </a:prstGeom>
          <a:noFill/>
        </p:spPr>
        <p:txBody>
          <a:bodyPr wrap="square" rtlCol="0">
            <a:spAutoFit/>
          </a:bodyPr>
          <a:lstStyle/>
          <a:p>
            <a:pPr algn="ctr"/>
            <a:r>
              <a:rPr lang="zh-CN" altLang="zh-HK" sz="2800" b="1" spc="300" noProof="1">
                <a:solidFill>
                  <a:srgbClr val="0174AB"/>
                </a:solidFill>
                <a:latin typeface="微软雅黑" panose="020B0503020204020204" charset="-122"/>
                <a:ea typeface="微软雅黑" panose="020B0503020204020204" charset="-122"/>
                <a:cs typeface="+mn-cs"/>
              </a:rPr>
              <a:t>内容目录</a:t>
            </a:r>
            <a:endParaRPr lang="zh-CN" altLang="zh-HK" sz="2800" b="1" spc="300" noProof="1">
              <a:solidFill>
                <a:srgbClr val="0174AB"/>
              </a:solidFill>
              <a:latin typeface="微软雅黑" panose="020B0503020204020204" charset="-122"/>
              <a:ea typeface="微软雅黑" panose="020B0503020204020204" charset="-122"/>
            </a:endParaRPr>
          </a:p>
        </p:txBody>
      </p:sp>
      <p:sp>
        <p:nvSpPr>
          <p:cNvPr id="6148" name="TextBox 20"/>
          <p:cNvSpPr/>
          <p:nvPr/>
        </p:nvSpPr>
        <p:spPr>
          <a:xfrm>
            <a:off x="4238625" y="1422400"/>
            <a:ext cx="4546600" cy="460375"/>
          </a:xfrm>
          <a:prstGeom prst="rect">
            <a:avLst/>
          </a:prstGeom>
          <a:solidFill>
            <a:srgbClr val="FFFFFF"/>
          </a:solidFill>
          <a:ln w="25400" cap="flat" cmpd="sng">
            <a:solidFill>
              <a:schemeClr val="accent1"/>
            </a:solidFill>
            <a:prstDash val="solid"/>
            <a:bevel/>
            <a:headEnd type="none" w="med" len="med"/>
            <a:tailEnd type="none" w="med" len="med"/>
          </a:ln>
        </p:spPr>
        <p:txBody>
          <a:bodyPr wrap="square" anchor="t">
            <a:spAutoFit/>
          </a:bodyPr>
          <a:lstStyle/>
          <a:p>
            <a:pPr algn="ctr"/>
            <a:r>
              <a:rPr lang="zh-CN" altLang="zh-CN" sz="2400" b="1" dirty="0">
                <a:latin typeface="微软雅黑" panose="020B0503020204020204" charset="-122"/>
                <a:ea typeface="微软雅黑" panose="020B0503020204020204" charset="-122"/>
                <a:sym typeface="微软雅黑" panose="020B0503020204020204" charset="-122"/>
              </a:rPr>
              <a:t>扩大水资源税</a:t>
            </a:r>
            <a:r>
              <a:rPr lang="zh-CN" altLang="en-US" sz="2400" b="1" dirty="0">
                <a:latin typeface="微软雅黑" panose="020B0503020204020204" charset="-122"/>
                <a:ea typeface="微软雅黑" panose="020B0503020204020204" charset="-122"/>
                <a:sym typeface="微软雅黑" panose="020B0503020204020204" charset="-122"/>
              </a:rPr>
              <a:t>改革试点</a:t>
            </a:r>
            <a:r>
              <a:rPr lang="zh-CN" altLang="zh-CN" sz="2400" b="1" dirty="0">
                <a:latin typeface="微软雅黑" panose="020B0503020204020204" charset="-122"/>
                <a:ea typeface="微软雅黑" panose="020B0503020204020204" charset="-122"/>
                <a:sym typeface="微软雅黑" panose="020B0503020204020204" charset="-122"/>
              </a:rPr>
              <a:t>的背景</a:t>
            </a:r>
            <a:endParaRPr lang="zh-CN" altLang="en-US" sz="2400" b="1" dirty="0">
              <a:solidFill>
                <a:srgbClr val="0070C0"/>
              </a:solidFill>
              <a:latin typeface="微软雅黑" panose="020B0503020204020204" charset="-122"/>
              <a:ea typeface="微软雅黑" panose="020B0503020204020204" charset="-122"/>
              <a:sym typeface="微软雅黑" panose="020B0503020204020204" charset="-122"/>
            </a:endParaRPr>
          </a:p>
        </p:txBody>
      </p:sp>
      <p:grpSp>
        <p:nvGrpSpPr>
          <p:cNvPr id="6152" name="组合 24"/>
          <p:cNvGrpSpPr/>
          <p:nvPr/>
        </p:nvGrpSpPr>
        <p:grpSpPr>
          <a:xfrm>
            <a:off x="3600450" y="1422400"/>
            <a:ext cx="865188" cy="461963"/>
            <a:chOff x="0" y="107294"/>
            <a:chExt cx="864096" cy="461808"/>
          </a:xfrm>
        </p:grpSpPr>
        <p:sp>
          <p:nvSpPr>
            <p:cNvPr id="14352" name="五边形 25"/>
            <p:cNvSpPr/>
            <p:nvPr/>
          </p:nvSpPr>
          <p:spPr>
            <a:xfrm>
              <a:off x="0" y="107437"/>
              <a:ext cx="864096" cy="461665"/>
            </a:xfrm>
            <a:prstGeom prst="homePlate">
              <a:avLst>
                <a:gd name="adj" fmla="val 46766"/>
              </a:avLst>
            </a:prstGeom>
            <a:solidFill>
              <a:srgbClr val="0070C0"/>
            </a:solidFill>
            <a:ln w="25400">
              <a:noFill/>
            </a:ln>
          </p:spPr>
          <p:txBody>
            <a:bodyPr anchor="ctr"/>
            <a:lstStyle/>
            <a:p>
              <a:pPr algn="ct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4353" name="TextBox 43"/>
            <p:cNvSpPr/>
            <p:nvPr/>
          </p:nvSpPr>
          <p:spPr>
            <a:xfrm>
              <a:off x="50480" y="107294"/>
              <a:ext cx="386227" cy="460285"/>
            </a:xfrm>
            <a:prstGeom prst="rect">
              <a:avLst/>
            </a:prstGeom>
            <a:noFill/>
            <a:ln w="9525">
              <a:noFill/>
            </a:ln>
          </p:spPr>
          <p:txBody>
            <a:bodyPr wrap="none" anchor="t">
              <a:spAutoFit/>
            </a:bodyPr>
            <a:lstStyle/>
            <a:p>
              <a:r>
                <a:rPr lang="en-US" altLang="x-none" sz="2400" b="1" dirty="0">
                  <a:solidFill>
                    <a:schemeClr val="bg1"/>
                  </a:solidFill>
                  <a:latin typeface="Arial Black" panose="020B0A04020102020204" pitchFamily="2" charset="0"/>
                  <a:ea typeface="Arial Unicode MS" panose="020B0604020202020204" charset="-122"/>
                  <a:sym typeface="Arial Unicode MS" panose="020B0604020202020204" charset="-122"/>
                </a:rPr>
                <a:t>1</a:t>
              </a:r>
              <a:endParaRPr lang="en-US" altLang="x-none" sz="2400" b="1" dirty="0">
                <a:solidFill>
                  <a:schemeClr val="bg1"/>
                </a:solidFill>
                <a:latin typeface="Arial Black" panose="020B0A04020102020204" pitchFamily="2" charset="0"/>
                <a:ea typeface="Arial Unicode MS" panose="020B0604020202020204" charset="-122"/>
                <a:sym typeface="Arial Unicode MS" panose="020B0604020202020204" charset="-122"/>
              </a:endParaRPr>
            </a:p>
          </p:txBody>
        </p:sp>
      </p:grpSp>
      <p:sp>
        <p:nvSpPr>
          <p:cNvPr id="22" name="TextBox 20"/>
          <p:cNvSpPr/>
          <p:nvPr/>
        </p:nvSpPr>
        <p:spPr>
          <a:xfrm>
            <a:off x="4211960" y="2780928"/>
            <a:ext cx="4546600" cy="460375"/>
          </a:xfrm>
          <a:prstGeom prst="rect">
            <a:avLst/>
          </a:prstGeom>
          <a:solidFill>
            <a:srgbClr val="FFFFFF"/>
          </a:solidFill>
          <a:ln w="25400" cap="flat" cmpd="sng">
            <a:solidFill>
              <a:schemeClr val="accent1"/>
            </a:solidFill>
            <a:prstDash val="solid"/>
            <a:bevel/>
            <a:headEnd type="none" w="med" len="med"/>
            <a:tailEnd type="none" w="med" len="med"/>
          </a:ln>
        </p:spPr>
        <p:txBody>
          <a:bodyPr wrap="square" anchor="t">
            <a:spAutoFit/>
          </a:bodyPr>
          <a:lstStyle/>
          <a:p>
            <a:pPr algn="ctr"/>
            <a:r>
              <a:rPr lang="zh-CN" altLang="zh-CN" sz="2400" b="1" dirty="0">
                <a:latin typeface="微软雅黑" panose="020B0503020204020204" charset="-122"/>
                <a:ea typeface="微软雅黑" panose="020B0503020204020204" charset="-122"/>
                <a:sym typeface="微软雅黑" panose="020B0503020204020204" charset="-122"/>
              </a:rPr>
              <a:t>水资源税改革的制度设计</a:t>
            </a:r>
            <a:endParaRPr lang="zh-CN" altLang="en-US" sz="2400" b="1" dirty="0">
              <a:solidFill>
                <a:srgbClr val="0070C0"/>
              </a:solidFill>
              <a:latin typeface="微软雅黑" panose="020B0503020204020204" charset="-122"/>
              <a:ea typeface="微软雅黑" panose="020B0503020204020204" charset="-122"/>
              <a:sym typeface="微软雅黑" panose="020B0503020204020204" charset="-122"/>
            </a:endParaRPr>
          </a:p>
        </p:txBody>
      </p:sp>
      <p:grpSp>
        <p:nvGrpSpPr>
          <p:cNvPr id="28" name="组合 24"/>
          <p:cNvGrpSpPr/>
          <p:nvPr/>
        </p:nvGrpSpPr>
        <p:grpSpPr>
          <a:xfrm>
            <a:off x="3707904" y="2780928"/>
            <a:ext cx="865188" cy="461963"/>
            <a:chOff x="0" y="107294"/>
            <a:chExt cx="864096" cy="461808"/>
          </a:xfrm>
        </p:grpSpPr>
        <p:sp>
          <p:nvSpPr>
            <p:cNvPr id="14364" name="五边形 25"/>
            <p:cNvSpPr/>
            <p:nvPr/>
          </p:nvSpPr>
          <p:spPr>
            <a:xfrm>
              <a:off x="0" y="107437"/>
              <a:ext cx="864096" cy="461665"/>
            </a:xfrm>
            <a:prstGeom prst="homePlate">
              <a:avLst>
                <a:gd name="adj" fmla="val 46766"/>
              </a:avLst>
            </a:prstGeom>
            <a:solidFill>
              <a:srgbClr val="0070C0"/>
            </a:solidFill>
            <a:ln w="25400">
              <a:noFill/>
            </a:ln>
          </p:spPr>
          <p:txBody>
            <a:bodyPr anchor="ctr"/>
            <a:lstStyle/>
            <a:p>
              <a:pPr algn="ct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4365" name="TextBox 43"/>
            <p:cNvSpPr/>
            <p:nvPr/>
          </p:nvSpPr>
          <p:spPr>
            <a:xfrm>
              <a:off x="215751" y="107294"/>
              <a:ext cx="386227" cy="460284"/>
            </a:xfrm>
            <a:prstGeom prst="rect">
              <a:avLst/>
            </a:prstGeom>
            <a:noFill/>
            <a:ln w="9525">
              <a:noFill/>
            </a:ln>
          </p:spPr>
          <p:txBody>
            <a:bodyPr wrap="none" anchor="t">
              <a:spAutoFit/>
            </a:bodyPr>
            <a:lstStyle/>
            <a:p>
              <a:r>
                <a:rPr lang="en-US" altLang="x-none" sz="2400" b="1" dirty="0" smtClean="0">
                  <a:solidFill>
                    <a:schemeClr val="bg1"/>
                  </a:solidFill>
                  <a:latin typeface="Arial Black" panose="020B0A04020102020204" pitchFamily="2" charset="0"/>
                  <a:ea typeface="Arial Unicode MS" panose="020B0604020202020204" charset="-122"/>
                  <a:sym typeface="Arial Unicode MS" panose="020B0604020202020204" charset="-122"/>
                </a:rPr>
                <a:t>2</a:t>
              </a:r>
              <a:endParaRPr lang="en-US" altLang="x-none" sz="2400" b="1" dirty="0">
                <a:solidFill>
                  <a:schemeClr val="bg1"/>
                </a:solidFill>
                <a:latin typeface="Arial Black" panose="020B0A04020102020204" pitchFamily="2" charset="0"/>
                <a:ea typeface="Arial Unicode MS" panose="020B0604020202020204" charset="-122"/>
                <a:sym typeface="Arial Unicode MS" panose="020B0604020202020204" charset="-122"/>
              </a:endParaRPr>
            </a:p>
          </p:txBody>
        </p:sp>
      </p:grpSp>
      <p:sp>
        <p:nvSpPr>
          <p:cNvPr id="32" name="TextBox 20"/>
          <p:cNvSpPr/>
          <p:nvPr/>
        </p:nvSpPr>
        <p:spPr>
          <a:xfrm>
            <a:off x="4238625" y="4508500"/>
            <a:ext cx="4546600" cy="460375"/>
          </a:xfrm>
          <a:prstGeom prst="rect">
            <a:avLst/>
          </a:prstGeom>
          <a:solidFill>
            <a:srgbClr val="FFFFFF"/>
          </a:solidFill>
          <a:ln w="25400" cap="flat" cmpd="sng">
            <a:solidFill>
              <a:schemeClr val="accent1"/>
            </a:solidFill>
            <a:prstDash val="solid"/>
            <a:bevel/>
            <a:headEnd type="none" w="med" len="med"/>
            <a:tailEnd type="none" w="med" len="med"/>
          </a:ln>
        </p:spPr>
        <p:txBody>
          <a:bodyPr wrap="square" anchor="t">
            <a:spAutoFit/>
          </a:bodyPr>
          <a:lstStyle/>
          <a:p>
            <a:pPr algn="ctr"/>
            <a:r>
              <a:rPr lang="zh-CN" altLang="zh-CN" sz="2400" b="1" dirty="0">
                <a:latin typeface="微软雅黑" panose="020B0503020204020204" charset="-122"/>
                <a:ea typeface="微软雅黑" panose="020B0503020204020204" charset="-122"/>
                <a:sym typeface="微软雅黑" panose="020B0503020204020204" charset="-122"/>
              </a:rPr>
              <a:t>水资源税</a:t>
            </a:r>
            <a:r>
              <a:rPr lang="zh-CN" altLang="en-US" sz="2400" b="1" dirty="0">
                <a:latin typeface="微软雅黑" panose="020B0503020204020204" charset="-122"/>
                <a:ea typeface="微软雅黑" panose="020B0503020204020204" charset="-122"/>
                <a:sym typeface="微软雅黑" panose="020B0503020204020204" charset="-122"/>
              </a:rPr>
              <a:t>改革的重要内容</a:t>
            </a:r>
            <a:endParaRPr lang="zh-CN" altLang="en-US" sz="2400" b="1" dirty="0">
              <a:solidFill>
                <a:srgbClr val="0070C0"/>
              </a:solidFill>
              <a:latin typeface="微软雅黑" panose="020B0503020204020204" charset="-122"/>
              <a:ea typeface="微软雅黑" panose="020B0503020204020204" charset="-122"/>
              <a:sym typeface="微软雅黑" panose="020B0503020204020204" charset="-122"/>
            </a:endParaRPr>
          </a:p>
        </p:txBody>
      </p:sp>
      <p:grpSp>
        <p:nvGrpSpPr>
          <p:cNvPr id="33" name="组合 24"/>
          <p:cNvGrpSpPr/>
          <p:nvPr/>
        </p:nvGrpSpPr>
        <p:grpSpPr>
          <a:xfrm>
            <a:off x="3650994" y="4508500"/>
            <a:ext cx="922098" cy="462440"/>
            <a:chOff x="50480" y="107294"/>
            <a:chExt cx="920934" cy="462285"/>
          </a:xfrm>
        </p:grpSpPr>
        <p:sp>
          <p:nvSpPr>
            <p:cNvPr id="14368" name="五边形 25"/>
            <p:cNvSpPr/>
            <p:nvPr/>
          </p:nvSpPr>
          <p:spPr>
            <a:xfrm>
              <a:off x="107318" y="107914"/>
              <a:ext cx="864096" cy="461665"/>
            </a:xfrm>
            <a:prstGeom prst="homePlate">
              <a:avLst>
                <a:gd name="adj" fmla="val 46766"/>
              </a:avLst>
            </a:prstGeom>
            <a:solidFill>
              <a:srgbClr val="0070C0"/>
            </a:solidFill>
            <a:ln w="25400">
              <a:noFill/>
            </a:ln>
          </p:spPr>
          <p:txBody>
            <a:bodyPr anchor="ctr"/>
            <a:lstStyle/>
            <a:p>
              <a:pPr algn="ct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4369" name="TextBox 43"/>
            <p:cNvSpPr/>
            <p:nvPr/>
          </p:nvSpPr>
          <p:spPr>
            <a:xfrm>
              <a:off x="50480" y="107294"/>
              <a:ext cx="386227" cy="460284"/>
            </a:xfrm>
            <a:prstGeom prst="rect">
              <a:avLst/>
            </a:prstGeom>
            <a:noFill/>
            <a:ln w="9525">
              <a:noFill/>
            </a:ln>
          </p:spPr>
          <p:txBody>
            <a:bodyPr wrap="none" anchor="t">
              <a:spAutoFit/>
            </a:bodyPr>
            <a:lstStyle/>
            <a:p>
              <a:r>
                <a:rPr lang="en-US" altLang="x-none" sz="2400" b="1" dirty="0" smtClean="0">
                  <a:solidFill>
                    <a:schemeClr val="bg1"/>
                  </a:solidFill>
                  <a:latin typeface="Arial Black" panose="020B0A04020102020204" pitchFamily="2" charset="0"/>
                  <a:ea typeface="Arial Unicode MS" panose="020B0604020202020204" charset="-122"/>
                  <a:sym typeface="Arial Unicode MS" panose="020B0604020202020204" charset="-122"/>
                </a:rPr>
                <a:t>3</a:t>
              </a:r>
              <a:endParaRPr lang="en-US" altLang="x-none" sz="2400" b="1" dirty="0">
                <a:solidFill>
                  <a:schemeClr val="bg1"/>
                </a:solidFill>
                <a:latin typeface="Arial Black" panose="020B0A04020102020204" pitchFamily="2" charset="0"/>
                <a:ea typeface="Arial Unicode MS" panose="020B0604020202020204" charset="-122"/>
                <a:sym typeface="Arial Unicode MS" panose="020B0604020202020204" charset="-122"/>
              </a:endParaRPr>
            </a:p>
          </p:txBody>
        </p:sp>
      </p:gr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1" cstate="print"/>
          <a:stretch>
            <a:fillRect/>
          </a:stretch>
        </a:blipFill>
        <a:effectLst/>
      </p:bgPr>
    </p:bg>
    <p:spTree>
      <p:nvGrpSpPr>
        <p:cNvPr id="1" name=""/>
        <p:cNvGrpSpPr/>
        <p:nvPr/>
      </p:nvGrpSpPr>
      <p:grpSpPr>
        <a:xfrm>
          <a:off x="0" y="0"/>
          <a:ext cx="0" cy="0"/>
          <a:chOff x="0" y="0"/>
          <a:chExt cx="0" cy="0"/>
        </a:xfrm>
      </p:grpSpPr>
      <p:sp>
        <p:nvSpPr>
          <p:cNvPr id="13" name="文本框 12"/>
          <p:cNvSpPr txBox="1"/>
          <p:nvPr/>
        </p:nvSpPr>
        <p:spPr>
          <a:xfrm>
            <a:off x="2397125" y="2689225"/>
            <a:ext cx="6319838" cy="706438"/>
          </a:xfrm>
          <a:prstGeom prst="rect">
            <a:avLst/>
          </a:prstGeom>
          <a:noFill/>
        </p:spPr>
        <p:txBody>
          <a:bodyPr wrap="square" rtlCol="0">
            <a:spAutoFit/>
          </a:bodyPr>
          <a:lstStyle/>
          <a:p>
            <a:r>
              <a:rPr lang="zh-CN" altLang="zh-HK" sz="4000" b="1" spc="300" noProof="1">
                <a:solidFill>
                  <a:schemeClr val="bg1"/>
                </a:solidFill>
                <a:latin typeface="微软雅黑" panose="020B0503020204020204" charset="-122"/>
                <a:ea typeface="微软雅黑" panose="020B0503020204020204" charset="-122"/>
                <a:cs typeface="+mn-cs"/>
              </a:rPr>
              <a:t>水资源税改革试点的背景</a:t>
            </a:r>
            <a:endParaRPr lang="zh-CN" altLang="zh-HK" sz="4000" b="1" spc="300" noProof="1">
              <a:solidFill>
                <a:schemeClr val="bg1"/>
              </a:solidFill>
              <a:latin typeface="微软雅黑" panose="020B0503020204020204" charset="-122"/>
              <a:ea typeface="微软雅黑" panose="020B0503020204020204" charset="-122"/>
            </a:endParaRPr>
          </a:p>
        </p:txBody>
      </p:sp>
      <p:sp>
        <p:nvSpPr>
          <p:cNvPr id="15363" name="Freeform 30"/>
          <p:cNvSpPr/>
          <p:nvPr/>
        </p:nvSpPr>
        <p:spPr>
          <a:xfrm rot="-7860000">
            <a:off x="847725" y="2587625"/>
            <a:ext cx="1422400" cy="1279525"/>
          </a:xfrm>
          <a:custGeom>
            <a:avLst/>
            <a:gdLst/>
            <a:ahLst/>
            <a:cxnLst>
              <a:cxn ang="0">
                <a:pos x="709" y="0"/>
              </a:cxn>
              <a:cxn ang="0">
                <a:pos x="869" y="29"/>
              </a:cxn>
              <a:cxn ang="0">
                <a:pos x="1019" y="99"/>
              </a:cxn>
              <a:cxn ang="0">
                <a:pos x="1151" y="202"/>
              </a:cxn>
              <a:cxn ang="0">
                <a:pos x="1256" y="334"/>
              </a:cxn>
              <a:cxn ang="0">
                <a:pos x="1343" y="490"/>
              </a:cxn>
              <a:cxn ang="0">
                <a:pos x="1410" y="660"/>
              </a:cxn>
              <a:cxn ang="0">
                <a:pos x="1463" y="833"/>
              </a:cxn>
              <a:cxn ang="0">
                <a:pos x="1503" y="997"/>
              </a:cxn>
              <a:cxn ang="0">
                <a:pos x="1530" y="1142"/>
              </a:cxn>
              <a:cxn ang="0">
                <a:pos x="1547" y="1260"/>
              </a:cxn>
              <a:cxn ang="0">
                <a:pos x="1555" y="1338"/>
              </a:cxn>
              <a:cxn ang="0">
                <a:pos x="1557" y="1365"/>
              </a:cxn>
              <a:cxn ang="0">
                <a:pos x="1532" y="1369"/>
              </a:cxn>
              <a:cxn ang="0">
                <a:pos x="1460" y="1378"/>
              </a:cxn>
              <a:cxn ang="0">
                <a:pos x="1351" y="1388"/>
              </a:cxn>
              <a:cxn ang="0">
                <a:pos x="1214" y="1397"/>
              </a:cxn>
              <a:cxn ang="0">
                <a:pos x="1057" y="1399"/>
              </a:cxn>
              <a:cxn ang="0">
                <a:pos x="888" y="1390"/>
              </a:cxn>
              <a:cxn ang="0">
                <a:pos x="716" y="1371"/>
              </a:cxn>
              <a:cxn ang="0">
                <a:pos x="547" y="1336"/>
              </a:cxn>
              <a:cxn ang="0">
                <a:pos x="394" y="1279"/>
              </a:cxn>
              <a:cxn ang="0">
                <a:pos x="263" y="1199"/>
              </a:cxn>
              <a:cxn ang="0">
                <a:pos x="143" y="1079"/>
              </a:cxn>
              <a:cxn ang="0">
                <a:pos x="59" y="940"/>
              </a:cxn>
              <a:cxn ang="0">
                <a:pos x="11" y="789"/>
              </a:cxn>
              <a:cxn ang="0">
                <a:pos x="0" y="629"/>
              </a:cxn>
              <a:cxn ang="0">
                <a:pos x="28" y="471"/>
              </a:cxn>
              <a:cxn ang="0">
                <a:pos x="93" y="322"/>
              </a:cxn>
              <a:cxn ang="0">
                <a:pos x="198" y="189"/>
              </a:cxn>
              <a:cxn ang="0">
                <a:pos x="326" y="90"/>
              </a:cxn>
              <a:cxn ang="0">
                <a:pos x="474" y="27"/>
              </a:cxn>
              <a:cxn ang="0">
                <a:pos x="629" y="0"/>
              </a:cxn>
            </a:cxnLst>
            <a:rect l="0" t="0" r="0" b="0"/>
            <a:pathLst>
              <a:path w="1557" h="1399">
                <a:moveTo>
                  <a:pt x="629" y="0"/>
                </a:moveTo>
                <a:lnTo>
                  <a:pt x="709" y="0"/>
                </a:lnTo>
                <a:lnTo>
                  <a:pt x="789" y="10"/>
                </a:lnTo>
                <a:lnTo>
                  <a:pt x="869" y="29"/>
                </a:lnTo>
                <a:lnTo>
                  <a:pt x="945" y="59"/>
                </a:lnTo>
                <a:lnTo>
                  <a:pt x="1019" y="99"/>
                </a:lnTo>
                <a:lnTo>
                  <a:pt x="1090" y="147"/>
                </a:lnTo>
                <a:lnTo>
                  <a:pt x="1151" y="202"/>
                </a:lnTo>
                <a:lnTo>
                  <a:pt x="1206" y="265"/>
                </a:lnTo>
                <a:lnTo>
                  <a:pt x="1256" y="334"/>
                </a:lnTo>
                <a:lnTo>
                  <a:pt x="1303" y="410"/>
                </a:lnTo>
                <a:lnTo>
                  <a:pt x="1343" y="490"/>
                </a:lnTo>
                <a:lnTo>
                  <a:pt x="1378" y="574"/>
                </a:lnTo>
                <a:lnTo>
                  <a:pt x="1410" y="660"/>
                </a:lnTo>
                <a:lnTo>
                  <a:pt x="1439" y="746"/>
                </a:lnTo>
                <a:lnTo>
                  <a:pt x="1463" y="833"/>
                </a:lnTo>
                <a:lnTo>
                  <a:pt x="1484" y="915"/>
                </a:lnTo>
                <a:lnTo>
                  <a:pt x="1503" y="997"/>
                </a:lnTo>
                <a:lnTo>
                  <a:pt x="1517" y="1073"/>
                </a:lnTo>
                <a:lnTo>
                  <a:pt x="1530" y="1142"/>
                </a:lnTo>
                <a:lnTo>
                  <a:pt x="1538" y="1205"/>
                </a:lnTo>
                <a:lnTo>
                  <a:pt x="1547" y="1260"/>
                </a:lnTo>
                <a:lnTo>
                  <a:pt x="1551" y="1304"/>
                </a:lnTo>
                <a:lnTo>
                  <a:pt x="1555" y="1338"/>
                </a:lnTo>
                <a:lnTo>
                  <a:pt x="1557" y="1359"/>
                </a:lnTo>
                <a:lnTo>
                  <a:pt x="1557" y="1365"/>
                </a:lnTo>
                <a:lnTo>
                  <a:pt x="1551" y="1365"/>
                </a:lnTo>
                <a:lnTo>
                  <a:pt x="1532" y="1369"/>
                </a:lnTo>
                <a:lnTo>
                  <a:pt x="1500" y="1373"/>
                </a:lnTo>
                <a:lnTo>
                  <a:pt x="1460" y="1378"/>
                </a:lnTo>
                <a:lnTo>
                  <a:pt x="1410" y="1382"/>
                </a:lnTo>
                <a:lnTo>
                  <a:pt x="1351" y="1388"/>
                </a:lnTo>
                <a:lnTo>
                  <a:pt x="1286" y="1392"/>
                </a:lnTo>
                <a:lnTo>
                  <a:pt x="1214" y="1397"/>
                </a:lnTo>
                <a:lnTo>
                  <a:pt x="1139" y="1399"/>
                </a:lnTo>
                <a:lnTo>
                  <a:pt x="1057" y="1399"/>
                </a:lnTo>
                <a:lnTo>
                  <a:pt x="972" y="1397"/>
                </a:lnTo>
                <a:lnTo>
                  <a:pt x="888" y="1390"/>
                </a:lnTo>
                <a:lnTo>
                  <a:pt x="802" y="1382"/>
                </a:lnTo>
                <a:lnTo>
                  <a:pt x="716" y="1371"/>
                </a:lnTo>
                <a:lnTo>
                  <a:pt x="631" y="1354"/>
                </a:lnTo>
                <a:lnTo>
                  <a:pt x="547" y="1336"/>
                </a:lnTo>
                <a:lnTo>
                  <a:pt x="469" y="1310"/>
                </a:lnTo>
                <a:lnTo>
                  <a:pt x="394" y="1279"/>
                </a:lnTo>
                <a:lnTo>
                  <a:pt x="326" y="1241"/>
                </a:lnTo>
                <a:lnTo>
                  <a:pt x="263" y="1199"/>
                </a:lnTo>
                <a:lnTo>
                  <a:pt x="200" y="1142"/>
                </a:lnTo>
                <a:lnTo>
                  <a:pt x="143" y="1079"/>
                </a:lnTo>
                <a:lnTo>
                  <a:pt x="97" y="1012"/>
                </a:lnTo>
                <a:lnTo>
                  <a:pt x="59" y="940"/>
                </a:lnTo>
                <a:lnTo>
                  <a:pt x="30" y="864"/>
                </a:lnTo>
                <a:lnTo>
                  <a:pt x="11" y="789"/>
                </a:lnTo>
                <a:lnTo>
                  <a:pt x="0" y="709"/>
                </a:lnTo>
                <a:lnTo>
                  <a:pt x="0" y="629"/>
                </a:lnTo>
                <a:lnTo>
                  <a:pt x="9" y="549"/>
                </a:lnTo>
                <a:lnTo>
                  <a:pt x="28" y="471"/>
                </a:lnTo>
                <a:lnTo>
                  <a:pt x="55" y="395"/>
                </a:lnTo>
                <a:lnTo>
                  <a:pt x="93" y="322"/>
                </a:lnTo>
                <a:lnTo>
                  <a:pt x="141" y="252"/>
                </a:lnTo>
                <a:lnTo>
                  <a:pt x="198" y="189"/>
                </a:lnTo>
                <a:lnTo>
                  <a:pt x="259" y="136"/>
                </a:lnTo>
                <a:lnTo>
                  <a:pt x="326" y="90"/>
                </a:lnTo>
                <a:lnTo>
                  <a:pt x="398" y="54"/>
                </a:lnTo>
                <a:lnTo>
                  <a:pt x="474" y="27"/>
                </a:lnTo>
                <a:lnTo>
                  <a:pt x="549" y="8"/>
                </a:lnTo>
                <a:lnTo>
                  <a:pt x="629" y="0"/>
                </a:lnTo>
                <a:close/>
              </a:path>
            </a:pathLst>
          </a:custGeom>
          <a:solidFill>
            <a:schemeClr val="bg1"/>
          </a:solidFill>
          <a:ln w="0">
            <a:noFill/>
          </a:ln>
        </p:spPr>
        <p:txBody>
          <a:bodyPr/>
          <a:lstStyle/>
          <a:p>
            <a:endParaRPr lang="zh-CN" altLang="en-US"/>
          </a:p>
        </p:txBody>
      </p:sp>
      <p:sp>
        <p:nvSpPr>
          <p:cNvPr id="15364" name="文本框 1"/>
          <p:cNvSpPr txBox="1"/>
          <p:nvPr/>
        </p:nvSpPr>
        <p:spPr>
          <a:xfrm>
            <a:off x="1389063" y="2803525"/>
            <a:ext cx="511175" cy="706438"/>
          </a:xfrm>
          <a:prstGeom prst="rect">
            <a:avLst/>
          </a:prstGeom>
          <a:noFill/>
          <a:ln w="9525">
            <a:noFill/>
          </a:ln>
        </p:spPr>
        <p:txBody>
          <a:bodyPr wrap="square" anchor="t">
            <a:spAutoFit/>
          </a:bodyPr>
          <a:lstStyle/>
          <a:p>
            <a:r>
              <a:rPr lang="en-US" altLang="zh-CN" sz="4000" b="1">
                <a:latin typeface="Calibri" panose="020F0502020204030204" charset="0"/>
                <a:ea typeface="微软雅黑" panose="020B0503020204020204" charset="-122"/>
              </a:rPr>
              <a:t>1</a:t>
            </a:r>
            <a:endParaRPr lang="en-US" altLang="zh-CN" sz="4000" b="1">
              <a:latin typeface="Calibri" panose="020F0502020204030204" charset="0"/>
              <a:ea typeface="微软雅黑" panose="020B0503020204020204" charset="-122"/>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17"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3"/>
                                        </p:tgtEl>
                                        <p:attrNameLst>
                                          <p:attrName>ppt_x</p:attrName>
                                          <p:attrName>ppt_y</p:attrName>
                                        </p:attrNameLst>
                                      </p:cBhvr>
                                    </p:animMotion>
                                    <p:animRot by="1500000">
                                      <p:cBhvr>
                                        <p:cTn id="7" dur="125" fill="hold">
                                          <p:stCondLst>
                                            <p:cond delay="0"/>
                                          </p:stCondLst>
                                        </p:cTn>
                                        <p:tgtEl>
                                          <p:spTgt spid="13"/>
                                        </p:tgtEl>
                                        <p:attrNameLst>
                                          <p:attrName>r</p:attrName>
                                        </p:attrNameLst>
                                      </p:cBhvr>
                                    </p:animRot>
                                    <p:animRot by="-1500000">
                                      <p:cBhvr>
                                        <p:cTn id="8" dur="125" fill="hold">
                                          <p:stCondLst>
                                            <p:cond delay="125"/>
                                          </p:stCondLst>
                                        </p:cTn>
                                        <p:tgtEl>
                                          <p:spTgt spid="13"/>
                                        </p:tgtEl>
                                        <p:attrNameLst>
                                          <p:attrName>r</p:attrName>
                                        </p:attrNameLst>
                                      </p:cBhvr>
                                    </p:animRot>
                                    <p:animRot by="-1500000">
                                      <p:cBhvr>
                                        <p:cTn id="9" dur="125" fill="hold">
                                          <p:stCondLst>
                                            <p:cond delay="250"/>
                                          </p:stCondLst>
                                        </p:cTn>
                                        <p:tgtEl>
                                          <p:spTgt spid="13"/>
                                        </p:tgtEl>
                                        <p:attrNameLst>
                                          <p:attrName>r</p:attrName>
                                        </p:attrNameLst>
                                      </p:cBhvr>
                                    </p:animRot>
                                    <p:animRot by="1500000">
                                      <p:cBhvr>
                                        <p:cTn id="10" dur="125" fill="hold">
                                          <p:stCondLst>
                                            <p:cond delay="375"/>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P spid="13" grpId="3"/>
      <p:bldP spid="13" grpId="4"/>
      <p:bldP spid="13" grpId="5"/>
      <p:bldP spid="13" grpId="6"/>
      <p:bldP spid="13" grpId="7"/>
      <p:bldP spid="13" grpId="8"/>
      <p:bldP spid="13" grpId="9"/>
      <p:bldP spid="13" grpId="10"/>
      <p:bldP spid="13" grpId="11"/>
      <p:bldP spid="13" grpId="12"/>
      <p:bldP spid="13" grpId="13"/>
      <p:bldP spid="13" grpId="14"/>
      <p:bldP spid="13" grpId="15"/>
      <p:bldP spid="13" grpId="16"/>
      <p:bldP spid="13" grpId="17"/>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Freeform 5"/>
          <p:cNvSpPr/>
          <p:nvPr/>
        </p:nvSpPr>
        <p:spPr>
          <a:xfrm>
            <a:off x="465138" y="1471613"/>
            <a:ext cx="8423275" cy="4559300"/>
          </a:xfrm>
          <a:custGeom>
            <a:avLst/>
            <a:gdLst/>
            <a:ahLst/>
            <a:cxnLst>
              <a:cxn ang="0">
                <a:pos x="0" y="0"/>
              </a:cxn>
              <a:cxn ang="0">
                <a:pos x="0" y="914"/>
              </a:cxn>
              <a:cxn ang="0">
                <a:pos x="996" y="914"/>
              </a:cxn>
              <a:cxn ang="0">
                <a:pos x="990" y="0"/>
              </a:cxn>
              <a:cxn ang="0">
                <a:pos x="0" y="0"/>
              </a:cxn>
            </a:cxnLst>
            <a:rect l="0" t="0" r="0" b="0"/>
            <a:pathLst>
              <a:path w="996" h="914">
                <a:moveTo>
                  <a:pt x="0" y="0"/>
                </a:moveTo>
                <a:cubicBezTo>
                  <a:pt x="0" y="914"/>
                  <a:pt x="0" y="914"/>
                  <a:pt x="0" y="914"/>
                </a:cubicBezTo>
                <a:cubicBezTo>
                  <a:pt x="996" y="914"/>
                  <a:pt x="996" y="914"/>
                  <a:pt x="996" y="914"/>
                </a:cubicBezTo>
                <a:cubicBezTo>
                  <a:pt x="990" y="0"/>
                  <a:pt x="990" y="0"/>
                  <a:pt x="990" y="0"/>
                </a:cubicBezTo>
                <a:cubicBezTo>
                  <a:pt x="990" y="0"/>
                  <a:pt x="504" y="94"/>
                  <a:pt x="0" y="0"/>
                </a:cubicBezTo>
                <a:close/>
              </a:path>
            </a:pathLst>
          </a:custGeom>
          <a:solidFill>
            <a:srgbClr val="46E5C5"/>
          </a:solidFill>
          <a:ln w="9525">
            <a:noFill/>
          </a:ln>
        </p:spPr>
        <p:txBody>
          <a:bodyPr/>
          <a:lstStyle/>
          <a:p>
            <a:endParaRPr lang="zh-CN" altLang="en-US"/>
          </a:p>
        </p:txBody>
      </p:sp>
      <p:sp>
        <p:nvSpPr>
          <p:cNvPr id="18434" name="矩形 12"/>
          <p:cNvSpPr/>
          <p:nvPr/>
        </p:nvSpPr>
        <p:spPr>
          <a:xfrm>
            <a:off x="252413" y="1657350"/>
            <a:ext cx="8636000" cy="4687888"/>
          </a:xfrm>
          <a:prstGeom prst="rect">
            <a:avLst/>
          </a:prstGeom>
          <a:solidFill>
            <a:srgbClr val="F2E7CF"/>
          </a:solidFill>
          <a:ln w="9525">
            <a:noFill/>
          </a:ln>
        </p:spPr>
        <p:txBody>
          <a:bodyPr anchor="ctr"/>
          <a:lstStyle/>
          <a:p>
            <a:r>
              <a:rPr lang="zh-CN" altLang="en-US" sz="100" dirty="0">
                <a:latin typeface="楷体" panose="02010609060101010101" pitchFamily="49" charset="-122"/>
                <a:ea typeface="楷体" panose="02010609060101010101" pitchFamily="49" charset="-122"/>
                <a:sym typeface="宋体" panose="02010600030101010101" pitchFamily="2" charset="-122"/>
              </a:rPr>
              <a:t>北京、天津、山西、内蒙古位于华北地区，其他</a:t>
            </a:r>
            <a:r>
              <a:rPr lang="en-US" altLang="zh-CN" sz="100" dirty="0">
                <a:latin typeface="楷体" panose="02010609060101010101" pitchFamily="49" charset="-122"/>
                <a:ea typeface="楷体" panose="02010609060101010101" pitchFamily="49" charset="-122"/>
                <a:sym typeface="宋体" panose="02010600030101010101" pitchFamily="2" charset="-122"/>
              </a:rPr>
              <a:t>5</a:t>
            </a:r>
            <a:r>
              <a:rPr lang="zh-CN" altLang="en-US" sz="100" dirty="0">
                <a:latin typeface="楷体" panose="02010609060101010101" pitchFamily="49" charset="-122"/>
                <a:ea typeface="楷体" panose="02010609060101010101" pitchFamily="49" charset="-122"/>
                <a:sym typeface="宋体" panose="02010600030101010101" pitchFamily="2" charset="-122"/>
              </a:rPr>
              <a:t>个省份分布在东、中、西部，起水资源丰枯程度不一、取用水类型多样，具有一定代表性。</a:t>
            </a:r>
            <a:endParaRPr lang="zh-CN" altLang="zh-CN" sz="1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8435" name="组合 9219"/>
          <p:cNvGrpSpPr/>
          <p:nvPr/>
        </p:nvGrpSpPr>
        <p:grpSpPr>
          <a:xfrm>
            <a:off x="2305050" y="1069975"/>
            <a:ext cx="4721225" cy="663575"/>
            <a:chOff x="0" y="0"/>
            <a:chExt cx="3180410" cy="885942"/>
          </a:xfrm>
        </p:grpSpPr>
        <p:sp>
          <p:nvSpPr>
            <p:cNvPr id="18436" name="Freeform 44"/>
            <p:cNvSpPr/>
            <p:nvPr/>
          </p:nvSpPr>
          <p:spPr>
            <a:xfrm rot="10800000">
              <a:off x="2644" y="0"/>
              <a:ext cx="3177766" cy="644525"/>
            </a:xfrm>
            <a:custGeom>
              <a:avLst/>
              <a:gdLst/>
              <a:ahLst/>
              <a:cxnLst>
                <a:cxn ang="0">
                  <a:pos x="1730" y="406"/>
                </a:cxn>
                <a:cxn ang="0">
                  <a:pos x="1730" y="0"/>
                </a:cxn>
                <a:cxn ang="0">
                  <a:pos x="0" y="0"/>
                </a:cxn>
                <a:cxn ang="0">
                  <a:pos x="126" y="203"/>
                </a:cxn>
                <a:cxn ang="0">
                  <a:pos x="0" y="406"/>
                </a:cxn>
                <a:cxn ang="0">
                  <a:pos x="1730" y="406"/>
                </a:cxn>
              </a:cxnLst>
              <a:rect l="0" t="0" r="0" b="0"/>
              <a:pathLst>
                <a:path w="1730" h="406">
                  <a:moveTo>
                    <a:pt x="1730" y="406"/>
                  </a:moveTo>
                  <a:lnTo>
                    <a:pt x="1730" y="0"/>
                  </a:lnTo>
                  <a:lnTo>
                    <a:pt x="0" y="0"/>
                  </a:lnTo>
                  <a:lnTo>
                    <a:pt x="126" y="203"/>
                  </a:lnTo>
                  <a:lnTo>
                    <a:pt x="0" y="406"/>
                  </a:lnTo>
                  <a:lnTo>
                    <a:pt x="1730" y="406"/>
                  </a:lnTo>
                  <a:close/>
                </a:path>
              </a:pathLst>
            </a:custGeom>
            <a:solidFill>
              <a:srgbClr val="00B0F0"/>
            </a:solidFill>
            <a:ln w="9525">
              <a:noFill/>
            </a:ln>
          </p:spPr>
          <p:txBody>
            <a:bodyPr/>
            <a:lstStyle/>
            <a:p>
              <a:endParaRPr lang="zh-CN" altLang="en-US"/>
            </a:p>
          </p:txBody>
        </p:sp>
        <p:sp>
          <p:nvSpPr>
            <p:cNvPr id="18437" name="直角三角形 5"/>
            <p:cNvSpPr/>
            <p:nvPr/>
          </p:nvSpPr>
          <p:spPr>
            <a:xfrm rot="10800000">
              <a:off x="0" y="632734"/>
              <a:ext cx="253208" cy="253208"/>
            </a:xfrm>
            <a:prstGeom prst="rtTriangle">
              <a:avLst/>
            </a:prstGeom>
            <a:solidFill>
              <a:srgbClr val="7F7F7F"/>
            </a:solidFill>
            <a:ln w="9525">
              <a:noFill/>
            </a:ln>
          </p:spPr>
          <p:txBody>
            <a:bodyPr anchor="ctr"/>
            <a:lstStyle/>
            <a:p>
              <a:pPr algn="ctr"/>
              <a:endParaRPr lang="zh-CN" altLang="zh-CN" sz="100">
                <a:solidFill>
                  <a:srgbClr val="00B0F0"/>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8438" name="文本框 7"/>
          <p:cNvSpPr/>
          <p:nvPr/>
        </p:nvSpPr>
        <p:spPr>
          <a:xfrm>
            <a:off x="2513013" y="1073150"/>
            <a:ext cx="4073525" cy="400050"/>
          </a:xfrm>
          <a:prstGeom prst="rect">
            <a:avLst/>
          </a:prstGeom>
          <a:noFill/>
          <a:ln w="9525">
            <a:noFill/>
          </a:ln>
        </p:spPr>
        <p:txBody>
          <a:bodyPr wrap="square" anchor="t">
            <a:spAutoFit/>
          </a:bodyPr>
          <a:lstStyle/>
          <a:p>
            <a:r>
              <a:rPr lang="zh-CN" altLang="zh-CN" sz="2000" b="1" dirty="0">
                <a:solidFill>
                  <a:srgbClr val="000000"/>
                </a:solidFill>
                <a:latin typeface="微软雅黑" panose="020B0503020204020204" charset="-122"/>
                <a:ea typeface="微软雅黑" panose="020B0503020204020204" charset="-122"/>
                <a:sym typeface="方正兰亭细黑_GBK" charset="-122"/>
              </a:rPr>
              <a:t>此次扩大水资源税试点的九个省份</a:t>
            </a:r>
            <a:endParaRPr lang="zh-CN" altLang="zh-CN" sz="2000" b="1" dirty="0">
              <a:solidFill>
                <a:srgbClr val="000000"/>
              </a:solidFill>
              <a:latin typeface="微软雅黑" panose="020B0503020204020204" charset="-122"/>
              <a:ea typeface="微软雅黑" panose="020B0503020204020204" charset="-122"/>
              <a:sym typeface="方正兰亭细黑_GBK" charset="-122"/>
            </a:endParaRPr>
          </a:p>
        </p:txBody>
      </p:sp>
      <p:grpSp>
        <p:nvGrpSpPr>
          <p:cNvPr id="18439" name="组合 9224"/>
          <p:cNvGrpSpPr/>
          <p:nvPr/>
        </p:nvGrpSpPr>
        <p:grpSpPr>
          <a:xfrm>
            <a:off x="3763963" y="2324100"/>
            <a:ext cx="4835525" cy="3678238"/>
            <a:chOff x="0" y="0"/>
            <a:chExt cx="5519738" cy="4198938"/>
          </a:xfrm>
        </p:grpSpPr>
        <p:sp>
          <p:nvSpPr>
            <p:cNvPr id="18440" name="Freeform 5"/>
            <p:cNvSpPr/>
            <p:nvPr/>
          </p:nvSpPr>
          <p:spPr>
            <a:xfrm>
              <a:off x="4175125" y="3101975"/>
              <a:ext cx="517525" cy="631825"/>
            </a:xfrm>
            <a:custGeom>
              <a:avLst/>
              <a:gdLst/>
              <a:ahLst/>
              <a:cxnLst>
                <a:cxn ang="0">
                  <a:pos x="365" y="1108"/>
                </a:cxn>
                <a:cxn ang="0">
                  <a:pos x="382" y="1106"/>
                </a:cxn>
                <a:cxn ang="0">
                  <a:pos x="421" y="1109"/>
                </a:cxn>
                <a:cxn ang="0">
                  <a:pos x="435" y="1074"/>
                </a:cxn>
                <a:cxn ang="0">
                  <a:pos x="463" y="1046"/>
                </a:cxn>
                <a:cxn ang="0">
                  <a:pos x="487" y="1012"/>
                </a:cxn>
                <a:cxn ang="0">
                  <a:pos x="506" y="972"/>
                </a:cxn>
                <a:cxn ang="0">
                  <a:pos x="538" y="931"/>
                </a:cxn>
                <a:cxn ang="0">
                  <a:pos x="539" y="904"/>
                </a:cxn>
                <a:cxn ang="0">
                  <a:pos x="577" y="882"/>
                </a:cxn>
                <a:cxn ang="0">
                  <a:pos x="613" y="864"/>
                </a:cxn>
                <a:cxn ang="0">
                  <a:pos x="633" y="864"/>
                </a:cxn>
                <a:cxn ang="0">
                  <a:pos x="646" y="816"/>
                </a:cxn>
                <a:cxn ang="0">
                  <a:pos x="679" y="790"/>
                </a:cxn>
                <a:cxn ang="0">
                  <a:pos x="689" y="753"/>
                </a:cxn>
                <a:cxn ang="0">
                  <a:pos x="695" y="715"/>
                </a:cxn>
                <a:cxn ang="0">
                  <a:pos x="740" y="719"/>
                </a:cxn>
                <a:cxn ang="0">
                  <a:pos x="786" y="709"/>
                </a:cxn>
                <a:cxn ang="0">
                  <a:pos x="818" y="676"/>
                </a:cxn>
                <a:cxn ang="0">
                  <a:pos x="839" y="609"/>
                </a:cxn>
                <a:cxn ang="0">
                  <a:pos x="780" y="586"/>
                </a:cxn>
                <a:cxn ang="0">
                  <a:pos x="797" y="534"/>
                </a:cxn>
                <a:cxn ang="0">
                  <a:pos x="793" y="506"/>
                </a:cxn>
                <a:cxn ang="0">
                  <a:pos x="793" y="463"/>
                </a:cxn>
                <a:cxn ang="0">
                  <a:pos x="817" y="435"/>
                </a:cxn>
                <a:cxn ang="0">
                  <a:pos x="802" y="409"/>
                </a:cxn>
                <a:cxn ang="0">
                  <a:pos x="808" y="382"/>
                </a:cxn>
                <a:cxn ang="0">
                  <a:pos x="851" y="358"/>
                </a:cxn>
                <a:cxn ang="0">
                  <a:pos x="873" y="303"/>
                </a:cxn>
                <a:cxn ang="0">
                  <a:pos x="914" y="264"/>
                </a:cxn>
                <a:cxn ang="0">
                  <a:pos x="918" y="259"/>
                </a:cxn>
                <a:cxn ang="0">
                  <a:pos x="924" y="248"/>
                </a:cxn>
                <a:cxn ang="0">
                  <a:pos x="840" y="137"/>
                </a:cxn>
                <a:cxn ang="0">
                  <a:pos x="571" y="19"/>
                </a:cxn>
                <a:cxn ang="0">
                  <a:pos x="365" y="0"/>
                </a:cxn>
                <a:cxn ang="0">
                  <a:pos x="87" y="338"/>
                </a:cxn>
                <a:cxn ang="0">
                  <a:pos x="0" y="755"/>
                </a:cxn>
                <a:cxn ang="0">
                  <a:pos x="136" y="973"/>
                </a:cxn>
                <a:cxn ang="0">
                  <a:pos x="256" y="1046"/>
                </a:cxn>
                <a:cxn ang="0">
                  <a:pos x="345" y="1105"/>
                </a:cxn>
                <a:cxn ang="0">
                  <a:pos x="360" y="1111"/>
                </a:cxn>
                <a:cxn ang="0">
                  <a:pos x="365" y="1108"/>
                </a:cxn>
              </a:cxnLst>
              <a:rect l="0" t="0" r="0" b="0"/>
              <a:pathLst>
                <a:path w="924" h="1128">
                  <a:moveTo>
                    <a:pt x="365" y="1108"/>
                  </a:moveTo>
                  <a:cubicBezTo>
                    <a:pt x="370" y="1105"/>
                    <a:pt x="372" y="1107"/>
                    <a:pt x="382" y="1106"/>
                  </a:cubicBezTo>
                  <a:cubicBezTo>
                    <a:pt x="404" y="1104"/>
                    <a:pt x="407" y="1128"/>
                    <a:pt x="421" y="1109"/>
                  </a:cubicBezTo>
                  <a:cubicBezTo>
                    <a:pt x="435" y="1091"/>
                    <a:pt x="427" y="1090"/>
                    <a:pt x="435" y="1074"/>
                  </a:cubicBezTo>
                  <a:cubicBezTo>
                    <a:pt x="444" y="1057"/>
                    <a:pt x="461" y="1067"/>
                    <a:pt x="463" y="1046"/>
                  </a:cubicBezTo>
                  <a:cubicBezTo>
                    <a:pt x="465" y="1026"/>
                    <a:pt x="461" y="1032"/>
                    <a:pt x="487" y="1012"/>
                  </a:cubicBezTo>
                  <a:cubicBezTo>
                    <a:pt x="513" y="993"/>
                    <a:pt x="488" y="993"/>
                    <a:pt x="506" y="972"/>
                  </a:cubicBezTo>
                  <a:cubicBezTo>
                    <a:pt x="523" y="952"/>
                    <a:pt x="541" y="939"/>
                    <a:pt x="538" y="931"/>
                  </a:cubicBezTo>
                  <a:cubicBezTo>
                    <a:pt x="536" y="924"/>
                    <a:pt x="513" y="911"/>
                    <a:pt x="539" y="904"/>
                  </a:cubicBezTo>
                  <a:cubicBezTo>
                    <a:pt x="564" y="898"/>
                    <a:pt x="560" y="903"/>
                    <a:pt x="577" y="882"/>
                  </a:cubicBezTo>
                  <a:cubicBezTo>
                    <a:pt x="594" y="861"/>
                    <a:pt x="593" y="848"/>
                    <a:pt x="613" y="864"/>
                  </a:cubicBezTo>
                  <a:cubicBezTo>
                    <a:pt x="633" y="880"/>
                    <a:pt x="627" y="889"/>
                    <a:pt x="633" y="864"/>
                  </a:cubicBezTo>
                  <a:cubicBezTo>
                    <a:pt x="640" y="839"/>
                    <a:pt x="633" y="833"/>
                    <a:pt x="646" y="816"/>
                  </a:cubicBezTo>
                  <a:cubicBezTo>
                    <a:pt x="659" y="798"/>
                    <a:pt x="670" y="803"/>
                    <a:pt x="679" y="790"/>
                  </a:cubicBezTo>
                  <a:cubicBezTo>
                    <a:pt x="687" y="777"/>
                    <a:pt x="696" y="776"/>
                    <a:pt x="689" y="753"/>
                  </a:cubicBezTo>
                  <a:cubicBezTo>
                    <a:pt x="681" y="731"/>
                    <a:pt x="677" y="714"/>
                    <a:pt x="695" y="715"/>
                  </a:cubicBezTo>
                  <a:cubicBezTo>
                    <a:pt x="713" y="717"/>
                    <a:pt x="720" y="732"/>
                    <a:pt x="740" y="719"/>
                  </a:cubicBezTo>
                  <a:cubicBezTo>
                    <a:pt x="760" y="706"/>
                    <a:pt x="758" y="703"/>
                    <a:pt x="786" y="709"/>
                  </a:cubicBezTo>
                  <a:cubicBezTo>
                    <a:pt x="814" y="715"/>
                    <a:pt x="812" y="684"/>
                    <a:pt x="818" y="676"/>
                  </a:cubicBezTo>
                  <a:cubicBezTo>
                    <a:pt x="823" y="667"/>
                    <a:pt x="848" y="613"/>
                    <a:pt x="839" y="609"/>
                  </a:cubicBezTo>
                  <a:cubicBezTo>
                    <a:pt x="830" y="605"/>
                    <a:pt x="772" y="607"/>
                    <a:pt x="780" y="586"/>
                  </a:cubicBezTo>
                  <a:cubicBezTo>
                    <a:pt x="787" y="565"/>
                    <a:pt x="788" y="544"/>
                    <a:pt x="797" y="534"/>
                  </a:cubicBezTo>
                  <a:cubicBezTo>
                    <a:pt x="806" y="524"/>
                    <a:pt x="800" y="522"/>
                    <a:pt x="793" y="506"/>
                  </a:cubicBezTo>
                  <a:cubicBezTo>
                    <a:pt x="786" y="490"/>
                    <a:pt x="773" y="472"/>
                    <a:pt x="793" y="463"/>
                  </a:cubicBezTo>
                  <a:cubicBezTo>
                    <a:pt x="814" y="454"/>
                    <a:pt x="830" y="435"/>
                    <a:pt x="817" y="435"/>
                  </a:cubicBezTo>
                  <a:cubicBezTo>
                    <a:pt x="805" y="435"/>
                    <a:pt x="803" y="427"/>
                    <a:pt x="802" y="409"/>
                  </a:cubicBezTo>
                  <a:cubicBezTo>
                    <a:pt x="802" y="391"/>
                    <a:pt x="786" y="381"/>
                    <a:pt x="808" y="382"/>
                  </a:cubicBezTo>
                  <a:cubicBezTo>
                    <a:pt x="829" y="382"/>
                    <a:pt x="837" y="376"/>
                    <a:pt x="851" y="358"/>
                  </a:cubicBezTo>
                  <a:cubicBezTo>
                    <a:pt x="864" y="340"/>
                    <a:pt x="861" y="319"/>
                    <a:pt x="873" y="303"/>
                  </a:cubicBezTo>
                  <a:cubicBezTo>
                    <a:pt x="886" y="288"/>
                    <a:pt x="899" y="285"/>
                    <a:pt x="914" y="264"/>
                  </a:cubicBezTo>
                  <a:cubicBezTo>
                    <a:pt x="915" y="263"/>
                    <a:pt x="917" y="261"/>
                    <a:pt x="918" y="259"/>
                  </a:cubicBezTo>
                  <a:cubicBezTo>
                    <a:pt x="924" y="248"/>
                    <a:pt x="924" y="248"/>
                    <a:pt x="924" y="248"/>
                  </a:cubicBezTo>
                  <a:cubicBezTo>
                    <a:pt x="840" y="137"/>
                    <a:pt x="840" y="137"/>
                    <a:pt x="840" y="137"/>
                  </a:cubicBezTo>
                  <a:cubicBezTo>
                    <a:pt x="571" y="19"/>
                    <a:pt x="571" y="19"/>
                    <a:pt x="571" y="19"/>
                  </a:cubicBezTo>
                  <a:cubicBezTo>
                    <a:pt x="365" y="0"/>
                    <a:pt x="365" y="0"/>
                    <a:pt x="365" y="0"/>
                  </a:cubicBezTo>
                  <a:cubicBezTo>
                    <a:pt x="87" y="338"/>
                    <a:pt x="87" y="338"/>
                    <a:pt x="87" y="338"/>
                  </a:cubicBezTo>
                  <a:cubicBezTo>
                    <a:pt x="0" y="755"/>
                    <a:pt x="0" y="755"/>
                    <a:pt x="0" y="755"/>
                  </a:cubicBezTo>
                  <a:cubicBezTo>
                    <a:pt x="136" y="973"/>
                    <a:pt x="136" y="973"/>
                    <a:pt x="136" y="973"/>
                  </a:cubicBezTo>
                  <a:cubicBezTo>
                    <a:pt x="256" y="1046"/>
                    <a:pt x="256" y="1046"/>
                    <a:pt x="256" y="1046"/>
                  </a:cubicBezTo>
                  <a:cubicBezTo>
                    <a:pt x="345" y="1105"/>
                    <a:pt x="345" y="1105"/>
                    <a:pt x="345" y="1105"/>
                  </a:cubicBezTo>
                  <a:cubicBezTo>
                    <a:pt x="360" y="1111"/>
                    <a:pt x="360" y="1111"/>
                    <a:pt x="360" y="1111"/>
                  </a:cubicBezTo>
                  <a:lnTo>
                    <a:pt x="365" y="1108"/>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41" name="Freeform 6"/>
            <p:cNvSpPr/>
            <p:nvPr/>
          </p:nvSpPr>
          <p:spPr>
            <a:xfrm>
              <a:off x="3902075" y="2932113"/>
              <a:ext cx="576263" cy="717550"/>
            </a:xfrm>
            <a:custGeom>
              <a:avLst/>
              <a:gdLst/>
              <a:ahLst/>
              <a:cxnLst>
                <a:cxn ang="0">
                  <a:pos x="977" y="358"/>
                </a:cxn>
                <a:cxn ang="0">
                  <a:pos x="951" y="412"/>
                </a:cxn>
                <a:cxn ang="0">
                  <a:pos x="874" y="457"/>
                </a:cxn>
                <a:cxn ang="0">
                  <a:pos x="835" y="470"/>
                </a:cxn>
                <a:cxn ang="0">
                  <a:pos x="762" y="502"/>
                </a:cxn>
                <a:cxn ang="0">
                  <a:pos x="743" y="569"/>
                </a:cxn>
                <a:cxn ang="0">
                  <a:pos x="750" y="631"/>
                </a:cxn>
                <a:cxn ang="0">
                  <a:pos x="717" y="681"/>
                </a:cxn>
                <a:cxn ang="0">
                  <a:pos x="656" y="735"/>
                </a:cxn>
                <a:cxn ang="0">
                  <a:pos x="676" y="807"/>
                </a:cxn>
                <a:cxn ang="0">
                  <a:pos x="642" y="873"/>
                </a:cxn>
                <a:cxn ang="0">
                  <a:pos x="623" y="929"/>
                </a:cxn>
                <a:cxn ang="0">
                  <a:pos x="600" y="967"/>
                </a:cxn>
                <a:cxn ang="0">
                  <a:pos x="580" y="1028"/>
                </a:cxn>
                <a:cxn ang="0">
                  <a:pos x="577" y="1074"/>
                </a:cxn>
                <a:cxn ang="0">
                  <a:pos x="556" y="1108"/>
                </a:cxn>
                <a:cxn ang="0">
                  <a:pos x="578" y="1165"/>
                </a:cxn>
                <a:cxn ang="0">
                  <a:pos x="595" y="1276"/>
                </a:cxn>
                <a:cxn ang="0">
                  <a:pos x="438" y="1283"/>
                </a:cxn>
                <a:cxn ang="0">
                  <a:pos x="214" y="1266"/>
                </a:cxn>
                <a:cxn ang="0">
                  <a:pos x="16" y="899"/>
                </a:cxn>
                <a:cxn ang="0">
                  <a:pos x="0" y="505"/>
                </a:cxn>
                <a:cxn ang="0">
                  <a:pos x="89" y="118"/>
                </a:cxn>
                <a:cxn ang="0">
                  <a:pos x="322" y="26"/>
                </a:cxn>
                <a:cxn ang="0">
                  <a:pos x="645" y="0"/>
                </a:cxn>
                <a:cxn ang="0">
                  <a:pos x="895" y="0"/>
                </a:cxn>
                <a:cxn ang="0">
                  <a:pos x="1011" y="183"/>
                </a:cxn>
                <a:cxn ang="0">
                  <a:pos x="1029" y="312"/>
                </a:cxn>
                <a:cxn ang="0">
                  <a:pos x="977" y="358"/>
                </a:cxn>
              </a:cxnLst>
              <a:rect l="0" t="0" r="0" b="0"/>
              <a:pathLst>
                <a:path w="1029" h="1283">
                  <a:moveTo>
                    <a:pt x="977" y="358"/>
                  </a:moveTo>
                  <a:cubicBezTo>
                    <a:pt x="977" y="358"/>
                    <a:pt x="979" y="401"/>
                    <a:pt x="951" y="412"/>
                  </a:cubicBezTo>
                  <a:cubicBezTo>
                    <a:pt x="922" y="423"/>
                    <a:pt x="891" y="441"/>
                    <a:pt x="874" y="457"/>
                  </a:cubicBezTo>
                  <a:cubicBezTo>
                    <a:pt x="858" y="474"/>
                    <a:pt x="848" y="487"/>
                    <a:pt x="835" y="470"/>
                  </a:cubicBezTo>
                  <a:cubicBezTo>
                    <a:pt x="821" y="452"/>
                    <a:pt x="777" y="481"/>
                    <a:pt x="762" y="502"/>
                  </a:cubicBezTo>
                  <a:cubicBezTo>
                    <a:pt x="747" y="524"/>
                    <a:pt x="723" y="542"/>
                    <a:pt x="743" y="569"/>
                  </a:cubicBezTo>
                  <a:cubicBezTo>
                    <a:pt x="763" y="597"/>
                    <a:pt x="765" y="594"/>
                    <a:pt x="750" y="631"/>
                  </a:cubicBezTo>
                  <a:cubicBezTo>
                    <a:pt x="735" y="668"/>
                    <a:pt x="751" y="677"/>
                    <a:pt x="717" y="681"/>
                  </a:cubicBezTo>
                  <a:cubicBezTo>
                    <a:pt x="683" y="685"/>
                    <a:pt x="653" y="713"/>
                    <a:pt x="656" y="735"/>
                  </a:cubicBezTo>
                  <a:cubicBezTo>
                    <a:pt x="658" y="757"/>
                    <a:pt x="687" y="791"/>
                    <a:pt x="676" y="807"/>
                  </a:cubicBezTo>
                  <a:cubicBezTo>
                    <a:pt x="665" y="823"/>
                    <a:pt x="628" y="834"/>
                    <a:pt x="642" y="873"/>
                  </a:cubicBezTo>
                  <a:cubicBezTo>
                    <a:pt x="656" y="911"/>
                    <a:pt x="645" y="922"/>
                    <a:pt x="623" y="929"/>
                  </a:cubicBezTo>
                  <a:cubicBezTo>
                    <a:pt x="601" y="936"/>
                    <a:pt x="609" y="942"/>
                    <a:pt x="600" y="967"/>
                  </a:cubicBezTo>
                  <a:cubicBezTo>
                    <a:pt x="590" y="992"/>
                    <a:pt x="568" y="1001"/>
                    <a:pt x="580" y="1028"/>
                  </a:cubicBezTo>
                  <a:cubicBezTo>
                    <a:pt x="593" y="1056"/>
                    <a:pt x="594" y="1066"/>
                    <a:pt x="577" y="1074"/>
                  </a:cubicBezTo>
                  <a:cubicBezTo>
                    <a:pt x="560" y="1082"/>
                    <a:pt x="550" y="1097"/>
                    <a:pt x="556" y="1108"/>
                  </a:cubicBezTo>
                  <a:cubicBezTo>
                    <a:pt x="561" y="1119"/>
                    <a:pt x="572" y="1149"/>
                    <a:pt x="578" y="1165"/>
                  </a:cubicBezTo>
                  <a:cubicBezTo>
                    <a:pt x="583" y="1181"/>
                    <a:pt x="595" y="1276"/>
                    <a:pt x="595" y="1276"/>
                  </a:cubicBezTo>
                  <a:cubicBezTo>
                    <a:pt x="595" y="1276"/>
                    <a:pt x="442" y="1283"/>
                    <a:pt x="438" y="1283"/>
                  </a:cubicBezTo>
                  <a:cubicBezTo>
                    <a:pt x="434" y="1283"/>
                    <a:pt x="214" y="1266"/>
                    <a:pt x="214" y="1266"/>
                  </a:cubicBezTo>
                  <a:cubicBezTo>
                    <a:pt x="16" y="899"/>
                    <a:pt x="16" y="899"/>
                    <a:pt x="16" y="899"/>
                  </a:cubicBezTo>
                  <a:cubicBezTo>
                    <a:pt x="0" y="505"/>
                    <a:pt x="0" y="505"/>
                    <a:pt x="0" y="505"/>
                  </a:cubicBezTo>
                  <a:cubicBezTo>
                    <a:pt x="89" y="118"/>
                    <a:pt x="89" y="118"/>
                    <a:pt x="89" y="118"/>
                  </a:cubicBezTo>
                  <a:cubicBezTo>
                    <a:pt x="322" y="26"/>
                    <a:pt x="322" y="26"/>
                    <a:pt x="322" y="26"/>
                  </a:cubicBezTo>
                  <a:cubicBezTo>
                    <a:pt x="645" y="0"/>
                    <a:pt x="645" y="0"/>
                    <a:pt x="645" y="0"/>
                  </a:cubicBezTo>
                  <a:cubicBezTo>
                    <a:pt x="895" y="0"/>
                    <a:pt x="895" y="0"/>
                    <a:pt x="895" y="0"/>
                  </a:cubicBezTo>
                  <a:cubicBezTo>
                    <a:pt x="1011" y="183"/>
                    <a:pt x="1011" y="183"/>
                    <a:pt x="1011" y="183"/>
                  </a:cubicBezTo>
                  <a:cubicBezTo>
                    <a:pt x="1029" y="312"/>
                    <a:pt x="1029" y="312"/>
                    <a:pt x="1029" y="312"/>
                  </a:cubicBezTo>
                  <a:lnTo>
                    <a:pt x="977" y="358"/>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42" name="Freeform 7"/>
            <p:cNvSpPr/>
            <p:nvPr/>
          </p:nvSpPr>
          <p:spPr>
            <a:xfrm>
              <a:off x="3368675" y="2952750"/>
              <a:ext cx="658813" cy="722312"/>
            </a:xfrm>
            <a:custGeom>
              <a:avLst/>
              <a:gdLst/>
              <a:ahLst/>
              <a:cxnLst>
                <a:cxn ang="0">
                  <a:pos x="1059" y="258"/>
                </a:cxn>
                <a:cxn ang="0">
                  <a:pos x="1096" y="311"/>
                </a:cxn>
                <a:cxn ang="0">
                  <a:pos x="1118" y="379"/>
                </a:cxn>
                <a:cxn ang="0">
                  <a:pos x="1100" y="434"/>
                </a:cxn>
                <a:cxn ang="0">
                  <a:pos x="1071" y="481"/>
                </a:cxn>
                <a:cxn ang="0">
                  <a:pos x="1034" y="524"/>
                </a:cxn>
                <a:cxn ang="0">
                  <a:pos x="1034" y="621"/>
                </a:cxn>
                <a:cxn ang="0">
                  <a:pos x="1057" y="641"/>
                </a:cxn>
                <a:cxn ang="0">
                  <a:pos x="1076" y="658"/>
                </a:cxn>
                <a:cxn ang="0">
                  <a:pos x="1083" y="699"/>
                </a:cxn>
                <a:cxn ang="0">
                  <a:pos x="1084" y="736"/>
                </a:cxn>
                <a:cxn ang="0">
                  <a:pos x="1099" y="780"/>
                </a:cxn>
                <a:cxn ang="0">
                  <a:pos x="1135" y="811"/>
                </a:cxn>
                <a:cxn ang="0">
                  <a:pos x="1133" y="877"/>
                </a:cxn>
                <a:cxn ang="0">
                  <a:pos x="1163" y="881"/>
                </a:cxn>
                <a:cxn ang="0">
                  <a:pos x="1137" y="925"/>
                </a:cxn>
                <a:cxn ang="0">
                  <a:pos x="1127" y="968"/>
                </a:cxn>
                <a:cxn ang="0">
                  <a:pos x="1135" y="1015"/>
                </a:cxn>
                <a:cxn ang="0">
                  <a:pos x="1128" y="1089"/>
                </a:cxn>
                <a:cxn ang="0">
                  <a:pos x="1008" y="1195"/>
                </a:cxn>
                <a:cxn ang="0">
                  <a:pos x="629" y="1291"/>
                </a:cxn>
                <a:cxn ang="0">
                  <a:pos x="250" y="1059"/>
                </a:cxn>
                <a:cxn ang="0">
                  <a:pos x="68" y="885"/>
                </a:cxn>
                <a:cxn ang="0">
                  <a:pos x="0" y="565"/>
                </a:cxn>
                <a:cxn ang="0">
                  <a:pos x="105" y="279"/>
                </a:cxn>
                <a:cxn ang="0">
                  <a:pos x="197" y="108"/>
                </a:cxn>
                <a:cxn ang="0">
                  <a:pos x="525" y="0"/>
                </a:cxn>
                <a:cxn ang="0">
                  <a:pos x="793" y="0"/>
                </a:cxn>
                <a:cxn ang="0">
                  <a:pos x="1015" y="78"/>
                </a:cxn>
                <a:cxn ang="0">
                  <a:pos x="1074" y="201"/>
                </a:cxn>
                <a:cxn ang="0">
                  <a:pos x="1059" y="258"/>
                </a:cxn>
              </a:cxnLst>
              <a:rect l="0" t="0" r="0" b="0"/>
              <a:pathLst>
                <a:path w="1177" h="1291">
                  <a:moveTo>
                    <a:pt x="1059" y="258"/>
                  </a:moveTo>
                  <a:cubicBezTo>
                    <a:pt x="1059" y="258"/>
                    <a:pt x="1085" y="292"/>
                    <a:pt x="1096" y="311"/>
                  </a:cubicBezTo>
                  <a:cubicBezTo>
                    <a:pt x="1107" y="330"/>
                    <a:pt x="1103" y="365"/>
                    <a:pt x="1118" y="379"/>
                  </a:cubicBezTo>
                  <a:cubicBezTo>
                    <a:pt x="1133" y="393"/>
                    <a:pt x="1116" y="420"/>
                    <a:pt x="1100" y="434"/>
                  </a:cubicBezTo>
                  <a:cubicBezTo>
                    <a:pt x="1084" y="447"/>
                    <a:pt x="1099" y="471"/>
                    <a:pt x="1071" y="481"/>
                  </a:cubicBezTo>
                  <a:cubicBezTo>
                    <a:pt x="1044" y="492"/>
                    <a:pt x="1045" y="492"/>
                    <a:pt x="1034" y="524"/>
                  </a:cubicBezTo>
                  <a:cubicBezTo>
                    <a:pt x="1023" y="555"/>
                    <a:pt x="1028" y="599"/>
                    <a:pt x="1034" y="621"/>
                  </a:cubicBezTo>
                  <a:cubicBezTo>
                    <a:pt x="1041" y="643"/>
                    <a:pt x="1049" y="656"/>
                    <a:pt x="1057" y="641"/>
                  </a:cubicBezTo>
                  <a:cubicBezTo>
                    <a:pt x="1066" y="626"/>
                    <a:pt x="1081" y="639"/>
                    <a:pt x="1076" y="658"/>
                  </a:cubicBezTo>
                  <a:cubicBezTo>
                    <a:pt x="1070" y="677"/>
                    <a:pt x="1071" y="690"/>
                    <a:pt x="1083" y="699"/>
                  </a:cubicBezTo>
                  <a:cubicBezTo>
                    <a:pt x="1095" y="708"/>
                    <a:pt x="1092" y="725"/>
                    <a:pt x="1084" y="736"/>
                  </a:cubicBezTo>
                  <a:cubicBezTo>
                    <a:pt x="1075" y="748"/>
                    <a:pt x="1077" y="772"/>
                    <a:pt x="1099" y="780"/>
                  </a:cubicBezTo>
                  <a:cubicBezTo>
                    <a:pt x="1122" y="788"/>
                    <a:pt x="1147" y="783"/>
                    <a:pt x="1135" y="811"/>
                  </a:cubicBezTo>
                  <a:cubicBezTo>
                    <a:pt x="1124" y="839"/>
                    <a:pt x="1112" y="887"/>
                    <a:pt x="1133" y="877"/>
                  </a:cubicBezTo>
                  <a:cubicBezTo>
                    <a:pt x="1154" y="867"/>
                    <a:pt x="1177" y="869"/>
                    <a:pt x="1163" y="881"/>
                  </a:cubicBezTo>
                  <a:cubicBezTo>
                    <a:pt x="1150" y="893"/>
                    <a:pt x="1135" y="906"/>
                    <a:pt x="1137" y="925"/>
                  </a:cubicBezTo>
                  <a:cubicBezTo>
                    <a:pt x="1139" y="943"/>
                    <a:pt x="1127" y="945"/>
                    <a:pt x="1127" y="968"/>
                  </a:cubicBezTo>
                  <a:cubicBezTo>
                    <a:pt x="1127" y="992"/>
                    <a:pt x="1133" y="991"/>
                    <a:pt x="1135" y="1015"/>
                  </a:cubicBezTo>
                  <a:cubicBezTo>
                    <a:pt x="1136" y="1039"/>
                    <a:pt x="1131" y="1075"/>
                    <a:pt x="1128" y="1089"/>
                  </a:cubicBezTo>
                  <a:cubicBezTo>
                    <a:pt x="1125" y="1104"/>
                    <a:pt x="1008" y="1195"/>
                    <a:pt x="1008" y="1195"/>
                  </a:cubicBezTo>
                  <a:cubicBezTo>
                    <a:pt x="629" y="1291"/>
                    <a:pt x="629" y="1291"/>
                    <a:pt x="629" y="1291"/>
                  </a:cubicBezTo>
                  <a:cubicBezTo>
                    <a:pt x="250" y="1059"/>
                    <a:pt x="250" y="1059"/>
                    <a:pt x="250" y="1059"/>
                  </a:cubicBezTo>
                  <a:cubicBezTo>
                    <a:pt x="68" y="885"/>
                    <a:pt x="68" y="885"/>
                    <a:pt x="68" y="885"/>
                  </a:cubicBezTo>
                  <a:cubicBezTo>
                    <a:pt x="0" y="565"/>
                    <a:pt x="0" y="565"/>
                    <a:pt x="0" y="565"/>
                  </a:cubicBezTo>
                  <a:cubicBezTo>
                    <a:pt x="105" y="279"/>
                    <a:pt x="105" y="279"/>
                    <a:pt x="105" y="279"/>
                  </a:cubicBezTo>
                  <a:cubicBezTo>
                    <a:pt x="197" y="108"/>
                    <a:pt x="197" y="108"/>
                    <a:pt x="197" y="108"/>
                  </a:cubicBezTo>
                  <a:cubicBezTo>
                    <a:pt x="525" y="0"/>
                    <a:pt x="525" y="0"/>
                    <a:pt x="525" y="0"/>
                  </a:cubicBezTo>
                  <a:cubicBezTo>
                    <a:pt x="793" y="0"/>
                    <a:pt x="793" y="0"/>
                    <a:pt x="793" y="0"/>
                  </a:cubicBezTo>
                  <a:cubicBezTo>
                    <a:pt x="1015" y="78"/>
                    <a:pt x="1015" y="78"/>
                    <a:pt x="1015" y="78"/>
                  </a:cubicBezTo>
                  <a:cubicBezTo>
                    <a:pt x="1074" y="201"/>
                    <a:pt x="1074" y="201"/>
                    <a:pt x="1074" y="201"/>
                  </a:cubicBezTo>
                  <a:lnTo>
                    <a:pt x="1059" y="258"/>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43" name="Freeform 8"/>
            <p:cNvSpPr/>
            <p:nvPr/>
          </p:nvSpPr>
          <p:spPr>
            <a:xfrm>
              <a:off x="3559175" y="3525838"/>
              <a:ext cx="820738" cy="673100"/>
            </a:xfrm>
            <a:custGeom>
              <a:avLst/>
              <a:gdLst/>
              <a:ahLst/>
              <a:cxnLst>
                <a:cxn ang="0">
                  <a:pos x="32" y="971"/>
                </a:cxn>
                <a:cxn ang="0">
                  <a:pos x="5" y="1045"/>
                </a:cxn>
                <a:cxn ang="0">
                  <a:pos x="49" y="1149"/>
                </a:cxn>
                <a:cxn ang="0">
                  <a:pos x="165" y="1188"/>
                </a:cxn>
                <a:cxn ang="0">
                  <a:pos x="144" y="1095"/>
                </a:cxn>
                <a:cxn ang="0">
                  <a:pos x="130" y="1040"/>
                </a:cxn>
                <a:cxn ang="0">
                  <a:pos x="188" y="1017"/>
                </a:cxn>
                <a:cxn ang="0">
                  <a:pos x="294" y="946"/>
                </a:cxn>
                <a:cxn ang="0">
                  <a:pos x="417" y="897"/>
                </a:cxn>
                <a:cxn ang="0">
                  <a:pos x="504" y="845"/>
                </a:cxn>
                <a:cxn ang="0">
                  <a:pos x="572" y="819"/>
                </a:cxn>
                <a:cxn ang="0">
                  <a:pos x="602" y="816"/>
                </a:cxn>
                <a:cxn ang="0">
                  <a:pos x="669" y="817"/>
                </a:cxn>
                <a:cxn ang="0">
                  <a:pos x="683" y="740"/>
                </a:cxn>
                <a:cxn ang="0">
                  <a:pos x="743" y="729"/>
                </a:cxn>
                <a:cxn ang="0">
                  <a:pos x="788" y="718"/>
                </a:cxn>
                <a:cxn ang="0">
                  <a:pos x="773" y="625"/>
                </a:cxn>
                <a:cxn ang="0">
                  <a:pos x="837" y="652"/>
                </a:cxn>
                <a:cxn ang="0">
                  <a:pos x="839" y="742"/>
                </a:cxn>
                <a:cxn ang="0">
                  <a:pos x="934" y="729"/>
                </a:cxn>
                <a:cxn ang="0">
                  <a:pos x="944" y="636"/>
                </a:cxn>
                <a:cxn ang="0">
                  <a:pos x="1043" y="617"/>
                </a:cxn>
                <a:cxn ang="0">
                  <a:pos x="1129" y="581"/>
                </a:cxn>
                <a:cxn ang="0">
                  <a:pos x="1174" y="557"/>
                </a:cxn>
                <a:cxn ang="0">
                  <a:pos x="1227" y="564"/>
                </a:cxn>
                <a:cxn ang="0">
                  <a:pos x="1326" y="517"/>
                </a:cxn>
                <a:cxn ang="0">
                  <a:pos x="1377" y="446"/>
                </a:cxn>
                <a:cxn ang="0">
                  <a:pos x="1405" y="395"/>
                </a:cxn>
                <a:cxn ang="0">
                  <a:pos x="1458" y="373"/>
                </a:cxn>
                <a:cxn ang="0">
                  <a:pos x="1430" y="277"/>
                </a:cxn>
                <a:cxn ang="0">
                  <a:pos x="1374" y="142"/>
                </a:cxn>
                <a:cxn ang="0">
                  <a:pos x="1305" y="127"/>
                </a:cxn>
                <a:cxn ang="0">
                  <a:pos x="1176" y="81"/>
                </a:cxn>
                <a:cxn ang="0">
                  <a:pos x="1167" y="146"/>
                </a:cxn>
                <a:cxn ang="0">
                  <a:pos x="1123" y="144"/>
                </a:cxn>
                <a:cxn ang="0">
                  <a:pos x="1000" y="168"/>
                </a:cxn>
                <a:cxn ang="0">
                  <a:pos x="922" y="201"/>
                </a:cxn>
                <a:cxn ang="0">
                  <a:pos x="891" y="114"/>
                </a:cxn>
                <a:cxn ang="0">
                  <a:pos x="938" y="45"/>
                </a:cxn>
                <a:cxn ang="0">
                  <a:pos x="810" y="43"/>
                </a:cxn>
                <a:cxn ang="0">
                  <a:pos x="684" y="36"/>
                </a:cxn>
                <a:cxn ang="0">
                  <a:pos x="600" y="93"/>
                </a:cxn>
                <a:cxn ang="0">
                  <a:pos x="544" y="110"/>
                </a:cxn>
                <a:cxn ang="0">
                  <a:pos x="447" y="143"/>
                </a:cxn>
                <a:cxn ang="0">
                  <a:pos x="396" y="216"/>
                </a:cxn>
                <a:cxn ang="0">
                  <a:pos x="55" y="769"/>
                </a:cxn>
                <a:cxn ang="0">
                  <a:pos x="8" y="935"/>
                </a:cxn>
              </a:cxnLst>
              <a:rect l="0" t="0" r="0" b="0"/>
              <a:pathLst>
                <a:path w="1465" h="1202">
                  <a:moveTo>
                    <a:pt x="15" y="940"/>
                  </a:moveTo>
                  <a:cubicBezTo>
                    <a:pt x="36" y="957"/>
                    <a:pt x="55" y="956"/>
                    <a:pt x="32" y="971"/>
                  </a:cubicBezTo>
                  <a:cubicBezTo>
                    <a:pt x="10" y="986"/>
                    <a:pt x="16" y="1000"/>
                    <a:pt x="15" y="1013"/>
                  </a:cubicBezTo>
                  <a:cubicBezTo>
                    <a:pt x="14" y="1026"/>
                    <a:pt x="0" y="1013"/>
                    <a:pt x="5" y="1045"/>
                  </a:cubicBezTo>
                  <a:cubicBezTo>
                    <a:pt x="10" y="1077"/>
                    <a:pt x="22" y="1073"/>
                    <a:pt x="28" y="1093"/>
                  </a:cubicBezTo>
                  <a:cubicBezTo>
                    <a:pt x="34" y="1114"/>
                    <a:pt x="38" y="1129"/>
                    <a:pt x="49" y="1149"/>
                  </a:cubicBezTo>
                  <a:cubicBezTo>
                    <a:pt x="60" y="1168"/>
                    <a:pt x="64" y="1181"/>
                    <a:pt x="84" y="1192"/>
                  </a:cubicBezTo>
                  <a:cubicBezTo>
                    <a:pt x="105" y="1202"/>
                    <a:pt x="156" y="1198"/>
                    <a:pt x="165" y="1188"/>
                  </a:cubicBezTo>
                  <a:cubicBezTo>
                    <a:pt x="174" y="1178"/>
                    <a:pt x="191" y="1128"/>
                    <a:pt x="177" y="1118"/>
                  </a:cubicBezTo>
                  <a:cubicBezTo>
                    <a:pt x="163" y="1109"/>
                    <a:pt x="147" y="1111"/>
                    <a:pt x="144" y="1095"/>
                  </a:cubicBezTo>
                  <a:cubicBezTo>
                    <a:pt x="141" y="1078"/>
                    <a:pt x="139" y="1075"/>
                    <a:pt x="128" y="1068"/>
                  </a:cubicBezTo>
                  <a:cubicBezTo>
                    <a:pt x="118" y="1061"/>
                    <a:pt x="118" y="1055"/>
                    <a:pt x="130" y="1040"/>
                  </a:cubicBezTo>
                  <a:cubicBezTo>
                    <a:pt x="143" y="1025"/>
                    <a:pt x="135" y="1032"/>
                    <a:pt x="158" y="1040"/>
                  </a:cubicBezTo>
                  <a:cubicBezTo>
                    <a:pt x="182" y="1047"/>
                    <a:pt x="181" y="1041"/>
                    <a:pt x="188" y="1017"/>
                  </a:cubicBezTo>
                  <a:cubicBezTo>
                    <a:pt x="195" y="994"/>
                    <a:pt x="210" y="984"/>
                    <a:pt x="224" y="972"/>
                  </a:cubicBezTo>
                  <a:cubicBezTo>
                    <a:pt x="238" y="959"/>
                    <a:pt x="268" y="951"/>
                    <a:pt x="294" y="946"/>
                  </a:cubicBezTo>
                  <a:cubicBezTo>
                    <a:pt x="320" y="942"/>
                    <a:pt x="371" y="938"/>
                    <a:pt x="376" y="918"/>
                  </a:cubicBezTo>
                  <a:cubicBezTo>
                    <a:pt x="380" y="899"/>
                    <a:pt x="390" y="901"/>
                    <a:pt x="417" y="897"/>
                  </a:cubicBezTo>
                  <a:cubicBezTo>
                    <a:pt x="443" y="893"/>
                    <a:pt x="460" y="880"/>
                    <a:pt x="456" y="868"/>
                  </a:cubicBezTo>
                  <a:cubicBezTo>
                    <a:pt x="453" y="855"/>
                    <a:pt x="481" y="838"/>
                    <a:pt x="504" y="845"/>
                  </a:cubicBezTo>
                  <a:cubicBezTo>
                    <a:pt x="527" y="853"/>
                    <a:pt x="545" y="858"/>
                    <a:pt x="557" y="849"/>
                  </a:cubicBezTo>
                  <a:cubicBezTo>
                    <a:pt x="570" y="840"/>
                    <a:pt x="577" y="830"/>
                    <a:pt x="572" y="819"/>
                  </a:cubicBezTo>
                  <a:cubicBezTo>
                    <a:pt x="566" y="808"/>
                    <a:pt x="565" y="804"/>
                    <a:pt x="581" y="817"/>
                  </a:cubicBezTo>
                  <a:cubicBezTo>
                    <a:pt x="598" y="831"/>
                    <a:pt x="594" y="823"/>
                    <a:pt x="602" y="816"/>
                  </a:cubicBezTo>
                  <a:cubicBezTo>
                    <a:pt x="609" y="808"/>
                    <a:pt x="642" y="802"/>
                    <a:pt x="646" y="812"/>
                  </a:cubicBezTo>
                  <a:cubicBezTo>
                    <a:pt x="649" y="821"/>
                    <a:pt x="661" y="825"/>
                    <a:pt x="669" y="817"/>
                  </a:cubicBezTo>
                  <a:cubicBezTo>
                    <a:pt x="677" y="808"/>
                    <a:pt x="681" y="804"/>
                    <a:pt x="683" y="786"/>
                  </a:cubicBezTo>
                  <a:cubicBezTo>
                    <a:pt x="685" y="767"/>
                    <a:pt x="679" y="758"/>
                    <a:pt x="683" y="740"/>
                  </a:cubicBezTo>
                  <a:cubicBezTo>
                    <a:pt x="687" y="722"/>
                    <a:pt x="693" y="685"/>
                    <a:pt x="703" y="695"/>
                  </a:cubicBezTo>
                  <a:cubicBezTo>
                    <a:pt x="712" y="705"/>
                    <a:pt x="727" y="712"/>
                    <a:pt x="743" y="729"/>
                  </a:cubicBezTo>
                  <a:cubicBezTo>
                    <a:pt x="760" y="746"/>
                    <a:pt x="764" y="771"/>
                    <a:pt x="773" y="763"/>
                  </a:cubicBezTo>
                  <a:cubicBezTo>
                    <a:pt x="783" y="754"/>
                    <a:pt x="790" y="732"/>
                    <a:pt x="788" y="718"/>
                  </a:cubicBezTo>
                  <a:cubicBezTo>
                    <a:pt x="786" y="705"/>
                    <a:pt x="790" y="679"/>
                    <a:pt x="788" y="661"/>
                  </a:cubicBezTo>
                  <a:cubicBezTo>
                    <a:pt x="786" y="644"/>
                    <a:pt x="781" y="640"/>
                    <a:pt x="773" y="625"/>
                  </a:cubicBezTo>
                  <a:cubicBezTo>
                    <a:pt x="764" y="609"/>
                    <a:pt x="757" y="597"/>
                    <a:pt x="781" y="610"/>
                  </a:cubicBezTo>
                  <a:cubicBezTo>
                    <a:pt x="806" y="624"/>
                    <a:pt x="831" y="633"/>
                    <a:pt x="837" y="652"/>
                  </a:cubicBezTo>
                  <a:cubicBezTo>
                    <a:pt x="843" y="671"/>
                    <a:pt x="860" y="676"/>
                    <a:pt x="843" y="701"/>
                  </a:cubicBezTo>
                  <a:cubicBezTo>
                    <a:pt x="826" y="726"/>
                    <a:pt x="820" y="750"/>
                    <a:pt x="839" y="742"/>
                  </a:cubicBezTo>
                  <a:cubicBezTo>
                    <a:pt x="858" y="734"/>
                    <a:pt x="868" y="727"/>
                    <a:pt x="878" y="735"/>
                  </a:cubicBezTo>
                  <a:cubicBezTo>
                    <a:pt x="889" y="742"/>
                    <a:pt x="930" y="747"/>
                    <a:pt x="934" y="729"/>
                  </a:cubicBezTo>
                  <a:cubicBezTo>
                    <a:pt x="938" y="711"/>
                    <a:pt x="952" y="679"/>
                    <a:pt x="938" y="663"/>
                  </a:cubicBezTo>
                  <a:cubicBezTo>
                    <a:pt x="924" y="647"/>
                    <a:pt x="936" y="627"/>
                    <a:pt x="944" y="636"/>
                  </a:cubicBezTo>
                  <a:cubicBezTo>
                    <a:pt x="952" y="645"/>
                    <a:pt x="977" y="680"/>
                    <a:pt x="1003" y="657"/>
                  </a:cubicBezTo>
                  <a:cubicBezTo>
                    <a:pt x="1030" y="633"/>
                    <a:pt x="1036" y="632"/>
                    <a:pt x="1043" y="617"/>
                  </a:cubicBezTo>
                  <a:cubicBezTo>
                    <a:pt x="1050" y="602"/>
                    <a:pt x="1053" y="588"/>
                    <a:pt x="1085" y="584"/>
                  </a:cubicBezTo>
                  <a:cubicBezTo>
                    <a:pt x="1118" y="579"/>
                    <a:pt x="1116" y="570"/>
                    <a:pt x="1129" y="581"/>
                  </a:cubicBezTo>
                  <a:cubicBezTo>
                    <a:pt x="1141" y="592"/>
                    <a:pt x="1160" y="598"/>
                    <a:pt x="1167" y="587"/>
                  </a:cubicBezTo>
                  <a:cubicBezTo>
                    <a:pt x="1175" y="576"/>
                    <a:pt x="1179" y="573"/>
                    <a:pt x="1174" y="557"/>
                  </a:cubicBezTo>
                  <a:cubicBezTo>
                    <a:pt x="1168" y="541"/>
                    <a:pt x="1182" y="534"/>
                    <a:pt x="1189" y="541"/>
                  </a:cubicBezTo>
                  <a:cubicBezTo>
                    <a:pt x="1197" y="548"/>
                    <a:pt x="1206" y="571"/>
                    <a:pt x="1227" y="564"/>
                  </a:cubicBezTo>
                  <a:cubicBezTo>
                    <a:pt x="1247" y="558"/>
                    <a:pt x="1269" y="543"/>
                    <a:pt x="1284" y="532"/>
                  </a:cubicBezTo>
                  <a:cubicBezTo>
                    <a:pt x="1299" y="521"/>
                    <a:pt x="1308" y="519"/>
                    <a:pt x="1326" y="517"/>
                  </a:cubicBezTo>
                  <a:cubicBezTo>
                    <a:pt x="1344" y="514"/>
                    <a:pt x="1366" y="502"/>
                    <a:pt x="1359" y="487"/>
                  </a:cubicBezTo>
                  <a:cubicBezTo>
                    <a:pt x="1353" y="473"/>
                    <a:pt x="1362" y="446"/>
                    <a:pt x="1377" y="446"/>
                  </a:cubicBezTo>
                  <a:cubicBezTo>
                    <a:pt x="1392" y="445"/>
                    <a:pt x="1394" y="439"/>
                    <a:pt x="1389" y="423"/>
                  </a:cubicBezTo>
                  <a:cubicBezTo>
                    <a:pt x="1383" y="407"/>
                    <a:pt x="1396" y="402"/>
                    <a:pt x="1405" y="395"/>
                  </a:cubicBezTo>
                  <a:cubicBezTo>
                    <a:pt x="1414" y="388"/>
                    <a:pt x="1420" y="392"/>
                    <a:pt x="1437" y="392"/>
                  </a:cubicBezTo>
                  <a:cubicBezTo>
                    <a:pt x="1453" y="393"/>
                    <a:pt x="1465" y="394"/>
                    <a:pt x="1458" y="373"/>
                  </a:cubicBezTo>
                  <a:cubicBezTo>
                    <a:pt x="1454" y="362"/>
                    <a:pt x="1455" y="356"/>
                    <a:pt x="1461" y="353"/>
                  </a:cubicBezTo>
                  <a:cubicBezTo>
                    <a:pt x="1461" y="353"/>
                    <a:pt x="1437" y="291"/>
                    <a:pt x="1430" y="277"/>
                  </a:cubicBezTo>
                  <a:cubicBezTo>
                    <a:pt x="1423" y="263"/>
                    <a:pt x="1413" y="229"/>
                    <a:pt x="1407" y="206"/>
                  </a:cubicBezTo>
                  <a:cubicBezTo>
                    <a:pt x="1401" y="184"/>
                    <a:pt x="1368" y="155"/>
                    <a:pt x="1374" y="142"/>
                  </a:cubicBezTo>
                  <a:cubicBezTo>
                    <a:pt x="1379" y="130"/>
                    <a:pt x="1372" y="100"/>
                    <a:pt x="1349" y="117"/>
                  </a:cubicBezTo>
                  <a:cubicBezTo>
                    <a:pt x="1326" y="134"/>
                    <a:pt x="1318" y="150"/>
                    <a:pt x="1305" y="127"/>
                  </a:cubicBezTo>
                  <a:cubicBezTo>
                    <a:pt x="1293" y="104"/>
                    <a:pt x="1273" y="103"/>
                    <a:pt x="1247" y="101"/>
                  </a:cubicBezTo>
                  <a:cubicBezTo>
                    <a:pt x="1221" y="99"/>
                    <a:pt x="1177" y="63"/>
                    <a:pt x="1176" y="81"/>
                  </a:cubicBezTo>
                  <a:cubicBezTo>
                    <a:pt x="1174" y="99"/>
                    <a:pt x="1186" y="104"/>
                    <a:pt x="1170" y="111"/>
                  </a:cubicBezTo>
                  <a:cubicBezTo>
                    <a:pt x="1153" y="118"/>
                    <a:pt x="1156" y="124"/>
                    <a:pt x="1167" y="146"/>
                  </a:cubicBezTo>
                  <a:cubicBezTo>
                    <a:pt x="1178" y="169"/>
                    <a:pt x="1180" y="174"/>
                    <a:pt x="1165" y="180"/>
                  </a:cubicBezTo>
                  <a:cubicBezTo>
                    <a:pt x="1149" y="186"/>
                    <a:pt x="1133" y="165"/>
                    <a:pt x="1123" y="144"/>
                  </a:cubicBezTo>
                  <a:cubicBezTo>
                    <a:pt x="1113" y="124"/>
                    <a:pt x="1100" y="126"/>
                    <a:pt x="1077" y="140"/>
                  </a:cubicBezTo>
                  <a:cubicBezTo>
                    <a:pt x="1055" y="153"/>
                    <a:pt x="1004" y="153"/>
                    <a:pt x="1000" y="168"/>
                  </a:cubicBezTo>
                  <a:cubicBezTo>
                    <a:pt x="996" y="183"/>
                    <a:pt x="978" y="186"/>
                    <a:pt x="966" y="185"/>
                  </a:cubicBezTo>
                  <a:cubicBezTo>
                    <a:pt x="954" y="185"/>
                    <a:pt x="940" y="193"/>
                    <a:pt x="922" y="201"/>
                  </a:cubicBezTo>
                  <a:cubicBezTo>
                    <a:pt x="904" y="209"/>
                    <a:pt x="889" y="198"/>
                    <a:pt x="884" y="177"/>
                  </a:cubicBezTo>
                  <a:cubicBezTo>
                    <a:pt x="879" y="157"/>
                    <a:pt x="878" y="128"/>
                    <a:pt x="891" y="114"/>
                  </a:cubicBezTo>
                  <a:cubicBezTo>
                    <a:pt x="905" y="99"/>
                    <a:pt x="918" y="80"/>
                    <a:pt x="928" y="76"/>
                  </a:cubicBezTo>
                  <a:cubicBezTo>
                    <a:pt x="939" y="72"/>
                    <a:pt x="950" y="66"/>
                    <a:pt x="938" y="45"/>
                  </a:cubicBezTo>
                  <a:cubicBezTo>
                    <a:pt x="926" y="25"/>
                    <a:pt x="909" y="7"/>
                    <a:pt x="879" y="24"/>
                  </a:cubicBezTo>
                  <a:cubicBezTo>
                    <a:pt x="850" y="41"/>
                    <a:pt x="821" y="58"/>
                    <a:pt x="810" y="43"/>
                  </a:cubicBezTo>
                  <a:cubicBezTo>
                    <a:pt x="799" y="28"/>
                    <a:pt x="793" y="21"/>
                    <a:pt x="774" y="32"/>
                  </a:cubicBezTo>
                  <a:cubicBezTo>
                    <a:pt x="755" y="43"/>
                    <a:pt x="694" y="57"/>
                    <a:pt x="684" y="36"/>
                  </a:cubicBezTo>
                  <a:cubicBezTo>
                    <a:pt x="675" y="16"/>
                    <a:pt x="655" y="0"/>
                    <a:pt x="628" y="27"/>
                  </a:cubicBezTo>
                  <a:cubicBezTo>
                    <a:pt x="600" y="53"/>
                    <a:pt x="589" y="60"/>
                    <a:pt x="600" y="93"/>
                  </a:cubicBezTo>
                  <a:cubicBezTo>
                    <a:pt x="611" y="126"/>
                    <a:pt x="618" y="131"/>
                    <a:pt x="597" y="135"/>
                  </a:cubicBezTo>
                  <a:cubicBezTo>
                    <a:pt x="577" y="140"/>
                    <a:pt x="566" y="116"/>
                    <a:pt x="544" y="110"/>
                  </a:cubicBezTo>
                  <a:cubicBezTo>
                    <a:pt x="523" y="104"/>
                    <a:pt x="482" y="98"/>
                    <a:pt x="467" y="109"/>
                  </a:cubicBezTo>
                  <a:cubicBezTo>
                    <a:pt x="452" y="120"/>
                    <a:pt x="441" y="120"/>
                    <a:pt x="447" y="143"/>
                  </a:cubicBezTo>
                  <a:cubicBezTo>
                    <a:pt x="453" y="166"/>
                    <a:pt x="461" y="177"/>
                    <a:pt x="448" y="184"/>
                  </a:cubicBezTo>
                  <a:cubicBezTo>
                    <a:pt x="435" y="191"/>
                    <a:pt x="401" y="202"/>
                    <a:pt x="396" y="216"/>
                  </a:cubicBezTo>
                  <a:cubicBezTo>
                    <a:pt x="390" y="230"/>
                    <a:pt x="276" y="394"/>
                    <a:pt x="276" y="394"/>
                  </a:cubicBezTo>
                  <a:cubicBezTo>
                    <a:pt x="55" y="769"/>
                    <a:pt x="55" y="769"/>
                    <a:pt x="55" y="769"/>
                  </a:cubicBezTo>
                  <a:cubicBezTo>
                    <a:pt x="4" y="910"/>
                    <a:pt x="4" y="910"/>
                    <a:pt x="4" y="910"/>
                  </a:cubicBezTo>
                  <a:cubicBezTo>
                    <a:pt x="8" y="935"/>
                    <a:pt x="8" y="935"/>
                    <a:pt x="8" y="935"/>
                  </a:cubicBezTo>
                  <a:lnTo>
                    <a:pt x="15" y="940"/>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44" name="Freeform 9"/>
            <p:cNvSpPr/>
            <p:nvPr/>
          </p:nvSpPr>
          <p:spPr>
            <a:xfrm>
              <a:off x="2936875" y="3444875"/>
              <a:ext cx="873125" cy="619125"/>
            </a:xfrm>
            <a:custGeom>
              <a:avLst/>
              <a:gdLst/>
              <a:ahLst/>
              <a:cxnLst>
                <a:cxn ang="0">
                  <a:pos x="300" y="773"/>
                </a:cxn>
                <a:cxn ang="0">
                  <a:pos x="404" y="801"/>
                </a:cxn>
                <a:cxn ang="0">
                  <a:pos x="501" y="820"/>
                </a:cxn>
                <a:cxn ang="0">
                  <a:pos x="490" y="909"/>
                </a:cxn>
                <a:cxn ang="0">
                  <a:pos x="533" y="1010"/>
                </a:cxn>
                <a:cxn ang="0">
                  <a:pos x="690" y="1070"/>
                </a:cxn>
                <a:cxn ang="0">
                  <a:pos x="820" y="1077"/>
                </a:cxn>
                <a:cxn ang="0">
                  <a:pos x="875" y="1062"/>
                </a:cxn>
                <a:cxn ang="0">
                  <a:pos x="949" y="1075"/>
                </a:cxn>
                <a:cxn ang="0">
                  <a:pos x="1075" y="1088"/>
                </a:cxn>
                <a:cxn ang="0">
                  <a:pos x="1162" y="1035"/>
                </a:cxn>
                <a:cxn ang="0">
                  <a:pos x="1243" y="955"/>
                </a:cxn>
                <a:cxn ang="0">
                  <a:pos x="1313" y="894"/>
                </a:cxn>
                <a:cxn ang="0">
                  <a:pos x="1387" y="788"/>
                </a:cxn>
                <a:cxn ang="0">
                  <a:pos x="1430" y="647"/>
                </a:cxn>
                <a:cxn ang="0">
                  <a:pos x="1492" y="546"/>
                </a:cxn>
                <a:cxn ang="0">
                  <a:pos x="1533" y="449"/>
                </a:cxn>
                <a:cxn ang="0">
                  <a:pos x="1530" y="346"/>
                </a:cxn>
                <a:cxn ang="0">
                  <a:pos x="1434" y="368"/>
                </a:cxn>
                <a:cxn ang="0">
                  <a:pos x="1386" y="270"/>
                </a:cxn>
                <a:cxn ang="0">
                  <a:pos x="1334" y="268"/>
                </a:cxn>
                <a:cxn ang="0">
                  <a:pos x="1387" y="155"/>
                </a:cxn>
                <a:cxn ang="0">
                  <a:pos x="1383" y="99"/>
                </a:cxn>
                <a:cxn ang="0">
                  <a:pos x="1350" y="32"/>
                </a:cxn>
                <a:cxn ang="0">
                  <a:pos x="1274" y="24"/>
                </a:cxn>
                <a:cxn ang="0">
                  <a:pos x="1170" y="86"/>
                </a:cxn>
                <a:cxn ang="0">
                  <a:pos x="1103" y="56"/>
                </a:cxn>
                <a:cxn ang="0">
                  <a:pos x="1060" y="105"/>
                </a:cxn>
                <a:cxn ang="0">
                  <a:pos x="676" y="204"/>
                </a:cxn>
                <a:cxn ang="0">
                  <a:pos x="0" y="356"/>
                </a:cxn>
                <a:cxn ang="0">
                  <a:pos x="232" y="675"/>
                </a:cxn>
                <a:cxn ang="0">
                  <a:pos x="254" y="735"/>
                </a:cxn>
              </a:cxnLst>
              <a:rect l="0" t="0" r="0" b="0"/>
              <a:pathLst>
                <a:path w="1560" h="1107">
                  <a:moveTo>
                    <a:pt x="257" y="740"/>
                  </a:moveTo>
                  <a:cubicBezTo>
                    <a:pt x="271" y="756"/>
                    <a:pt x="287" y="769"/>
                    <a:pt x="300" y="773"/>
                  </a:cubicBezTo>
                  <a:cubicBezTo>
                    <a:pt x="318" y="779"/>
                    <a:pt x="347" y="799"/>
                    <a:pt x="371" y="790"/>
                  </a:cubicBezTo>
                  <a:cubicBezTo>
                    <a:pt x="395" y="780"/>
                    <a:pt x="391" y="794"/>
                    <a:pt x="404" y="801"/>
                  </a:cubicBezTo>
                  <a:cubicBezTo>
                    <a:pt x="417" y="807"/>
                    <a:pt x="431" y="807"/>
                    <a:pt x="451" y="801"/>
                  </a:cubicBezTo>
                  <a:cubicBezTo>
                    <a:pt x="472" y="796"/>
                    <a:pt x="492" y="797"/>
                    <a:pt x="501" y="820"/>
                  </a:cubicBezTo>
                  <a:cubicBezTo>
                    <a:pt x="510" y="842"/>
                    <a:pt x="505" y="848"/>
                    <a:pt x="493" y="868"/>
                  </a:cubicBezTo>
                  <a:cubicBezTo>
                    <a:pt x="481" y="887"/>
                    <a:pt x="481" y="898"/>
                    <a:pt x="490" y="909"/>
                  </a:cubicBezTo>
                  <a:cubicBezTo>
                    <a:pt x="500" y="920"/>
                    <a:pt x="499" y="940"/>
                    <a:pt x="496" y="963"/>
                  </a:cubicBezTo>
                  <a:cubicBezTo>
                    <a:pt x="492" y="986"/>
                    <a:pt x="512" y="999"/>
                    <a:pt x="533" y="1010"/>
                  </a:cubicBezTo>
                  <a:cubicBezTo>
                    <a:pt x="554" y="1021"/>
                    <a:pt x="590" y="1053"/>
                    <a:pt x="615" y="1060"/>
                  </a:cubicBezTo>
                  <a:cubicBezTo>
                    <a:pt x="641" y="1067"/>
                    <a:pt x="643" y="1077"/>
                    <a:pt x="690" y="1070"/>
                  </a:cubicBezTo>
                  <a:cubicBezTo>
                    <a:pt x="736" y="1064"/>
                    <a:pt x="732" y="1066"/>
                    <a:pt x="768" y="1080"/>
                  </a:cubicBezTo>
                  <a:cubicBezTo>
                    <a:pt x="803" y="1094"/>
                    <a:pt x="813" y="1084"/>
                    <a:pt x="820" y="1077"/>
                  </a:cubicBezTo>
                  <a:cubicBezTo>
                    <a:pt x="827" y="1069"/>
                    <a:pt x="839" y="1071"/>
                    <a:pt x="847" y="1078"/>
                  </a:cubicBezTo>
                  <a:cubicBezTo>
                    <a:pt x="855" y="1085"/>
                    <a:pt x="877" y="1078"/>
                    <a:pt x="875" y="1062"/>
                  </a:cubicBezTo>
                  <a:cubicBezTo>
                    <a:pt x="873" y="1047"/>
                    <a:pt x="878" y="1035"/>
                    <a:pt x="897" y="1050"/>
                  </a:cubicBezTo>
                  <a:cubicBezTo>
                    <a:pt x="917" y="1065"/>
                    <a:pt x="915" y="1074"/>
                    <a:pt x="949" y="1075"/>
                  </a:cubicBezTo>
                  <a:cubicBezTo>
                    <a:pt x="983" y="1077"/>
                    <a:pt x="975" y="1086"/>
                    <a:pt x="1001" y="1096"/>
                  </a:cubicBezTo>
                  <a:cubicBezTo>
                    <a:pt x="1027" y="1107"/>
                    <a:pt x="1053" y="1104"/>
                    <a:pt x="1075" y="1088"/>
                  </a:cubicBezTo>
                  <a:cubicBezTo>
                    <a:pt x="1097" y="1073"/>
                    <a:pt x="1100" y="1065"/>
                    <a:pt x="1120" y="1081"/>
                  </a:cubicBezTo>
                  <a:cubicBezTo>
                    <a:pt x="1120" y="1081"/>
                    <a:pt x="1168" y="1072"/>
                    <a:pt x="1162" y="1035"/>
                  </a:cubicBezTo>
                  <a:cubicBezTo>
                    <a:pt x="1155" y="998"/>
                    <a:pt x="1193" y="1003"/>
                    <a:pt x="1209" y="997"/>
                  </a:cubicBezTo>
                  <a:cubicBezTo>
                    <a:pt x="1224" y="991"/>
                    <a:pt x="1254" y="989"/>
                    <a:pt x="1243" y="955"/>
                  </a:cubicBezTo>
                  <a:cubicBezTo>
                    <a:pt x="1233" y="921"/>
                    <a:pt x="1246" y="913"/>
                    <a:pt x="1267" y="921"/>
                  </a:cubicBezTo>
                  <a:cubicBezTo>
                    <a:pt x="1289" y="929"/>
                    <a:pt x="1306" y="923"/>
                    <a:pt x="1313" y="894"/>
                  </a:cubicBezTo>
                  <a:cubicBezTo>
                    <a:pt x="1320" y="864"/>
                    <a:pt x="1275" y="846"/>
                    <a:pt x="1319" y="829"/>
                  </a:cubicBezTo>
                  <a:cubicBezTo>
                    <a:pt x="1363" y="812"/>
                    <a:pt x="1377" y="807"/>
                    <a:pt x="1387" y="788"/>
                  </a:cubicBezTo>
                  <a:cubicBezTo>
                    <a:pt x="1397" y="769"/>
                    <a:pt x="1428" y="760"/>
                    <a:pt x="1435" y="732"/>
                  </a:cubicBezTo>
                  <a:cubicBezTo>
                    <a:pt x="1442" y="703"/>
                    <a:pt x="1430" y="669"/>
                    <a:pt x="1430" y="647"/>
                  </a:cubicBezTo>
                  <a:cubicBezTo>
                    <a:pt x="1430" y="624"/>
                    <a:pt x="1447" y="608"/>
                    <a:pt x="1454" y="595"/>
                  </a:cubicBezTo>
                  <a:cubicBezTo>
                    <a:pt x="1460" y="583"/>
                    <a:pt x="1477" y="553"/>
                    <a:pt x="1492" y="546"/>
                  </a:cubicBezTo>
                  <a:cubicBezTo>
                    <a:pt x="1508" y="539"/>
                    <a:pt x="1527" y="513"/>
                    <a:pt x="1521" y="496"/>
                  </a:cubicBezTo>
                  <a:cubicBezTo>
                    <a:pt x="1515" y="479"/>
                    <a:pt x="1507" y="464"/>
                    <a:pt x="1533" y="449"/>
                  </a:cubicBezTo>
                  <a:cubicBezTo>
                    <a:pt x="1560" y="433"/>
                    <a:pt x="1540" y="413"/>
                    <a:pt x="1533" y="392"/>
                  </a:cubicBezTo>
                  <a:cubicBezTo>
                    <a:pt x="1527" y="372"/>
                    <a:pt x="1524" y="356"/>
                    <a:pt x="1530" y="346"/>
                  </a:cubicBezTo>
                  <a:cubicBezTo>
                    <a:pt x="1537" y="337"/>
                    <a:pt x="1505" y="329"/>
                    <a:pt x="1485" y="337"/>
                  </a:cubicBezTo>
                  <a:cubicBezTo>
                    <a:pt x="1466" y="345"/>
                    <a:pt x="1461" y="382"/>
                    <a:pt x="1434" y="368"/>
                  </a:cubicBezTo>
                  <a:cubicBezTo>
                    <a:pt x="1407" y="354"/>
                    <a:pt x="1428" y="329"/>
                    <a:pt x="1428" y="315"/>
                  </a:cubicBezTo>
                  <a:cubicBezTo>
                    <a:pt x="1428" y="300"/>
                    <a:pt x="1430" y="244"/>
                    <a:pt x="1386" y="270"/>
                  </a:cubicBezTo>
                  <a:cubicBezTo>
                    <a:pt x="1342" y="295"/>
                    <a:pt x="1350" y="319"/>
                    <a:pt x="1335" y="312"/>
                  </a:cubicBezTo>
                  <a:cubicBezTo>
                    <a:pt x="1319" y="304"/>
                    <a:pt x="1318" y="297"/>
                    <a:pt x="1334" y="268"/>
                  </a:cubicBezTo>
                  <a:cubicBezTo>
                    <a:pt x="1349" y="240"/>
                    <a:pt x="1362" y="223"/>
                    <a:pt x="1375" y="206"/>
                  </a:cubicBezTo>
                  <a:cubicBezTo>
                    <a:pt x="1387" y="189"/>
                    <a:pt x="1394" y="170"/>
                    <a:pt x="1387" y="155"/>
                  </a:cubicBezTo>
                  <a:cubicBezTo>
                    <a:pt x="1380" y="139"/>
                    <a:pt x="1385" y="137"/>
                    <a:pt x="1395" y="130"/>
                  </a:cubicBezTo>
                  <a:cubicBezTo>
                    <a:pt x="1405" y="123"/>
                    <a:pt x="1402" y="94"/>
                    <a:pt x="1383" y="99"/>
                  </a:cubicBezTo>
                  <a:cubicBezTo>
                    <a:pt x="1363" y="105"/>
                    <a:pt x="1356" y="112"/>
                    <a:pt x="1352" y="90"/>
                  </a:cubicBezTo>
                  <a:cubicBezTo>
                    <a:pt x="1348" y="69"/>
                    <a:pt x="1348" y="49"/>
                    <a:pt x="1350" y="32"/>
                  </a:cubicBezTo>
                  <a:cubicBezTo>
                    <a:pt x="1352" y="14"/>
                    <a:pt x="1323" y="2"/>
                    <a:pt x="1307" y="7"/>
                  </a:cubicBezTo>
                  <a:cubicBezTo>
                    <a:pt x="1291" y="12"/>
                    <a:pt x="1300" y="21"/>
                    <a:pt x="1274" y="24"/>
                  </a:cubicBezTo>
                  <a:cubicBezTo>
                    <a:pt x="1249" y="27"/>
                    <a:pt x="1234" y="0"/>
                    <a:pt x="1209" y="38"/>
                  </a:cubicBezTo>
                  <a:cubicBezTo>
                    <a:pt x="1183" y="76"/>
                    <a:pt x="1188" y="93"/>
                    <a:pt x="1170" y="86"/>
                  </a:cubicBezTo>
                  <a:cubicBezTo>
                    <a:pt x="1151" y="79"/>
                    <a:pt x="1156" y="64"/>
                    <a:pt x="1146" y="46"/>
                  </a:cubicBezTo>
                  <a:cubicBezTo>
                    <a:pt x="1136" y="29"/>
                    <a:pt x="1112" y="33"/>
                    <a:pt x="1103" y="56"/>
                  </a:cubicBezTo>
                  <a:cubicBezTo>
                    <a:pt x="1094" y="80"/>
                    <a:pt x="1107" y="102"/>
                    <a:pt x="1089" y="112"/>
                  </a:cubicBezTo>
                  <a:cubicBezTo>
                    <a:pt x="1070" y="122"/>
                    <a:pt x="1075" y="122"/>
                    <a:pt x="1060" y="105"/>
                  </a:cubicBezTo>
                  <a:cubicBezTo>
                    <a:pt x="1045" y="87"/>
                    <a:pt x="1005" y="78"/>
                    <a:pt x="981" y="85"/>
                  </a:cubicBezTo>
                  <a:cubicBezTo>
                    <a:pt x="958" y="92"/>
                    <a:pt x="676" y="204"/>
                    <a:pt x="676" y="204"/>
                  </a:cubicBezTo>
                  <a:cubicBezTo>
                    <a:pt x="354" y="177"/>
                    <a:pt x="354" y="177"/>
                    <a:pt x="354" y="177"/>
                  </a:cubicBezTo>
                  <a:cubicBezTo>
                    <a:pt x="0" y="356"/>
                    <a:pt x="0" y="356"/>
                    <a:pt x="0" y="356"/>
                  </a:cubicBezTo>
                  <a:cubicBezTo>
                    <a:pt x="20" y="554"/>
                    <a:pt x="20" y="554"/>
                    <a:pt x="20" y="554"/>
                  </a:cubicBezTo>
                  <a:cubicBezTo>
                    <a:pt x="232" y="675"/>
                    <a:pt x="232" y="675"/>
                    <a:pt x="232" y="675"/>
                  </a:cubicBezTo>
                  <a:cubicBezTo>
                    <a:pt x="266" y="712"/>
                    <a:pt x="266" y="712"/>
                    <a:pt x="266" y="712"/>
                  </a:cubicBezTo>
                  <a:cubicBezTo>
                    <a:pt x="254" y="735"/>
                    <a:pt x="254" y="735"/>
                    <a:pt x="254" y="735"/>
                  </a:cubicBezTo>
                  <a:lnTo>
                    <a:pt x="257" y="740"/>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45" name="Freeform 10"/>
            <p:cNvSpPr/>
            <p:nvPr/>
          </p:nvSpPr>
          <p:spPr>
            <a:xfrm>
              <a:off x="2849562" y="3095625"/>
              <a:ext cx="660400" cy="592137"/>
            </a:xfrm>
            <a:custGeom>
              <a:avLst/>
              <a:gdLst/>
              <a:ahLst/>
              <a:cxnLst>
                <a:cxn ang="0">
                  <a:pos x="212" y="1055"/>
                </a:cxn>
                <a:cxn ang="0">
                  <a:pos x="299" y="1045"/>
                </a:cxn>
                <a:cxn ang="0">
                  <a:pos x="347" y="993"/>
                </a:cxn>
                <a:cxn ang="0">
                  <a:pos x="403" y="993"/>
                </a:cxn>
                <a:cxn ang="0">
                  <a:pos x="477" y="1018"/>
                </a:cxn>
                <a:cxn ang="0">
                  <a:pos x="531" y="1002"/>
                </a:cxn>
                <a:cxn ang="0">
                  <a:pos x="543" y="961"/>
                </a:cxn>
                <a:cxn ang="0">
                  <a:pos x="586" y="941"/>
                </a:cxn>
                <a:cxn ang="0">
                  <a:pos x="620" y="936"/>
                </a:cxn>
                <a:cxn ang="0">
                  <a:pos x="681" y="923"/>
                </a:cxn>
                <a:cxn ang="0">
                  <a:pos x="703" y="892"/>
                </a:cxn>
                <a:cxn ang="0">
                  <a:pos x="733" y="858"/>
                </a:cxn>
                <a:cxn ang="0">
                  <a:pos x="762" y="862"/>
                </a:cxn>
                <a:cxn ang="0">
                  <a:pos x="804" y="895"/>
                </a:cxn>
                <a:cxn ang="0">
                  <a:pos x="836" y="912"/>
                </a:cxn>
                <a:cxn ang="0">
                  <a:pos x="877" y="932"/>
                </a:cxn>
                <a:cxn ang="0">
                  <a:pos x="912" y="911"/>
                </a:cxn>
                <a:cxn ang="0">
                  <a:pos x="934" y="871"/>
                </a:cxn>
                <a:cxn ang="0">
                  <a:pos x="958" y="845"/>
                </a:cxn>
                <a:cxn ang="0">
                  <a:pos x="1001" y="860"/>
                </a:cxn>
                <a:cxn ang="0">
                  <a:pos x="1020" y="856"/>
                </a:cxn>
                <a:cxn ang="0">
                  <a:pos x="1041" y="823"/>
                </a:cxn>
                <a:cxn ang="0">
                  <a:pos x="1070" y="823"/>
                </a:cxn>
                <a:cxn ang="0">
                  <a:pos x="1095" y="802"/>
                </a:cxn>
                <a:cxn ang="0">
                  <a:pos x="1081" y="778"/>
                </a:cxn>
                <a:cxn ang="0">
                  <a:pos x="1124" y="771"/>
                </a:cxn>
                <a:cxn ang="0">
                  <a:pos x="1156" y="752"/>
                </a:cxn>
                <a:cxn ang="0">
                  <a:pos x="1168" y="687"/>
                </a:cxn>
                <a:cxn ang="0">
                  <a:pos x="1146" y="631"/>
                </a:cxn>
                <a:cxn ang="0">
                  <a:pos x="1154" y="580"/>
                </a:cxn>
                <a:cxn ang="0">
                  <a:pos x="1154" y="554"/>
                </a:cxn>
                <a:cxn ang="0">
                  <a:pos x="1177" y="515"/>
                </a:cxn>
                <a:cxn ang="0">
                  <a:pos x="1161" y="479"/>
                </a:cxn>
                <a:cxn ang="0">
                  <a:pos x="1100" y="487"/>
                </a:cxn>
                <a:cxn ang="0">
                  <a:pos x="1049" y="501"/>
                </a:cxn>
                <a:cxn ang="0">
                  <a:pos x="1065" y="468"/>
                </a:cxn>
                <a:cxn ang="0">
                  <a:pos x="1117" y="427"/>
                </a:cxn>
                <a:cxn ang="0">
                  <a:pos x="1158" y="359"/>
                </a:cxn>
                <a:cxn ang="0">
                  <a:pos x="1134" y="284"/>
                </a:cxn>
                <a:cxn ang="0">
                  <a:pos x="1129" y="250"/>
                </a:cxn>
                <a:cxn ang="0">
                  <a:pos x="1120" y="198"/>
                </a:cxn>
                <a:cxn ang="0">
                  <a:pos x="1078" y="169"/>
                </a:cxn>
                <a:cxn ang="0">
                  <a:pos x="992" y="83"/>
                </a:cxn>
                <a:cxn ang="0">
                  <a:pos x="841" y="0"/>
                </a:cxn>
                <a:cxn ang="0">
                  <a:pos x="725" y="25"/>
                </a:cxn>
                <a:cxn ang="0">
                  <a:pos x="567" y="74"/>
                </a:cxn>
                <a:cxn ang="0">
                  <a:pos x="391" y="133"/>
                </a:cxn>
                <a:cxn ang="0">
                  <a:pos x="276" y="387"/>
                </a:cxn>
                <a:cxn ang="0">
                  <a:pos x="21" y="422"/>
                </a:cxn>
                <a:cxn ang="0">
                  <a:pos x="0" y="498"/>
                </a:cxn>
                <a:cxn ang="0">
                  <a:pos x="80" y="819"/>
                </a:cxn>
                <a:cxn ang="0">
                  <a:pos x="170" y="1044"/>
                </a:cxn>
                <a:cxn ang="0">
                  <a:pos x="212" y="1055"/>
                </a:cxn>
              </a:cxnLst>
              <a:rect l="0" t="0" r="0" b="0"/>
              <a:pathLst>
                <a:path w="1180" h="1058">
                  <a:moveTo>
                    <a:pt x="212" y="1055"/>
                  </a:moveTo>
                  <a:cubicBezTo>
                    <a:pt x="212" y="1055"/>
                    <a:pt x="283" y="1058"/>
                    <a:pt x="299" y="1045"/>
                  </a:cubicBezTo>
                  <a:cubicBezTo>
                    <a:pt x="315" y="1031"/>
                    <a:pt x="343" y="1010"/>
                    <a:pt x="347" y="993"/>
                  </a:cubicBezTo>
                  <a:cubicBezTo>
                    <a:pt x="352" y="976"/>
                    <a:pt x="373" y="975"/>
                    <a:pt x="403" y="993"/>
                  </a:cubicBezTo>
                  <a:cubicBezTo>
                    <a:pt x="434" y="1011"/>
                    <a:pt x="456" y="1012"/>
                    <a:pt x="477" y="1018"/>
                  </a:cubicBezTo>
                  <a:cubicBezTo>
                    <a:pt x="497" y="1024"/>
                    <a:pt x="530" y="1021"/>
                    <a:pt x="531" y="1002"/>
                  </a:cubicBezTo>
                  <a:cubicBezTo>
                    <a:pt x="533" y="983"/>
                    <a:pt x="519" y="970"/>
                    <a:pt x="543" y="961"/>
                  </a:cubicBezTo>
                  <a:cubicBezTo>
                    <a:pt x="567" y="951"/>
                    <a:pt x="580" y="946"/>
                    <a:pt x="586" y="941"/>
                  </a:cubicBezTo>
                  <a:cubicBezTo>
                    <a:pt x="592" y="936"/>
                    <a:pt x="610" y="951"/>
                    <a:pt x="620" y="936"/>
                  </a:cubicBezTo>
                  <a:cubicBezTo>
                    <a:pt x="630" y="922"/>
                    <a:pt x="666" y="927"/>
                    <a:pt x="681" y="923"/>
                  </a:cubicBezTo>
                  <a:cubicBezTo>
                    <a:pt x="696" y="920"/>
                    <a:pt x="700" y="910"/>
                    <a:pt x="703" y="892"/>
                  </a:cubicBezTo>
                  <a:cubicBezTo>
                    <a:pt x="705" y="873"/>
                    <a:pt x="712" y="865"/>
                    <a:pt x="733" y="858"/>
                  </a:cubicBezTo>
                  <a:cubicBezTo>
                    <a:pt x="753" y="851"/>
                    <a:pt x="747" y="846"/>
                    <a:pt x="762" y="862"/>
                  </a:cubicBezTo>
                  <a:cubicBezTo>
                    <a:pt x="777" y="879"/>
                    <a:pt x="790" y="886"/>
                    <a:pt x="804" y="895"/>
                  </a:cubicBezTo>
                  <a:cubicBezTo>
                    <a:pt x="817" y="903"/>
                    <a:pt x="820" y="894"/>
                    <a:pt x="836" y="912"/>
                  </a:cubicBezTo>
                  <a:cubicBezTo>
                    <a:pt x="852" y="931"/>
                    <a:pt x="868" y="949"/>
                    <a:pt x="877" y="932"/>
                  </a:cubicBezTo>
                  <a:cubicBezTo>
                    <a:pt x="886" y="915"/>
                    <a:pt x="895" y="912"/>
                    <a:pt x="912" y="911"/>
                  </a:cubicBezTo>
                  <a:cubicBezTo>
                    <a:pt x="929" y="910"/>
                    <a:pt x="934" y="892"/>
                    <a:pt x="934" y="871"/>
                  </a:cubicBezTo>
                  <a:cubicBezTo>
                    <a:pt x="934" y="850"/>
                    <a:pt x="943" y="852"/>
                    <a:pt x="958" y="845"/>
                  </a:cubicBezTo>
                  <a:cubicBezTo>
                    <a:pt x="973" y="839"/>
                    <a:pt x="983" y="837"/>
                    <a:pt x="1001" y="860"/>
                  </a:cubicBezTo>
                  <a:cubicBezTo>
                    <a:pt x="1018" y="882"/>
                    <a:pt x="1020" y="878"/>
                    <a:pt x="1020" y="856"/>
                  </a:cubicBezTo>
                  <a:cubicBezTo>
                    <a:pt x="1020" y="834"/>
                    <a:pt x="1029" y="828"/>
                    <a:pt x="1041" y="823"/>
                  </a:cubicBezTo>
                  <a:cubicBezTo>
                    <a:pt x="1054" y="817"/>
                    <a:pt x="1049" y="813"/>
                    <a:pt x="1070" y="823"/>
                  </a:cubicBezTo>
                  <a:cubicBezTo>
                    <a:pt x="1091" y="832"/>
                    <a:pt x="1103" y="811"/>
                    <a:pt x="1095" y="802"/>
                  </a:cubicBezTo>
                  <a:cubicBezTo>
                    <a:pt x="1087" y="792"/>
                    <a:pt x="1072" y="791"/>
                    <a:pt x="1081" y="778"/>
                  </a:cubicBezTo>
                  <a:cubicBezTo>
                    <a:pt x="1090" y="766"/>
                    <a:pt x="1098" y="762"/>
                    <a:pt x="1124" y="771"/>
                  </a:cubicBezTo>
                  <a:cubicBezTo>
                    <a:pt x="1150" y="780"/>
                    <a:pt x="1145" y="773"/>
                    <a:pt x="1156" y="752"/>
                  </a:cubicBezTo>
                  <a:cubicBezTo>
                    <a:pt x="1168" y="731"/>
                    <a:pt x="1180" y="709"/>
                    <a:pt x="1168" y="687"/>
                  </a:cubicBezTo>
                  <a:cubicBezTo>
                    <a:pt x="1156" y="665"/>
                    <a:pt x="1129" y="649"/>
                    <a:pt x="1146" y="631"/>
                  </a:cubicBezTo>
                  <a:cubicBezTo>
                    <a:pt x="1163" y="613"/>
                    <a:pt x="1164" y="588"/>
                    <a:pt x="1154" y="580"/>
                  </a:cubicBezTo>
                  <a:cubicBezTo>
                    <a:pt x="1144" y="571"/>
                    <a:pt x="1135" y="565"/>
                    <a:pt x="1154" y="554"/>
                  </a:cubicBezTo>
                  <a:cubicBezTo>
                    <a:pt x="1172" y="544"/>
                    <a:pt x="1173" y="532"/>
                    <a:pt x="1177" y="515"/>
                  </a:cubicBezTo>
                  <a:cubicBezTo>
                    <a:pt x="1180" y="498"/>
                    <a:pt x="1171" y="485"/>
                    <a:pt x="1161" y="479"/>
                  </a:cubicBezTo>
                  <a:cubicBezTo>
                    <a:pt x="1151" y="473"/>
                    <a:pt x="1123" y="478"/>
                    <a:pt x="1100" y="487"/>
                  </a:cubicBezTo>
                  <a:cubicBezTo>
                    <a:pt x="1076" y="497"/>
                    <a:pt x="1061" y="522"/>
                    <a:pt x="1049" y="501"/>
                  </a:cubicBezTo>
                  <a:cubicBezTo>
                    <a:pt x="1037" y="481"/>
                    <a:pt x="1048" y="480"/>
                    <a:pt x="1065" y="468"/>
                  </a:cubicBezTo>
                  <a:cubicBezTo>
                    <a:pt x="1082" y="457"/>
                    <a:pt x="1098" y="440"/>
                    <a:pt x="1117" y="427"/>
                  </a:cubicBezTo>
                  <a:cubicBezTo>
                    <a:pt x="1137" y="415"/>
                    <a:pt x="1162" y="384"/>
                    <a:pt x="1158" y="359"/>
                  </a:cubicBezTo>
                  <a:cubicBezTo>
                    <a:pt x="1155" y="334"/>
                    <a:pt x="1130" y="297"/>
                    <a:pt x="1134" y="284"/>
                  </a:cubicBezTo>
                  <a:cubicBezTo>
                    <a:pt x="1137" y="272"/>
                    <a:pt x="1119" y="271"/>
                    <a:pt x="1129" y="250"/>
                  </a:cubicBezTo>
                  <a:cubicBezTo>
                    <a:pt x="1139" y="230"/>
                    <a:pt x="1121" y="214"/>
                    <a:pt x="1120" y="198"/>
                  </a:cubicBezTo>
                  <a:cubicBezTo>
                    <a:pt x="1119" y="181"/>
                    <a:pt x="1097" y="165"/>
                    <a:pt x="1078" y="169"/>
                  </a:cubicBezTo>
                  <a:cubicBezTo>
                    <a:pt x="1060" y="173"/>
                    <a:pt x="992" y="83"/>
                    <a:pt x="992" y="83"/>
                  </a:cubicBezTo>
                  <a:cubicBezTo>
                    <a:pt x="841" y="0"/>
                    <a:pt x="841" y="0"/>
                    <a:pt x="841" y="0"/>
                  </a:cubicBezTo>
                  <a:cubicBezTo>
                    <a:pt x="725" y="25"/>
                    <a:pt x="725" y="25"/>
                    <a:pt x="725" y="25"/>
                  </a:cubicBezTo>
                  <a:cubicBezTo>
                    <a:pt x="567" y="74"/>
                    <a:pt x="567" y="74"/>
                    <a:pt x="567" y="74"/>
                  </a:cubicBezTo>
                  <a:cubicBezTo>
                    <a:pt x="391" y="133"/>
                    <a:pt x="391" y="133"/>
                    <a:pt x="391" y="133"/>
                  </a:cubicBezTo>
                  <a:cubicBezTo>
                    <a:pt x="276" y="387"/>
                    <a:pt x="276" y="387"/>
                    <a:pt x="276" y="387"/>
                  </a:cubicBezTo>
                  <a:cubicBezTo>
                    <a:pt x="21" y="422"/>
                    <a:pt x="21" y="422"/>
                    <a:pt x="21" y="422"/>
                  </a:cubicBezTo>
                  <a:cubicBezTo>
                    <a:pt x="0" y="498"/>
                    <a:pt x="0" y="498"/>
                    <a:pt x="0" y="498"/>
                  </a:cubicBezTo>
                  <a:cubicBezTo>
                    <a:pt x="80" y="819"/>
                    <a:pt x="80" y="819"/>
                    <a:pt x="80" y="819"/>
                  </a:cubicBezTo>
                  <a:cubicBezTo>
                    <a:pt x="170" y="1044"/>
                    <a:pt x="170" y="1044"/>
                    <a:pt x="170" y="1044"/>
                  </a:cubicBezTo>
                  <a:lnTo>
                    <a:pt x="212" y="1055"/>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46" name="Freeform 11"/>
            <p:cNvSpPr/>
            <p:nvPr/>
          </p:nvSpPr>
          <p:spPr>
            <a:xfrm>
              <a:off x="3033712" y="2724150"/>
              <a:ext cx="568325" cy="514350"/>
            </a:xfrm>
            <a:custGeom>
              <a:avLst/>
              <a:gdLst/>
              <a:ahLst/>
              <a:cxnLst>
                <a:cxn ang="0">
                  <a:pos x="234" y="858"/>
                </a:cxn>
                <a:cxn ang="0">
                  <a:pos x="259" y="836"/>
                </a:cxn>
                <a:cxn ang="0">
                  <a:pos x="276" y="824"/>
                </a:cxn>
                <a:cxn ang="0">
                  <a:pos x="291" y="871"/>
                </a:cxn>
                <a:cxn ang="0">
                  <a:pos x="307" y="827"/>
                </a:cxn>
                <a:cxn ang="0">
                  <a:pos x="331" y="788"/>
                </a:cxn>
                <a:cxn ang="0">
                  <a:pos x="396" y="795"/>
                </a:cxn>
                <a:cxn ang="0">
                  <a:pos x="430" y="780"/>
                </a:cxn>
                <a:cxn ang="0">
                  <a:pos x="430" y="738"/>
                </a:cxn>
                <a:cxn ang="0">
                  <a:pos x="444" y="706"/>
                </a:cxn>
                <a:cxn ang="0">
                  <a:pos x="501" y="725"/>
                </a:cxn>
                <a:cxn ang="0">
                  <a:pos x="516" y="754"/>
                </a:cxn>
                <a:cxn ang="0">
                  <a:pos x="552" y="734"/>
                </a:cxn>
                <a:cxn ang="0">
                  <a:pos x="613" y="770"/>
                </a:cxn>
                <a:cxn ang="0">
                  <a:pos x="640" y="793"/>
                </a:cxn>
                <a:cxn ang="0">
                  <a:pos x="649" y="847"/>
                </a:cxn>
                <a:cxn ang="0">
                  <a:pos x="685" y="853"/>
                </a:cxn>
                <a:cxn ang="0">
                  <a:pos x="685" y="908"/>
                </a:cxn>
                <a:cxn ang="0">
                  <a:pos x="758" y="888"/>
                </a:cxn>
                <a:cxn ang="0">
                  <a:pos x="780" y="809"/>
                </a:cxn>
                <a:cxn ang="0">
                  <a:pos x="763" y="673"/>
                </a:cxn>
                <a:cxn ang="0">
                  <a:pos x="758" y="469"/>
                </a:cxn>
                <a:cxn ang="0">
                  <a:pos x="1015" y="276"/>
                </a:cxn>
                <a:cxn ang="0">
                  <a:pos x="980" y="89"/>
                </a:cxn>
                <a:cxn ang="0">
                  <a:pos x="750" y="44"/>
                </a:cxn>
                <a:cxn ang="0">
                  <a:pos x="613" y="0"/>
                </a:cxn>
                <a:cxn ang="0">
                  <a:pos x="563" y="72"/>
                </a:cxn>
                <a:cxn ang="0">
                  <a:pos x="426" y="264"/>
                </a:cxn>
                <a:cxn ang="0">
                  <a:pos x="71" y="382"/>
                </a:cxn>
                <a:cxn ang="0">
                  <a:pos x="0" y="576"/>
                </a:cxn>
                <a:cxn ang="0">
                  <a:pos x="25" y="772"/>
                </a:cxn>
                <a:cxn ang="0">
                  <a:pos x="130" y="795"/>
                </a:cxn>
                <a:cxn ang="0">
                  <a:pos x="186" y="810"/>
                </a:cxn>
                <a:cxn ang="0">
                  <a:pos x="222" y="844"/>
                </a:cxn>
                <a:cxn ang="0">
                  <a:pos x="234" y="858"/>
                </a:cxn>
              </a:cxnLst>
              <a:rect l="0" t="0" r="0" b="0"/>
              <a:pathLst>
                <a:path w="1016" h="920">
                  <a:moveTo>
                    <a:pt x="234" y="858"/>
                  </a:moveTo>
                  <a:cubicBezTo>
                    <a:pt x="234" y="858"/>
                    <a:pt x="260" y="858"/>
                    <a:pt x="259" y="836"/>
                  </a:cubicBezTo>
                  <a:cubicBezTo>
                    <a:pt x="258" y="815"/>
                    <a:pt x="272" y="804"/>
                    <a:pt x="276" y="824"/>
                  </a:cubicBezTo>
                  <a:cubicBezTo>
                    <a:pt x="280" y="843"/>
                    <a:pt x="274" y="868"/>
                    <a:pt x="291" y="871"/>
                  </a:cubicBezTo>
                  <a:cubicBezTo>
                    <a:pt x="307" y="874"/>
                    <a:pt x="310" y="842"/>
                    <a:pt x="307" y="827"/>
                  </a:cubicBezTo>
                  <a:cubicBezTo>
                    <a:pt x="304" y="812"/>
                    <a:pt x="306" y="787"/>
                    <a:pt x="331" y="788"/>
                  </a:cubicBezTo>
                  <a:cubicBezTo>
                    <a:pt x="355" y="789"/>
                    <a:pt x="385" y="787"/>
                    <a:pt x="396" y="795"/>
                  </a:cubicBezTo>
                  <a:cubicBezTo>
                    <a:pt x="407" y="803"/>
                    <a:pt x="424" y="791"/>
                    <a:pt x="430" y="780"/>
                  </a:cubicBezTo>
                  <a:cubicBezTo>
                    <a:pt x="436" y="769"/>
                    <a:pt x="432" y="750"/>
                    <a:pt x="430" y="738"/>
                  </a:cubicBezTo>
                  <a:cubicBezTo>
                    <a:pt x="428" y="725"/>
                    <a:pt x="424" y="699"/>
                    <a:pt x="444" y="706"/>
                  </a:cubicBezTo>
                  <a:cubicBezTo>
                    <a:pt x="465" y="713"/>
                    <a:pt x="512" y="712"/>
                    <a:pt x="501" y="725"/>
                  </a:cubicBezTo>
                  <a:cubicBezTo>
                    <a:pt x="489" y="739"/>
                    <a:pt x="506" y="755"/>
                    <a:pt x="516" y="754"/>
                  </a:cubicBezTo>
                  <a:cubicBezTo>
                    <a:pt x="526" y="753"/>
                    <a:pt x="530" y="732"/>
                    <a:pt x="552" y="734"/>
                  </a:cubicBezTo>
                  <a:cubicBezTo>
                    <a:pt x="573" y="736"/>
                    <a:pt x="596" y="764"/>
                    <a:pt x="613" y="770"/>
                  </a:cubicBezTo>
                  <a:cubicBezTo>
                    <a:pt x="630" y="775"/>
                    <a:pt x="635" y="774"/>
                    <a:pt x="640" y="793"/>
                  </a:cubicBezTo>
                  <a:cubicBezTo>
                    <a:pt x="645" y="813"/>
                    <a:pt x="634" y="832"/>
                    <a:pt x="649" y="847"/>
                  </a:cubicBezTo>
                  <a:cubicBezTo>
                    <a:pt x="665" y="863"/>
                    <a:pt x="679" y="831"/>
                    <a:pt x="685" y="853"/>
                  </a:cubicBezTo>
                  <a:cubicBezTo>
                    <a:pt x="691" y="874"/>
                    <a:pt x="659" y="896"/>
                    <a:pt x="685" y="908"/>
                  </a:cubicBezTo>
                  <a:cubicBezTo>
                    <a:pt x="712" y="920"/>
                    <a:pt x="751" y="911"/>
                    <a:pt x="758" y="888"/>
                  </a:cubicBezTo>
                  <a:cubicBezTo>
                    <a:pt x="765" y="866"/>
                    <a:pt x="779" y="828"/>
                    <a:pt x="780" y="809"/>
                  </a:cubicBezTo>
                  <a:cubicBezTo>
                    <a:pt x="781" y="790"/>
                    <a:pt x="777" y="701"/>
                    <a:pt x="763" y="673"/>
                  </a:cubicBezTo>
                  <a:cubicBezTo>
                    <a:pt x="749" y="646"/>
                    <a:pt x="758" y="469"/>
                    <a:pt x="758" y="469"/>
                  </a:cubicBezTo>
                  <a:cubicBezTo>
                    <a:pt x="758" y="469"/>
                    <a:pt x="1016" y="282"/>
                    <a:pt x="1015" y="276"/>
                  </a:cubicBezTo>
                  <a:cubicBezTo>
                    <a:pt x="1014" y="269"/>
                    <a:pt x="980" y="89"/>
                    <a:pt x="980" y="89"/>
                  </a:cubicBezTo>
                  <a:cubicBezTo>
                    <a:pt x="750" y="44"/>
                    <a:pt x="750" y="44"/>
                    <a:pt x="750" y="44"/>
                  </a:cubicBezTo>
                  <a:cubicBezTo>
                    <a:pt x="613" y="0"/>
                    <a:pt x="613" y="0"/>
                    <a:pt x="613" y="0"/>
                  </a:cubicBezTo>
                  <a:cubicBezTo>
                    <a:pt x="563" y="72"/>
                    <a:pt x="563" y="72"/>
                    <a:pt x="563" y="72"/>
                  </a:cubicBezTo>
                  <a:cubicBezTo>
                    <a:pt x="426" y="264"/>
                    <a:pt x="426" y="264"/>
                    <a:pt x="426" y="264"/>
                  </a:cubicBezTo>
                  <a:cubicBezTo>
                    <a:pt x="71" y="382"/>
                    <a:pt x="71" y="382"/>
                    <a:pt x="71" y="382"/>
                  </a:cubicBezTo>
                  <a:cubicBezTo>
                    <a:pt x="0" y="576"/>
                    <a:pt x="0" y="576"/>
                    <a:pt x="0" y="576"/>
                  </a:cubicBezTo>
                  <a:cubicBezTo>
                    <a:pt x="25" y="772"/>
                    <a:pt x="25" y="772"/>
                    <a:pt x="25" y="772"/>
                  </a:cubicBezTo>
                  <a:cubicBezTo>
                    <a:pt x="130" y="795"/>
                    <a:pt x="130" y="795"/>
                    <a:pt x="130" y="795"/>
                  </a:cubicBezTo>
                  <a:cubicBezTo>
                    <a:pt x="186" y="810"/>
                    <a:pt x="186" y="810"/>
                    <a:pt x="186" y="810"/>
                  </a:cubicBezTo>
                  <a:cubicBezTo>
                    <a:pt x="222" y="844"/>
                    <a:pt x="222" y="844"/>
                    <a:pt x="222" y="844"/>
                  </a:cubicBezTo>
                  <a:lnTo>
                    <a:pt x="234" y="858"/>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47" name="Freeform 12"/>
            <p:cNvSpPr/>
            <p:nvPr/>
          </p:nvSpPr>
          <p:spPr>
            <a:xfrm>
              <a:off x="3363912" y="2573338"/>
              <a:ext cx="849313" cy="557212"/>
            </a:xfrm>
            <a:custGeom>
              <a:avLst/>
              <a:gdLst/>
              <a:ahLst/>
              <a:cxnLst>
                <a:cxn ang="0">
                  <a:pos x="222" y="392"/>
                </a:cxn>
                <a:cxn ang="0">
                  <a:pos x="266" y="392"/>
                </a:cxn>
                <a:cxn ang="0">
                  <a:pos x="297" y="408"/>
                </a:cxn>
                <a:cxn ang="0">
                  <a:pos x="309" y="451"/>
                </a:cxn>
                <a:cxn ang="0">
                  <a:pos x="331" y="526"/>
                </a:cxn>
                <a:cxn ang="0">
                  <a:pos x="334" y="572"/>
                </a:cxn>
                <a:cxn ang="0">
                  <a:pos x="301" y="590"/>
                </a:cxn>
                <a:cxn ang="0">
                  <a:pos x="241" y="620"/>
                </a:cxn>
                <a:cxn ang="0">
                  <a:pos x="179" y="660"/>
                </a:cxn>
                <a:cxn ang="0">
                  <a:pos x="96" y="673"/>
                </a:cxn>
                <a:cxn ang="0">
                  <a:pos x="30" y="690"/>
                </a:cxn>
                <a:cxn ang="0">
                  <a:pos x="23" y="720"/>
                </a:cxn>
                <a:cxn ang="0">
                  <a:pos x="41" y="760"/>
                </a:cxn>
                <a:cxn ang="0">
                  <a:pos x="62" y="842"/>
                </a:cxn>
                <a:cxn ang="0">
                  <a:pos x="109" y="884"/>
                </a:cxn>
                <a:cxn ang="0">
                  <a:pos x="140" y="946"/>
                </a:cxn>
                <a:cxn ang="0">
                  <a:pos x="185" y="964"/>
                </a:cxn>
                <a:cxn ang="0">
                  <a:pos x="214" y="887"/>
                </a:cxn>
                <a:cxn ang="0">
                  <a:pos x="270" y="850"/>
                </a:cxn>
                <a:cxn ang="0">
                  <a:pos x="332" y="835"/>
                </a:cxn>
                <a:cxn ang="0">
                  <a:pos x="380" y="863"/>
                </a:cxn>
                <a:cxn ang="0">
                  <a:pos x="436" y="819"/>
                </a:cxn>
                <a:cxn ang="0">
                  <a:pos x="418" y="764"/>
                </a:cxn>
                <a:cxn ang="0">
                  <a:pos x="461" y="749"/>
                </a:cxn>
                <a:cxn ang="0">
                  <a:pos x="505" y="757"/>
                </a:cxn>
                <a:cxn ang="0">
                  <a:pos x="547" y="767"/>
                </a:cxn>
                <a:cxn ang="0">
                  <a:pos x="623" y="789"/>
                </a:cxn>
                <a:cxn ang="0">
                  <a:pos x="689" y="809"/>
                </a:cxn>
                <a:cxn ang="0">
                  <a:pos x="739" y="839"/>
                </a:cxn>
                <a:cxn ang="0">
                  <a:pos x="797" y="831"/>
                </a:cxn>
                <a:cxn ang="0">
                  <a:pos x="858" y="798"/>
                </a:cxn>
                <a:cxn ang="0">
                  <a:pos x="858" y="839"/>
                </a:cxn>
                <a:cxn ang="0">
                  <a:pos x="908" y="856"/>
                </a:cxn>
                <a:cxn ang="0">
                  <a:pos x="944" y="804"/>
                </a:cxn>
                <a:cxn ang="0">
                  <a:pos x="991" y="798"/>
                </a:cxn>
                <a:cxn ang="0">
                  <a:pos x="1011" y="842"/>
                </a:cxn>
                <a:cxn ang="0">
                  <a:pos x="1029" y="926"/>
                </a:cxn>
                <a:cxn ang="0">
                  <a:pos x="1061" y="945"/>
                </a:cxn>
                <a:cxn ang="0">
                  <a:pos x="1106" y="903"/>
                </a:cxn>
                <a:cxn ang="0">
                  <a:pos x="1133" y="875"/>
                </a:cxn>
                <a:cxn ang="0">
                  <a:pos x="1166" y="866"/>
                </a:cxn>
                <a:cxn ang="0">
                  <a:pos x="1216" y="852"/>
                </a:cxn>
                <a:cxn ang="0">
                  <a:pos x="1259" y="806"/>
                </a:cxn>
                <a:cxn ang="0">
                  <a:pos x="1313" y="787"/>
                </a:cxn>
                <a:cxn ang="0">
                  <a:pos x="1375" y="749"/>
                </a:cxn>
                <a:cxn ang="0">
                  <a:pos x="1420" y="756"/>
                </a:cxn>
                <a:cxn ang="0">
                  <a:pos x="1506" y="710"/>
                </a:cxn>
                <a:cxn ang="0">
                  <a:pos x="1517" y="435"/>
                </a:cxn>
                <a:cxn ang="0">
                  <a:pos x="1179" y="220"/>
                </a:cxn>
                <a:cxn ang="0">
                  <a:pos x="694" y="43"/>
                </a:cxn>
                <a:cxn ang="0">
                  <a:pos x="367" y="0"/>
                </a:cxn>
                <a:cxn ang="0">
                  <a:pos x="110" y="36"/>
                </a:cxn>
                <a:cxn ang="0">
                  <a:pos x="73" y="162"/>
                </a:cxn>
                <a:cxn ang="0">
                  <a:pos x="170" y="353"/>
                </a:cxn>
                <a:cxn ang="0">
                  <a:pos x="222" y="392"/>
                </a:cxn>
              </a:cxnLst>
              <a:rect l="0" t="0" r="0" b="0"/>
              <a:pathLst>
                <a:path w="1517" h="996">
                  <a:moveTo>
                    <a:pt x="222" y="392"/>
                  </a:moveTo>
                  <a:cubicBezTo>
                    <a:pt x="222" y="392"/>
                    <a:pt x="248" y="389"/>
                    <a:pt x="266" y="392"/>
                  </a:cubicBezTo>
                  <a:cubicBezTo>
                    <a:pt x="284" y="395"/>
                    <a:pt x="306" y="384"/>
                    <a:pt x="297" y="408"/>
                  </a:cubicBezTo>
                  <a:cubicBezTo>
                    <a:pt x="289" y="432"/>
                    <a:pt x="283" y="432"/>
                    <a:pt x="309" y="451"/>
                  </a:cubicBezTo>
                  <a:cubicBezTo>
                    <a:pt x="335" y="470"/>
                    <a:pt x="338" y="503"/>
                    <a:pt x="331" y="526"/>
                  </a:cubicBezTo>
                  <a:cubicBezTo>
                    <a:pt x="324" y="550"/>
                    <a:pt x="341" y="557"/>
                    <a:pt x="334" y="572"/>
                  </a:cubicBezTo>
                  <a:cubicBezTo>
                    <a:pt x="327" y="588"/>
                    <a:pt x="327" y="594"/>
                    <a:pt x="301" y="590"/>
                  </a:cubicBezTo>
                  <a:cubicBezTo>
                    <a:pt x="276" y="586"/>
                    <a:pt x="259" y="600"/>
                    <a:pt x="241" y="620"/>
                  </a:cubicBezTo>
                  <a:cubicBezTo>
                    <a:pt x="224" y="640"/>
                    <a:pt x="209" y="660"/>
                    <a:pt x="179" y="660"/>
                  </a:cubicBezTo>
                  <a:cubicBezTo>
                    <a:pt x="148" y="660"/>
                    <a:pt x="112" y="665"/>
                    <a:pt x="96" y="673"/>
                  </a:cubicBezTo>
                  <a:cubicBezTo>
                    <a:pt x="80" y="682"/>
                    <a:pt x="54" y="687"/>
                    <a:pt x="30" y="690"/>
                  </a:cubicBezTo>
                  <a:cubicBezTo>
                    <a:pt x="7" y="692"/>
                    <a:pt x="0" y="705"/>
                    <a:pt x="23" y="720"/>
                  </a:cubicBezTo>
                  <a:cubicBezTo>
                    <a:pt x="47" y="735"/>
                    <a:pt x="44" y="733"/>
                    <a:pt x="41" y="760"/>
                  </a:cubicBezTo>
                  <a:cubicBezTo>
                    <a:pt x="38" y="787"/>
                    <a:pt x="47" y="825"/>
                    <a:pt x="62" y="842"/>
                  </a:cubicBezTo>
                  <a:cubicBezTo>
                    <a:pt x="78" y="859"/>
                    <a:pt x="100" y="862"/>
                    <a:pt x="109" y="884"/>
                  </a:cubicBezTo>
                  <a:cubicBezTo>
                    <a:pt x="118" y="906"/>
                    <a:pt x="122" y="930"/>
                    <a:pt x="140" y="946"/>
                  </a:cubicBezTo>
                  <a:cubicBezTo>
                    <a:pt x="158" y="962"/>
                    <a:pt x="176" y="996"/>
                    <a:pt x="185" y="964"/>
                  </a:cubicBezTo>
                  <a:cubicBezTo>
                    <a:pt x="193" y="932"/>
                    <a:pt x="198" y="904"/>
                    <a:pt x="214" y="887"/>
                  </a:cubicBezTo>
                  <a:cubicBezTo>
                    <a:pt x="230" y="871"/>
                    <a:pt x="243" y="865"/>
                    <a:pt x="270" y="850"/>
                  </a:cubicBezTo>
                  <a:cubicBezTo>
                    <a:pt x="297" y="835"/>
                    <a:pt x="310" y="825"/>
                    <a:pt x="332" y="835"/>
                  </a:cubicBezTo>
                  <a:cubicBezTo>
                    <a:pt x="353" y="846"/>
                    <a:pt x="353" y="869"/>
                    <a:pt x="380" y="863"/>
                  </a:cubicBezTo>
                  <a:cubicBezTo>
                    <a:pt x="407" y="858"/>
                    <a:pt x="430" y="837"/>
                    <a:pt x="436" y="819"/>
                  </a:cubicBezTo>
                  <a:cubicBezTo>
                    <a:pt x="442" y="800"/>
                    <a:pt x="394" y="773"/>
                    <a:pt x="418" y="764"/>
                  </a:cubicBezTo>
                  <a:cubicBezTo>
                    <a:pt x="442" y="755"/>
                    <a:pt x="450" y="759"/>
                    <a:pt x="461" y="749"/>
                  </a:cubicBezTo>
                  <a:cubicBezTo>
                    <a:pt x="471" y="739"/>
                    <a:pt x="491" y="752"/>
                    <a:pt x="505" y="757"/>
                  </a:cubicBezTo>
                  <a:cubicBezTo>
                    <a:pt x="519" y="761"/>
                    <a:pt x="528" y="751"/>
                    <a:pt x="547" y="767"/>
                  </a:cubicBezTo>
                  <a:cubicBezTo>
                    <a:pt x="567" y="783"/>
                    <a:pt x="607" y="796"/>
                    <a:pt x="623" y="789"/>
                  </a:cubicBezTo>
                  <a:cubicBezTo>
                    <a:pt x="638" y="781"/>
                    <a:pt x="679" y="800"/>
                    <a:pt x="689" y="809"/>
                  </a:cubicBezTo>
                  <a:cubicBezTo>
                    <a:pt x="698" y="817"/>
                    <a:pt x="709" y="835"/>
                    <a:pt x="739" y="839"/>
                  </a:cubicBezTo>
                  <a:cubicBezTo>
                    <a:pt x="768" y="843"/>
                    <a:pt x="774" y="846"/>
                    <a:pt x="797" y="831"/>
                  </a:cubicBezTo>
                  <a:cubicBezTo>
                    <a:pt x="821" y="816"/>
                    <a:pt x="847" y="786"/>
                    <a:pt x="858" y="798"/>
                  </a:cubicBezTo>
                  <a:cubicBezTo>
                    <a:pt x="868" y="811"/>
                    <a:pt x="844" y="818"/>
                    <a:pt x="858" y="839"/>
                  </a:cubicBezTo>
                  <a:cubicBezTo>
                    <a:pt x="871" y="861"/>
                    <a:pt x="889" y="874"/>
                    <a:pt x="908" y="856"/>
                  </a:cubicBezTo>
                  <a:cubicBezTo>
                    <a:pt x="927" y="837"/>
                    <a:pt x="937" y="822"/>
                    <a:pt x="944" y="804"/>
                  </a:cubicBezTo>
                  <a:cubicBezTo>
                    <a:pt x="950" y="786"/>
                    <a:pt x="974" y="784"/>
                    <a:pt x="991" y="798"/>
                  </a:cubicBezTo>
                  <a:cubicBezTo>
                    <a:pt x="1008" y="813"/>
                    <a:pt x="1007" y="815"/>
                    <a:pt x="1011" y="842"/>
                  </a:cubicBezTo>
                  <a:cubicBezTo>
                    <a:pt x="1015" y="869"/>
                    <a:pt x="1012" y="904"/>
                    <a:pt x="1029" y="926"/>
                  </a:cubicBezTo>
                  <a:cubicBezTo>
                    <a:pt x="1046" y="949"/>
                    <a:pt x="1050" y="958"/>
                    <a:pt x="1061" y="945"/>
                  </a:cubicBezTo>
                  <a:cubicBezTo>
                    <a:pt x="1073" y="932"/>
                    <a:pt x="1090" y="906"/>
                    <a:pt x="1106" y="903"/>
                  </a:cubicBezTo>
                  <a:cubicBezTo>
                    <a:pt x="1123" y="899"/>
                    <a:pt x="1129" y="888"/>
                    <a:pt x="1133" y="875"/>
                  </a:cubicBezTo>
                  <a:cubicBezTo>
                    <a:pt x="1136" y="862"/>
                    <a:pt x="1138" y="858"/>
                    <a:pt x="1166" y="866"/>
                  </a:cubicBezTo>
                  <a:cubicBezTo>
                    <a:pt x="1194" y="874"/>
                    <a:pt x="1191" y="867"/>
                    <a:pt x="1216" y="852"/>
                  </a:cubicBezTo>
                  <a:cubicBezTo>
                    <a:pt x="1240" y="836"/>
                    <a:pt x="1231" y="815"/>
                    <a:pt x="1259" y="806"/>
                  </a:cubicBezTo>
                  <a:cubicBezTo>
                    <a:pt x="1288" y="796"/>
                    <a:pt x="1297" y="813"/>
                    <a:pt x="1313" y="787"/>
                  </a:cubicBezTo>
                  <a:cubicBezTo>
                    <a:pt x="1328" y="761"/>
                    <a:pt x="1362" y="754"/>
                    <a:pt x="1375" y="749"/>
                  </a:cubicBezTo>
                  <a:cubicBezTo>
                    <a:pt x="1388" y="744"/>
                    <a:pt x="1397" y="729"/>
                    <a:pt x="1420" y="756"/>
                  </a:cubicBezTo>
                  <a:cubicBezTo>
                    <a:pt x="1443" y="783"/>
                    <a:pt x="1496" y="734"/>
                    <a:pt x="1506" y="710"/>
                  </a:cubicBezTo>
                  <a:cubicBezTo>
                    <a:pt x="1515" y="685"/>
                    <a:pt x="1517" y="435"/>
                    <a:pt x="1517" y="435"/>
                  </a:cubicBezTo>
                  <a:cubicBezTo>
                    <a:pt x="1179" y="220"/>
                    <a:pt x="1179" y="220"/>
                    <a:pt x="1179" y="220"/>
                  </a:cubicBezTo>
                  <a:cubicBezTo>
                    <a:pt x="694" y="43"/>
                    <a:pt x="694" y="43"/>
                    <a:pt x="694" y="43"/>
                  </a:cubicBezTo>
                  <a:cubicBezTo>
                    <a:pt x="367" y="0"/>
                    <a:pt x="367" y="0"/>
                    <a:pt x="367" y="0"/>
                  </a:cubicBezTo>
                  <a:cubicBezTo>
                    <a:pt x="110" y="36"/>
                    <a:pt x="110" y="36"/>
                    <a:pt x="110" y="36"/>
                  </a:cubicBezTo>
                  <a:cubicBezTo>
                    <a:pt x="73" y="162"/>
                    <a:pt x="73" y="162"/>
                    <a:pt x="73" y="162"/>
                  </a:cubicBezTo>
                  <a:cubicBezTo>
                    <a:pt x="170" y="353"/>
                    <a:pt x="170" y="353"/>
                    <a:pt x="170" y="353"/>
                  </a:cubicBezTo>
                  <a:lnTo>
                    <a:pt x="222" y="392"/>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48" name="Freeform 13"/>
            <p:cNvSpPr/>
            <p:nvPr/>
          </p:nvSpPr>
          <p:spPr>
            <a:xfrm>
              <a:off x="4398962" y="2692400"/>
              <a:ext cx="447675" cy="560387"/>
            </a:xfrm>
            <a:custGeom>
              <a:avLst/>
              <a:gdLst/>
              <a:ahLst/>
              <a:cxnLst>
                <a:cxn ang="0">
                  <a:pos x="553" y="211"/>
                </a:cxn>
                <a:cxn ang="0">
                  <a:pos x="515" y="227"/>
                </a:cxn>
                <a:cxn ang="0">
                  <a:pos x="498" y="265"/>
                </a:cxn>
                <a:cxn ang="0">
                  <a:pos x="456" y="289"/>
                </a:cxn>
                <a:cxn ang="0">
                  <a:pos x="437" y="314"/>
                </a:cxn>
                <a:cxn ang="0">
                  <a:pos x="467" y="331"/>
                </a:cxn>
                <a:cxn ang="0">
                  <a:pos x="517" y="297"/>
                </a:cxn>
                <a:cxn ang="0">
                  <a:pos x="584" y="282"/>
                </a:cxn>
                <a:cxn ang="0">
                  <a:pos x="644" y="337"/>
                </a:cxn>
                <a:cxn ang="0">
                  <a:pos x="672" y="315"/>
                </a:cxn>
                <a:cxn ang="0">
                  <a:pos x="710" y="258"/>
                </a:cxn>
                <a:cxn ang="0">
                  <a:pos x="741" y="284"/>
                </a:cxn>
                <a:cxn ang="0">
                  <a:pos x="777" y="320"/>
                </a:cxn>
                <a:cxn ang="0">
                  <a:pos x="772" y="364"/>
                </a:cxn>
                <a:cxn ang="0">
                  <a:pos x="724" y="379"/>
                </a:cxn>
                <a:cxn ang="0">
                  <a:pos x="682" y="411"/>
                </a:cxn>
                <a:cxn ang="0">
                  <a:pos x="641" y="448"/>
                </a:cxn>
                <a:cxn ang="0">
                  <a:pos x="657" y="466"/>
                </a:cxn>
                <a:cxn ang="0">
                  <a:pos x="683" y="440"/>
                </a:cxn>
                <a:cxn ang="0">
                  <a:pos x="692" y="428"/>
                </a:cxn>
                <a:cxn ang="0">
                  <a:pos x="710" y="447"/>
                </a:cxn>
                <a:cxn ang="0">
                  <a:pos x="693" y="494"/>
                </a:cxn>
                <a:cxn ang="0">
                  <a:pos x="656" y="515"/>
                </a:cxn>
                <a:cxn ang="0">
                  <a:pos x="678" y="551"/>
                </a:cxn>
                <a:cxn ang="0">
                  <a:pos x="678" y="612"/>
                </a:cxn>
                <a:cxn ang="0">
                  <a:pos x="672" y="649"/>
                </a:cxn>
                <a:cxn ang="0">
                  <a:pos x="691" y="698"/>
                </a:cxn>
                <a:cxn ang="0">
                  <a:pos x="668" y="709"/>
                </a:cxn>
                <a:cxn ang="0">
                  <a:pos x="639" y="746"/>
                </a:cxn>
                <a:cxn ang="0">
                  <a:pos x="622" y="791"/>
                </a:cxn>
                <a:cxn ang="0">
                  <a:pos x="592" y="816"/>
                </a:cxn>
                <a:cxn ang="0">
                  <a:pos x="566" y="832"/>
                </a:cxn>
                <a:cxn ang="0">
                  <a:pos x="538" y="860"/>
                </a:cxn>
                <a:cxn ang="0">
                  <a:pos x="531" y="897"/>
                </a:cxn>
                <a:cxn ang="0">
                  <a:pos x="531" y="945"/>
                </a:cxn>
                <a:cxn ang="0">
                  <a:pos x="525" y="980"/>
                </a:cxn>
                <a:cxn ang="0">
                  <a:pos x="492" y="971"/>
                </a:cxn>
                <a:cxn ang="0">
                  <a:pos x="413" y="947"/>
                </a:cxn>
                <a:cxn ang="0">
                  <a:pos x="348" y="945"/>
                </a:cxn>
                <a:cxn ang="0">
                  <a:pos x="323" y="900"/>
                </a:cxn>
                <a:cxn ang="0">
                  <a:pos x="306" y="923"/>
                </a:cxn>
                <a:cxn ang="0">
                  <a:pos x="272" y="952"/>
                </a:cxn>
                <a:cxn ang="0">
                  <a:pos x="223" y="955"/>
                </a:cxn>
                <a:cxn ang="0">
                  <a:pos x="195" y="936"/>
                </a:cxn>
                <a:cxn ang="0">
                  <a:pos x="165" y="870"/>
                </a:cxn>
                <a:cxn ang="0">
                  <a:pos x="155" y="821"/>
                </a:cxn>
                <a:cxn ang="0">
                  <a:pos x="134" y="787"/>
                </a:cxn>
                <a:cxn ang="0">
                  <a:pos x="88" y="781"/>
                </a:cxn>
                <a:cxn ang="0">
                  <a:pos x="69" y="704"/>
                </a:cxn>
                <a:cxn ang="0">
                  <a:pos x="2" y="625"/>
                </a:cxn>
                <a:cxn ang="0">
                  <a:pos x="17" y="563"/>
                </a:cxn>
                <a:cxn ang="0">
                  <a:pos x="27" y="500"/>
                </a:cxn>
                <a:cxn ang="0">
                  <a:pos x="143" y="205"/>
                </a:cxn>
                <a:cxn ang="0">
                  <a:pos x="229" y="0"/>
                </a:cxn>
                <a:cxn ang="0">
                  <a:pos x="410" y="39"/>
                </a:cxn>
                <a:cxn ang="0">
                  <a:pos x="547" y="125"/>
                </a:cxn>
                <a:cxn ang="0">
                  <a:pos x="557" y="209"/>
                </a:cxn>
                <a:cxn ang="0">
                  <a:pos x="553" y="211"/>
                </a:cxn>
              </a:cxnLst>
              <a:rect l="0" t="0" r="0" b="0"/>
              <a:pathLst>
                <a:path w="800" h="1002">
                  <a:moveTo>
                    <a:pt x="553" y="211"/>
                  </a:moveTo>
                  <a:cubicBezTo>
                    <a:pt x="542" y="216"/>
                    <a:pt x="530" y="221"/>
                    <a:pt x="515" y="227"/>
                  </a:cubicBezTo>
                  <a:cubicBezTo>
                    <a:pt x="489" y="238"/>
                    <a:pt x="505" y="240"/>
                    <a:pt x="498" y="265"/>
                  </a:cubicBezTo>
                  <a:cubicBezTo>
                    <a:pt x="491" y="291"/>
                    <a:pt x="474" y="292"/>
                    <a:pt x="456" y="289"/>
                  </a:cubicBezTo>
                  <a:cubicBezTo>
                    <a:pt x="437" y="287"/>
                    <a:pt x="431" y="292"/>
                    <a:pt x="437" y="314"/>
                  </a:cubicBezTo>
                  <a:cubicBezTo>
                    <a:pt x="443" y="336"/>
                    <a:pt x="457" y="330"/>
                    <a:pt x="467" y="331"/>
                  </a:cubicBezTo>
                  <a:cubicBezTo>
                    <a:pt x="478" y="332"/>
                    <a:pt x="510" y="307"/>
                    <a:pt x="517" y="297"/>
                  </a:cubicBezTo>
                  <a:cubicBezTo>
                    <a:pt x="525" y="288"/>
                    <a:pt x="566" y="270"/>
                    <a:pt x="584" y="282"/>
                  </a:cubicBezTo>
                  <a:cubicBezTo>
                    <a:pt x="603" y="293"/>
                    <a:pt x="620" y="317"/>
                    <a:pt x="644" y="337"/>
                  </a:cubicBezTo>
                  <a:cubicBezTo>
                    <a:pt x="668" y="357"/>
                    <a:pt x="664" y="322"/>
                    <a:pt x="672" y="315"/>
                  </a:cubicBezTo>
                  <a:cubicBezTo>
                    <a:pt x="681" y="308"/>
                    <a:pt x="693" y="284"/>
                    <a:pt x="710" y="258"/>
                  </a:cubicBezTo>
                  <a:cubicBezTo>
                    <a:pt x="727" y="232"/>
                    <a:pt x="739" y="259"/>
                    <a:pt x="741" y="284"/>
                  </a:cubicBezTo>
                  <a:cubicBezTo>
                    <a:pt x="742" y="308"/>
                    <a:pt x="754" y="300"/>
                    <a:pt x="777" y="320"/>
                  </a:cubicBezTo>
                  <a:cubicBezTo>
                    <a:pt x="800" y="340"/>
                    <a:pt x="780" y="348"/>
                    <a:pt x="772" y="364"/>
                  </a:cubicBezTo>
                  <a:cubicBezTo>
                    <a:pt x="765" y="381"/>
                    <a:pt x="744" y="388"/>
                    <a:pt x="724" y="379"/>
                  </a:cubicBezTo>
                  <a:cubicBezTo>
                    <a:pt x="703" y="371"/>
                    <a:pt x="687" y="399"/>
                    <a:pt x="682" y="411"/>
                  </a:cubicBezTo>
                  <a:cubicBezTo>
                    <a:pt x="677" y="422"/>
                    <a:pt x="678" y="429"/>
                    <a:pt x="641" y="448"/>
                  </a:cubicBezTo>
                  <a:cubicBezTo>
                    <a:pt x="604" y="466"/>
                    <a:pt x="645" y="472"/>
                    <a:pt x="657" y="466"/>
                  </a:cubicBezTo>
                  <a:cubicBezTo>
                    <a:pt x="668" y="461"/>
                    <a:pt x="682" y="450"/>
                    <a:pt x="683" y="440"/>
                  </a:cubicBezTo>
                  <a:cubicBezTo>
                    <a:pt x="685" y="429"/>
                    <a:pt x="682" y="450"/>
                    <a:pt x="692" y="428"/>
                  </a:cubicBezTo>
                  <a:cubicBezTo>
                    <a:pt x="702" y="406"/>
                    <a:pt x="710" y="434"/>
                    <a:pt x="710" y="447"/>
                  </a:cubicBezTo>
                  <a:cubicBezTo>
                    <a:pt x="710" y="460"/>
                    <a:pt x="698" y="481"/>
                    <a:pt x="693" y="494"/>
                  </a:cubicBezTo>
                  <a:cubicBezTo>
                    <a:pt x="687" y="507"/>
                    <a:pt x="678" y="506"/>
                    <a:pt x="656" y="515"/>
                  </a:cubicBezTo>
                  <a:cubicBezTo>
                    <a:pt x="634" y="524"/>
                    <a:pt x="662" y="531"/>
                    <a:pt x="678" y="551"/>
                  </a:cubicBezTo>
                  <a:cubicBezTo>
                    <a:pt x="695" y="571"/>
                    <a:pt x="693" y="591"/>
                    <a:pt x="678" y="612"/>
                  </a:cubicBezTo>
                  <a:cubicBezTo>
                    <a:pt x="664" y="632"/>
                    <a:pt x="661" y="630"/>
                    <a:pt x="672" y="649"/>
                  </a:cubicBezTo>
                  <a:cubicBezTo>
                    <a:pt x="682" y="667"/>
                    <a:pt x="681" y="669"/>
                    <a:pt x="691" y="698"/>
                  </a:cubicBezTo>
                  <a:cubicBezTo>
                    <a:pt x="701" y="726"/>
                    <a:pt x="670" y="694"/>
                    <a:pt x="668" y="709"/>
                  </a:cubicBezTo>
                  <a:cubicBezTo>
                    <a:pt x="666" y="724"/>
                    <a:pt x="656" y="730"/>
                    <a:pt x="639" y="746"/>
                  </a:cubicBezTo>
                  <a:cubicBezTo>
                    <a:pt x="622" y="763"/>
                    <a:pt x="623" y="774"/>
                    <a:pt x="622" y="791"/>
                  </a:cubicBezTo>
                  <a:cubicBezTo>
                    <a:pt x="620" y="807"/>
                    <a:pt x="605" y="817"/>
                    <a:pt x="592" y="816"/>
                  </a:cubicBezTo>
                  <a:cubicBezTo>
                    <a:pt x="579" y="815"/>
                    <a:pt x="573" y="814"/>
                    <a:pt x="566" y="832"/>
                  </a:cubicBezTo>
                  <a:cubicBezTo>
                    <a:pt x="560" y="849"/>
                    <a:pt x="553" y="858"/>
                    <a:pt x="538" y="860"/>
                  </a:cubicBezTo>
                  <a:cubicBezTo>
                    <a:pt x="524" y="861"/>
                    <a:pt x="523" y="871"/>
                    <a:pt x="531" y="897"/>
                  </a:cubicBezTo>
                  <a:cubicBezTo>
                    <a:pt x="538" y="923"/>
                    <a:pt x="534" y="929"/>
                    <a:pt x="531" y="945"/>
                  </a:cubicBezTo>
                  <a:cubicBezTo>
                    <a:pt x="528" y="959"/>
                    <a:pt x="536" y="961"/>
                    <a:pt x="525" y="980"/>
                  </a:cubicBezTo>
                  <a:cubicBezTo>
                    <a:pt x="525" y="980"/>
                    <a:pt x="505" y="1002"/>
                    <a:pt x="492" y="971"/>
                  </a:cubicBezTo>
                  <a:cubicBezTo>
                    <a:pt x="480" y="940"/>
                    <a:pt x="454" y="919"/>
                    <a:pt x="413" y="947"/>
                  </a:cubicBezTo>
                  <a:cubicBezTo>
                    <a:pt x="372" y="976"/>
                    <a:pt x="359" y="983"/>
                    <a:pt x="348" y="945"/>
                  </a:cubicBezTo>
                  <a:cubicBezTo>
                    <a:pt x="337" y="907"/>
                    <a:pt x="348" y="902"/>
                    <a:pt x="323" y="900"/>
                  </a:cubicBezTo>
                  <a:cubicBezTo>
                    <a:pt x="299" y="898"/>
                    <a:pt x="311" y="909"/>
                    <a:pt x="306" y="923"/>
                  </a:cubicBezTo>
                  <a:cubicBezTo>
                    <a:pt x="301" y="937"/>
                    <a:pt x="281" y="939"/>
                    <a:pt x="272" y="952"/>
                  </a:cubicBezTo>
                  <a:cubicBezTo>
                    <a:pt x="263" y="964"/>
                    <a:pt x="245" y="948"/>
                    <a:pt x="223" y="955"/>
                  </a:cubicBezTo>
                  <a:cubicBezTo>
                    <a:pt x="200" y="961"/>
                    <a:pt x="187" y="961"/>
                    <a:pt x="195" y="936"/>
                  </a:cubicBezTo>
                  <a:cubicBezTo>
                    <a:pt x="203" y="912"/>
                    <a:pt x="178" y="885"/>
                    <a:pt x="165" y="870"/>
                  </a:cubicBezTo>
                  <a:cubicBezTo>
                    <a:pt x="153" y="854"/>
                    <a:pt x="142" y="844"/>
                    <a:pt x="155" y="821"/>
                  </a:cubicBezTo>
                  <a:cubicBezTo>
                    <a:pt x="169" y="799"/>
                    <a:pt x="158" y="776"/>
                    <a:pt x="134" y="787"/>
                  </a:cubicBezTo>
                  <a:cubicBezTo>
                    <a:pt x="109" y="797"/>
                    <a:pt x="97" y="810"/>
                    <a:pt x="88" y="781"/>
                  </a:cubicBezTo>
                  <a:cubicBezTo>
                    <a:pt x="78" y="753"/>
                    <a:pt x="96" y="734"/>
                    <a:pt x="69" y="704"/>
                  </a:cubicBezTo>
                  <a:cubicBezTo>
                    <a:pt x="42" y="673"/>
                    <a:pt x="3" y="661"/>
                    <a:pt x="2" y="625"/>
                  </a:cubicBezTo>
                  <a:cubicBezTo>
                    <a:pt x="0" y="589"/>
                    <a:pt x="9" y="573"/>
                    <a:pt x="17" y="563"/>
                  </a:cubicBezTo>
                  <a:cubicBezTo>
                    <a:pt x="25" y="553"/>
                    <a:pt x="27" y="503"/>
                    <a:pt x="27" y="500"/>
                  </a:cubicBezTo>
                  <a:cubicBezTo>
                    <a:pt x="27" y="497"/>
                    <a:pt x="143" y="205"/>
                    <a:pt x="143" y="205"/>
                  </a:cubicBezTo>
                  <a:cubicBezTo>
                    <a:pt x="229" y="0"/>
                    <a:pt x="229" y="0"/>
                    <a:pt x="229" y="0"/>
                  </a:cubicBezTo>
                  <a:cubicBezTo>
                    <a:pt x="410" y="39"/>
                    <a:pt x="410" y="39"/>
                    <a:pt x="410" y="39"/>
                  </a:cubicBezTo>
                  <a:cubicBezTo>
                    <a:pt x="547" y="125"/>
                    <a:pt x="547" y="125"/>
                    <a:pt x="547" y="125"/>
                  </a:cubicBezTo>
                  <a:cubicBezTo>
                    <a:pt x="557" y="209"/>
                    <a:pt x="557" y="209"/>
                    <a:pt x="557" y="209"/>
                  </a:cubicBezTo>
                  <a:lnTo>
                    <a:pt x="553" y="211"/>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49" name="Freeform 14"/>
            <p:cNvSpPr/>
            <p:nvPr/>
          </p:nvSpPr>
          <p:spPr>
            <a:xfrm>
              <a:off x="4652962" y="2701925"/>
              <a:ext cx="117475" cy="107950"/>
            </a:xfrm>
            <a:custGeom>
              <a:avLst/>
              <a:gdLst/>
              <a:ahLst/>
              <a:cxnLst>
                <a:cxn ang="0">
                  <a:pos x="104" y="193"/>
                </a:cxn>
                <a:cxn ang="0">
                  <a:pos x="120" y="182"/>
                </a:cxn>
                <a:cxn ang="0">
                  <a:pos x="185" y="135"/>
                </a:cxn>
                <a:cxn ang="0">
                  <a:pos x="195" y="100"/>
                </a:cxn>
                <a:cxn ang="0">
                  <a:pos x="153" y="41"/>
                </a:cxn>
                <a:cxn ang="0">
                  <a:pos x="86" y="13"/>
                </a:cxn>
                <a:cxn ang="0">
                  <a:pos x="81" y="8"/>
                </a:cxn>
                <a:cxn ang="0">
                  <a:pos x="73" y="0"/>
                </a:cxn>
                <a:cxn ang="0">
                  <a:pos x="0" y="49"/>
                </a:cxn>
                <a:cxn ang="0">
                  <a:pos x="8" y="94"/>
                </a:cxn>
                <a:cxn ang="0">
                  <a:pos x="25" y="116"/>
                </a:cxn>
                <a:cxn ang="0">
                  <a:pos x="33" y="139"/>
                </a:cxn>
                <a:cxn ang="0">
                  <a:pos x="54" y="163"/>
                </a:cxn>
                <a:cxn ang="0">
                  <a:pos x="87" y="183"/>
                </a:cxn>
                <a:cxn ang="0">
                  <a:pos x="104" y="193"/>
                </a:cxn>
              </a:cxnLst>
              <a:rect l="0" t="0" r="0" b="0"/>
              <a:pathLst>
                <a:path w="210" h="193">
                  <a:moveTo>
                    <a:pt x="104" y="193"/>
                  </a:moveTo>
                  <a:cubicBezTo>
                    <a:pt x="111" y="189"/>
                    <a:pt x="113" y="187"/>
                    <a:pt x="120" y="182"/>
                  </a:cubicBezTo>
                  <a:cubicBezTo>
                    <a:pt x="135" y="167"/>
                    <a:pt x="161" y="140"/>
                    <a:pt x="185" y="135"/>
                  </a:cubicBezTo>
                  <a:cubicBezTo>
                    <a:pt x="210" y="130"/>
                    <a:pt x="210" y="135"/>
                    <a:pt x="195" y="100"/>
                  </a:cubicBezTo>
                  <a:cubicBezTo>
                    <a:pt x="180" y="66"/>
                    <a:pt x="172" y="55"/>
                    <a:pt x="153" y="41"/>
                  </a:cubicBezTo>
                  <a:cubicBezTo>
                    <a:pt x="135" y="27"/>
                    <a:pt x="113" y="41"/>
                    <a:pt x="86" y="13"/>
                  </a:cubicBezTo>
                  <a:cubicBezTo>
                    <a:pt x="84" y="11"/>
                    <a:pt x="83" y="9"/>
                    <a:pt x="81" y="8"/>
                  </a:cubicBezTo>
                  <a:cubicBezTo>
                    <a:pt x="73" y="0"/>
                    <a:pt x="73" y="0"/>
                    <a:pt x="73" y="0"/>
                  </a:cubicBezTo>
                  <a:cubicBezTo>
                    <a:pt x="0" y="49"/>
                    <a:pt x="0" y="49"/>
                    <a:pt x="0" y="49"/>
                  </a:cubicBezTo>
                  <a:cubicBezTo>
                    <a:pt x="8" y="94"/>
                    <a:pt x="8" y="94"/>
                    <a:pt x="8" y="94"/>
                  </a:cubicBezTo>
                  <a:cubicBezTo>
                    <a:pt x="25" y="116"/>
                    <a:pt x="25" y="116"/>
                    <a:pt x="25" y="116"/>
                  </a:cubicBezTo>
                  <a:cubicBezTo>
                    <a:pt x="25" y="116"/>
                    <a:pt x="33" y="130"/>
                    <a:pt x="33" y="139"/>
                  </a:cubicBezTo>
                  <a:cubicBezTo>
                    <a:pt x="33" y="148"/>
                    <a:pt x="30" y="152"/>
                    <a:pt x="54" y="163"/>
                  </a:cubicBezTo>
                  <a:cubicBezTo>
                    <a:pt x="79" y="175"/>
                    <a:pt x="82" y="177"/>
                    <a:pt x="87" y="183"/>
                  </a:cubicBezTo>
                  <a:cubicBezTo>
                    <a:pt x="92" y="189"/>
                    <a:pt x="104" y="193"/>
                    <a:pt x="104" y="193"/>
                  </a:cubicBez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50" name="Freeform 15"/>
            <p:cNvSpPr/>
            <p:nvPr/>
          </p:nvSpPr>
          <p:spPr>
            <a:xfrm>
              <a:off x="3960812" y="2314575"/>
              <a:ext cx="574675" cy="692150"/>
            </a:xfrm>
            <a:custGeom>
              <a:avLst/>
              <a:gdLst/>
              <a:ahLst/>
              <a:cxnLst>
                <a:cxn ang="0">
                  <a:pos x="214" y="858"/>
                </a:cxn>
                <a:cxn ang="0">
                  <a:pos x="247" y="893"/>
                </a:cxn>
                <a:cxn ang="0">
                  <a:pos x="274" y="902"/>
                </a:cxn>
                <a:cxn ang="0">
                  <a:pos x="331" y="918"/>
                </a:cxn>
                <a:cxn ang="0">
                  <a:pos x="341" y="954"/>
                </a:cxn>
                <a:cxn ang="0">
                  <a:pos x="315" y="990"/>
                </a:cxn>
                <a:cxn ang="0">
                  <a:pos x="327" y="1022"/>
                </a:cxn>
                <a:cxn ang="0">
                  <a:pos x="343" y="1061"/>
                </a:cxn>
                <a:cxn ang="0">
                  <a:pos x="359" y="1093"/>
                </a:cxn>
                <a:cxn ang="0">
                  <a:pos x="389" y="1133"/>
                </a:cxn>
                <a:cxn ang="0">
                  <a:pos x="408" y="1193"/>
                </a:cxn>
                <a:cxn ang="0">
                  <a:pos x="456" y="1193"/>
                </a:cxn>
                <a:cxn ang="0">
                  <a:pos x="502" y="1138"/>
                </a:cxn>
                <a:cxn ang="0">
                  <a:pos x="538" y="1152"/>
                </a:cxn>
                <a:cxn ang="0">
                  <a:pos x="515" y="1191"/>
                </a:cxn>
                <a:cxn ang="0">
                  <a:pos x="518" y="1232"/>
                </a:cxn>
                <a:cxn ang="0">
                  <a:pos x="565" y="1213"/>
                </a:cxn>
                <a:cxn ang="0">
                  <a:pos x="584" y="1165"/>
                </a:cxn>
                <a:cxn ang="0">
                  <a:pos x="602" y="1151"/>
                </a:cxn>
                <a:cxn ang="0">
                  <a:pos x="645" y="1193"/>
                </a:cxn>
                <a:cxn ang="0">
                  <a:pos x="725" y="1202"/>
                </a:cxn>
                <a:cxn ang="0">
                  <a:pos x="784" y="1219"/>
                </a:cxn>
                <a:cxn ang="0">
                  <a:pos x="841" y="1197"/>
                </a:cxn>
                <a:cxn ang="0">
                  <a:pos x="899" y="1124"/>
                </a:cxn>
                <a:cxn ang="0">
                  <a:pos x="905" y="1045"/>
                </a:cxn>
                <a:cxn ang="0">
                  <a:pos x="923" y="1014"/>
                </a:cxn>
                <a:cxn ang="0">
                  <a:pos x="973" y="992"/>
                </a:cxn>
                <a:cxn ang="0">
                  <a:pos x="968" y="966"/>
                </a:cxn>
                <a:cxn ang="0">
                  <a:pos x="967" y="935"/>
                </a:cxn>
                <a:cxn ang="0">
                  <a:pos x="1003" y="889"/>
                </a:cxn>
                <a:cxn ang="0">
                  <a:pos x="1019" y="761"/>
                </a:cxn>
                <a:cxn ang="0">
                  <a:pos x="966" y="464"/>
                </a:cxn>
                <a:cxn ang="0">
                  <a:pos x="763" y="244"/>
                </a:cxn>
                <a:cxn ang="0">
                  <a:pos x="423" y="0"/>
                </a:cxn>
                <a:cxn ang="0">
                  <a:pos x="103" y="244"/>
                </a:cxn>
                <a:cxn ang="0">
                  <a:pos x="0" y="560"/>
                </a:cxn>
                <a:cxn ang="0">
                  <a:pos x="173" y="732"/>
                </a:cxn>
                <a:cxn ang="0">
                  <a:pos x="214" y="858"/>
                </a:cxn>
              </a:cxnLst>
              <a:rect l="0" t="0" r="0" b="0"/>
              <a:pathLst>
                <a:path w="1029" h="1236">
                  <a:moveTo>
                    <a:pt x="214" y="858"/>
                  </a:moveTo>
                  <a:cubicBezTo>
                    <a:pt x="214" y="858"/>
                    <a:pt x="241" y="883"/>
                    <a:pt x="247" y="893"/>
                  </a:cubicBezTo>
                  <a:cubicBezTo>
                    <a:pt x="252" y="903"/>
                    <a:pt x="258" y="903"/>
                    <a:pt x="274" y="902"/>
                  </a:cubicBezTo>
                  <a:cubicBezTo>
                    <a:pt x="291" y="901"/>
                    <a:pt x="314" y="895"/>
                    <a:pt x="331" y="918"/>
                  </a:cubicBezTo>
                  <a:cubicBezTo>
                    <a:pt x="347" y="942"/>
                    <a:pt x="354" y="944"/>
                    <a:pt x="341" y="954"/>
                  </a:cubicBezTo>
                  <a:cubicBezTo>
                    <a:pt x="327" y="965"/>
                    <a:pt x="318" y="979"/>
                    <a:pt x="315" y="990"/>
                  </a:cubicBezTo>
                  <a:cubicBezTo>
                    <a:pt x="312" y="1001"/>
                    <a:pt x="317" y="1013"/>
                    <a:pt x="327" y="1022"/>
                  </a:cubicBezTo>
                  <a:cubicBezTo>
                    <a:pt x="338" y="1031"/>
                    <a:pt x="341" y="1051"/>
                    <a:pt x="343" y="1061"/>
                  </a:cubicBezTo>
                  <a:cubicBezTo>
                    <a:pt x="345" y="1071"/>
                    <a:pt x="350" y="1088"/>
                    <a:pt x="359" y="1093"/>
                  </a:cubicBezTo>
                  <a:cubicBezTo>
                    <a:pt x="368" y="1098"/>
                    <a:pt x="381" y="1109"/>
                    <a:pt x="389" y="1133"/>
                  </a:cubicBezTo>
                  <a:cubicBezTo>
                    <a:pt x="397" y="1156"/>
                    <a:pt x="391" y="1172"/>
                    <a:pt x="408" y="1193"/>
                  </a:cubicBezTo>
                  <a:cubicBezTo>
                    <a:pt x="425" y="1215"/>
                    <a:pt x="446" y="1204"/>
                    <a:pt x="456" y="1193"/>
                  </a:cubicBezTo>
                  <a:cubicBezTo>
                    <a:pt x="465" y="1182"/>
                    <a:pt x="484" y="1141"/>
                    <a:pt x="502" y="1138"/>
                  </a:cubicBezTo>
                  <a:cubicBezTo>
                    <a:pt x="519" y="1135"/>
                    <a:pt x="541" y="1136"/>
                    <a:pt x="538" y="1152"/>
                  </a:cubicBezTo>
                  <a:cubicBezTo>
                    <a:pt x="534" y="1169"/>
                    <a:pt x="524" y="1181"/>
                    <a:pt x="515" y="1191"/>
                  </a:cubicBezTo>
                  <a:cubicBezTo>
                    <a:pt x="506" y="1201"/>
                    <a:pt x="506" y="1228"/>
                    <a:pt x="518" y="1232"/>
                  </a:cubicBezTo>
                  <a:cubicBezTo>
                    <a:pt x="530" y="1236"/>
                    <a:pt x="557" y="1219"/>
                    <a:pt x="565" y="1213"/>
                  </a:cubicBezTo>
                  <a:cubicBezTo>
                    <a:pt x="573" y="1206"/>
                    <a:pt x="592" y="1180"/>
                    <a:pt x="584" y="1165"/>
                  </a:cubicBezTo>
                  <a:cubicBezTo>
                    <a:pt x="575" y="1151"/>
                    <a:pt x="588" y="1135"/>
                    <a:pt x="602" y="1151"/>
                  </a:cubicBezTo>
                  <a:cubicBezTo>
                    <a:pt x="616" y="1167"/>
                    <a:pt x="627" y="1188"/>
                    <a:pt x="645" y="1193"/>
                  </a:cubicBezTo>
                  <a:cubicBezTo>
                    <a:pt x="664" y="1198"/>
                    <a:pt x="706" y="1204"/>
                    <a:pt x="725" y="1202"/>
                  </a:cubicBezTo>
                  <a:cubicBezTo>
                    <a:pt x="745" y="1200"/>
                    <a:pt x="768" y="1208"/>
                    <a:pt x="784" y="1219"/>
                  </a:cubicBezTo>
                  <a:cubicBezTo>
                    <a:pt x="801" y="1229"/>
                    <a:pt x="819" y="1216"/>
                    <a:pt x="841" y="1197"/>
                  </a:cubicBezTo>
                  <a:cubicBezTo>
                    <a:pt x="862" y="1179"/>
                    <a:pt x="891" y="1142"/>
                    <a:pt x="899" y="1124"/>
                  </a:cubicBezTo>
                  <a:cubicBezTo>
                    <a:pt x="907" y="1107"/>
                    <a:pt x="912" y="1077"/>
                    <a:pt x="905" y="1045"/>
                  </a:cubicBezTo>
                  <a:cubicBezTo>
                    <a:pt x="899" y="1014"/>
                    <a:pt x="903" y="1012"/>
                    <a:pt x="923" y="1014"/>
                  </a:cubicBezTo>
                  <a:cubicBezTo>
                    <a:pt x="942" y="1016"/>
                    <a:pt x="959" y="1001"/>
                    <a:pt x="973" y="992"/>
                  </a:cubicBezTo>
                  <a:cubicBezTo>
                    <a:pt x="987" y="983"/>
                    <a:pt x="992" y="976"/>
                    <a:pt x="968" y="966"/>
                  </a:cubicBezTo>
                  <a:cubicBezTo>
                    <a:pt x="943" y="955"/>
                    <a:pt x="950" y="944"/>
                    <a:pt x="967" y="935"/>
                  </a:cubicBezTo>
                  <a:cubicBezTo>
                    <a:pt x="983" y="926"/>
                    <a:pt x="996" y="902"/>
                    <a:pt x="1003" y="889"/>
                  </a:cubicBezTo>
                  <a:cubicBezTo>
                    <a:pt x="1010" y="875"/>
                    <a:pt x="1029" y="790"/>
                    <a:pt x="1019" y="761"/>
                  </a:cubicBezTo>
                  <a:cubicBezTo>
                    <a:pt x="1009" y="731"/>
                    <a:pt x="966" y="464"/>
                    <a:pt x="966" y="464"/>
                  </a:cubicBezTo>
                  <a:cubicBezTo>
                    <a:pt x="763" y="244"/>
                    <a:pt x="763" y="244"/>
                    <a:pt x="763" y="244"/>
                  </a:cubicBezTo>
                  <a:cubicBezTo>
                    <a:pt x="423" y="0"/>
                    <a:pt x="423" y="0"/>
                    <a:pt x="423" y="0"/>
                  </a:cubicBezTo>
                  <a:cubicBezTo>
                    <a:pt x="103" y="244"/>
                    <a:pt x="103" y="244"/>
                    <a:pt x="103" y="244"/>
                  </a:cubicBezTo>
                  <a:cubicBezTo>
                    <a:pt x="0" y="560"/>
                    <a:pt x="0" y="560"/>
                    <a:pt x="0" y="560"/>
                  </a:cubicBezTo>
                  <a:cubicBezTo>
                    <a:pt x="173" y="732"/>
                    <a:pt x="173" y="732"/>
                    <a:pt x="173" y="732"/>
                  </a:cubicBezTo>
                  <a:lnTo>
                    <a:pt x="214" y="858"/>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51" name="Freeform 16"/>
            <p:cNvSpPr/>
            <p:nvPr/>
          </p:nvSpPr>
          <p:spPr>
            <a:xfrm>
              <a:off x="3497262" y="2168525"/>
              <a:ext cx="695325" cy="628650"/>
            </a:xfrm>
            <a:custGeom>
              <a:avLst/>
              <a:gdLst/>
              <a:ahLst/>
              <a:cxnLst>
                <a:cxn ang="0">
                  <a:pos x="219" y="769"/>
                </a:cxn>
                <a:cxn ang="0">
                  <a:pos x="261" y="836"/>
                </a:cxn>
                <a:cxn ang="0">
                  <a:pos x="334" y="905"/>
                </a:cxn>
                <a:cxn ang="0">
                  <a:pos x="448" y="954"/>
                </a:cxn>
                <a:cxn ang="0">
                  <a:pos x="585" y="954"/>
                </a:cxn>
                <a:cxn ang="0">
                  <a:pos x="692" y="937"/>
                </a:cxn>
                <a:cxn ang="0">
                  <a:pos x="739" y="959"/>
                </a:cxn>
                <a:cxn ang="0">
                  <a:pos x="753" y="1021"/>
                </a:cxn>
                <a:cxn ang="0">
                  <a:pos x="781" y="1067"/>
                </a:cxn>
                <a:cxn ang="0">
                  <a:pos x="859" y="1063"/>
                </a:cxn>
                <a:cxn ang="0">
                  <a:pos x="905" y="1085"/>
                </a:cxn>
                <a:cxn ang="0">
                  <a:pos x="974" y="1110"/>
                </a:cxn>
                <a:cxn ang="0">
                  <a:pos x="1019" y="1105"/>
                </a:cxn>
                <a:cxn ang="0">
                  <a:pos x="1046" y="1104"/>
                </a:cxn>
                <a:cxn ang="0">
                  <a:pos x="1089" y="1041"/>
                </a:cxn>
                <a:cxn ang="0">
                  <a:pos x="1141" y="992"/>
                </a:cxn>
                <a:cxn ang="0">
                  <a:pos x="1130" y="903"/>
                </a:cxn>
                <a:cxn ang="0">
                  <a:pos x="1108" y="872"/>
                </a:cxn>
                <a:cxn ang="0">
                  <a:pos x="1019" y="866"/>
                </a:cxn>
                <a:cxn ang="0">
                  <a:pos x="964" y="807"/>
                </a:cxn>
                <a:cxn ang="0">
                  <a:pos x="924" y="769"/>
                </a:cxn>
                <a:cxn ang="0">
                  <a:pos x="955" y="761"/>
                </a:cxn>
                <a:cxn ang="0">
                  <a:pos x="1001" y="740"/>
                </a:cxn>
                <a:cxn ang="0">
                  <a:pos x="1006" y="658"/>
                </a:cxn>
                <a:cxn ang="0">
                  <a:pos x="1047" y="637"/>
                </a:cxn>
                <a:cxn ang="0">
                  <a:pos x="1039" y="549"/>
                </a:cxn>
                <a:cxn ang="0">
                  <a:pos x="1100" y="555"/>
                </a:cxn>
                <a:cxn ang="0">
                  <a:pos x="1141" y="606"/>
                </a:cxn>
                <a:cxn ang="0">
                  <a:pos x="1201" y="566"/>
                </a:cxn>
                <a:cxn ang="0">
                  <a:pos x="1229" y="522"/>
                </a:cxn>
                <a:cxn ang="0">
                  <a:pos x="1207" y="471"/>
                </a:cxn>
                <a:cxn ang="0">
                  <a:pos x="1180" y="455"/>
                </a:cxn>
                <a:cxn ang="0">
                  <a:pos x="1146" y="395"/>
                </a:cxn>
                <a:cxn ang="0">
                  <a:pos x="1157" y="192"/>
                </a:cxn>
                <a:cxn ang="0">
                  <a:pos x="1119" y="49"/>
                </a:cxn>
                <a:cxn ang="0">
                  <a:pos x="827" y="0"/>
                </a:cxn>
                <a:cxn ang="0">
                  <a:pos x="522" y="64"/>
                </a:cxn>
                <a:cxn ang="0">
                  <a:pos x="0" y="432"/>
                </a:cxn>
                <a:cxn ang="0">
                  <a:pos x="32" y="658"/>
                </a:cxn>
                <a:cxn ang="0">
                  <a:pos x="196" y="750"/>
                </a:cxn>
                <a:cxn ang="0">
                  <a:pos x="219" y="769"/>
                </a:cxn>
              </a:cxnLst>
              <a:rect l="0" t="0" r="0" b="0"/>
              <a:pathLst>
                <a:path w="1241" h="1123">
                  <a:moveTo>
                    <a:pt x="219" y="769"/>
                  </a:moveTo>
                  <a:cubicBezTo>
                    <a:pt x="219" y="769"/>
                    <a:pt x="252" y="824"/>
                    <a:pt x="261" y="836"/>
                  </a:cubicBezTo>
                  <a:cubicBezTo>
                    <a:pt x="270" y="849"/>
                    <a:pt x="304" y="880"/>
                    <a:pt x="334" y="905"/>
                  </a:cubicBezTo>
                  <a:cubicBezTo>
                    <a:pt x="363" y="929"/>
                    <a:pt x="405" y="941"/>
                    <a:pt x="448" y="954"/>
                  </a:cubicBezTo>
                  <a:cubicBezTo>
                    <a:pt x="491" y="967"/>
                    <a:pt x="548" y="968"/>
                    <a:pt x="585" y="954"/>
                  </a:cubicBezTo>
                  <a:cubicBezTo>
                    <a:pt x="622" y="940"/>
                    <a:pt x="669" y="934"/>
                    <a:pt x="692" y="937"/>
                  </a:cubicBezTo>
                  <a:cubicBezTo>
                    <a:pt x="716" y="940"/>
                    <a:pt x="737" y="922"/>
                    <a:pt x="739" y="959"/>
                  </a:cubicBezTo>
                  <a:cubicBezTo>
                    <a:pt x="742" y="995"/>
                    <a:pt x="744" y="993"/>
                    <a:pt x="753" y="1021"/>
                  </a:cubicBezTo>
                  <a:cubicBezTo>
                    <a:pt x="762" y="1048"/>
                    <a:pt x="747" y="1076"/>
                    <a:pt x="781" y="1067"/>
                  </a:cubicBezTo>
                  <a:cubicBezTo>
                    <a:pt x="816" y="1058"/>
                    <a:pt x="832" y="1050"/>
                    <a:pt x="859" y="1063"/>
                  </a:cubicBezTo>
                  <a:cubicBezTo>
                    <a:pt x="887" y="1075"/>
                    <a:pt x="883" y="1050"/>
                    <a:pt x="905" y="1085"/>
                  </a:cubicBezTo>
                  <a:cubicBezTo>
                    <a:pt x="928" y="1120"/>
                    <a:pt x="943" y="1116"/>
                    <a:pt x="974" y="1110"/>
                  </a:cubicBezTo>
                  <a:cubicBezTo>
                    <a:pt x="1005" y="1104"/>
                    <a:pt x="1004" y="1086"/>
                    <a:pt x="1019" y="1105"/>
                  </a:cubicBezTo>
                  <a:cubicBezTo>
                    <a:pt x="1035" y="1123"/>
                    <a:pt x="1047" y="1123"/>
                    <a:pt x="1046" y="1104"/>
                  </a:cubicBezTo>
                  <a:cubicBezTo>
                    <a:pt x="1045" y="1084"/>
                    <a:pt x="1069" y="1056"/>
                    <a:pt x="1089" y="1041"/>
                  </a:cubicBezTo>
                  <a:cubicBezTo>
                    <a:pt x="1108" y="1027"/>
                    <a:pt x="1143" y="1024"/>
                    <a:pt x="1141" y="992"/>
                  </a:cubicBezTo>
                  <a:cubicBezTo>
                    <a:pt x="1139" y="960"/>
                    <a:pt x="1127" y="924"/>
                    <a:pt x="1130" y="903"/>
                  </a:cubicBezTo>
                  <a:cubicBezTo>
                    <a:pt x="1132" y="881"/>
                    <a:pt x="1126" y="851"/>
                    <a:pt x="1108" y="872"/>
                  </a:cubicBezTo>
                  <a:cubicBezTo>
                    <a:pt x="1091" y="894"/>
                    <a:pt x="1042" y="891"/>
                    <a:pt x="1019" y="866"/>
                  </a:cubicBezTo>
                  <a:cubicBezTo>
                    <a:pt x="997" y="841"/>
                    <a:pt x="992" y="807"/>
                    <a:pt x="964" y="807"/>
                  </a:cubicBezTo>
                  <a:cubicBezTo>
                    <a:pt x="936" y="807"/>
                    <a:pt x="917" y="788"/>
                    <a:pt x="924" y="769"/>
                  </a:cubicBezTo>
                  <a:cubicBezTo>
                    <a:pt x="931" y="751"/>
                    <a:pt x="942" y="759"/>
                    <a:pt x="955" y="761"/>
                  </a:cubicBezTo>
                  <a:cubicBezTo>
                    <a:pt x="967" y="763"/>
                    <a:pt x="992" y="765"/>
                    <a:pt x="1001" y="740"/>
                  </a:cubicBezTo>
                  <a:cubicBezTo>
                    <a:pt x="1010" y="715"/>
                    <a:pt x="992" y="668"/>
                    <a:pt x="1006" y="658"/>
                  </a:cubicBezTo>
                  <a:cubicBezTo>
                    <a:pt x="1020" y="648"/>
                    <a:pt x="1054" y="663"/>
                    <a:pt x="1047" y="637"/>
                  </a:cubicBezTo>
                  <a:cubicBezTo>
                    <a:pt x="1040" y="612"/>
                    <a:pt x="1020" y="555"/>
                    <a:pt x="1039" y="549"/>
                  </a:cubicBezTo>
                  <a:cubicBezTo>
                    <a:pt x="1057" y="543"/>
                    <a:pt x="1091" y="542"/>
                    <a:pt x="1100" y="555"/>
                  </a:cubicBezTo>
                  <a:cubicBezTo>
                    <a:pt x="1109" y="569"/>
                    <a:pt x="1125" y="606"/>
                    <a:pt x="1141" y="606"/>
                  </a:cubicBezTo>
                  <a:cubicBezTo>
                    <a:pt x="1158" y="606"/>
                    <a:pt x="1161" y="577"/>
                    <a:pt x="1201" y="566"/>
                  </a:cubicBezTo>
                  <a:cubicBezTo>
                    <a:pt x="1241" y="554"/>
                    <a:pt x="1238" y="540"/>
                    <a:pt x="1229" y="522"/>
                  </a:cubicBezTo>
                  <a:cubicBezTo>
                    <a:pt x="1220" y="503"/>
                    <a:pt x="1199" y="485"/>
                    <a:pt x="1207" y="471"/>
                  </a:cubicBezTo>
                  <a:cubicBezTo>
                    <a:pt x="1215" y="458"/>
                    <a:pt x="1206" y="457"/>
                    <a:pt x="1180" y="455"/>
                  </a:cubicBezTo>
                  <a:cubicBezTo>
                    <a:pt x="1154" y="453"/>
                    <a:pt x="1136" y="439"/>
                    <a:pt x="1146" y="395"/>
                  </a:cubicBezTo>
                  <a:cubicBezTo>
                    <a:pt x="1157" y="351"/>
                    <a:pt x="1157" y="192"/>
                    <a:pt x="1157" y="192"/>
                  </a:cubicBezTo>
                  <a:cubicBezTo>
                    <a:pt x="1119" y="49"/>
                    <a:pt x="1119" y="49"/>
                    <a:pt x="1119" y="49"/>
                  </a:cubicBezTo>
                  <a:cubicBezTo>
                    <a:pt x="827" y="0"/>
                    <a:pt x="827" y="0"/>
                    <a:pt x="827" y="0"/>
                  </a:cubicBezTo>
                  <a:cubicBezTo>
                    <a:pt x="522" y="64"/>
                    <a:pt x="522" y="64"/>
                    <a:pt x="522" y="64"/>
                  </a:cubicBezTo>
                  <a:cubicBezTo>
                    <a:pt x="0" y="432"/>
                    <a:pt x="0" y="432"/>
                    <a:pt x="0" y="432"/>
                  </a:cubicBezTo>
                  <a:cubicBezTo>
                    <a:pt x="32" y="658"/>
                    <a:pt x="32" y="658"/>
                    <a:pt x="32" y="658"/>
                  </a:cubicBezTo>
                  <a:cubicBezTo>
                    <a:pt x="196" y="750"/>
                    <a:pt x="196" y="750"/>
                    <a:pt x="196" y="750"/>
                  </a:cubicBezTo>
                  <a:lnTo>
                    <a:pt x="219" y="769"/>
                  </a:lnTo>
                  <a:close/>
                </a:path>
              </a:pathLst>
            </a:custGeom>
            <a:solidFill>
              <a:srgbClr val="00B0F0"/>
            </a:solidFill>
            <a:ln w="6350" cap="flat" cmpd="sng">
              <a:solidFill>
                <a:srgbClr val="FCFCFC"/>
              </a:solidFill>
              <a:prstDash val="solid"/>
              <a:miter/>
              <a:headEnd type="none" w="med" len="med"/>
              <a:tailEnd type="none" w="med" len="med"/>
            </a:ln>
          </p:spPr>
          <p:txBody>
            <a:bodyPr/>
            <a:lstStyle/>
            <a:p>
              <a:endParaRPr lang="zh-CN" altLang="en-US"/>
            </a:p>
          </p:txBody>
        </p:sp>
        <p:sp>
          <p:nvSpPr>
            <p:cNvPr id="18452" name="Freeform 17"/>
            <p:cNvSpPr/>
            <p:nvPr/>
          </p:nvSpPr>
          <p:spPr>
            <a:xfrm>
              <a:off x="4116387" y="2255838"/>
              <a:ext cx="644525" cy="536575"/>
            </a:xfrm>
            <a:custGeom>
              <a:avLst/>
              <a:gdLst/>
              <a:ahLst/>
              <a:cxnLst>
                <a:cxn ang="0">
                  <a:pos x="584" y="79"/>
                </a:cxn>
                <a:cxn ang="0">
                  <a:pos x="572" y="95"/>
                </a:cxn>
                <a:cxn ang="0">
                  <a:pos x="565" y="127"/>
                </a:cxn>
                <a:cxn ang="0">
                  <a:pos x="589" y="141"/>
                </a:cxn>
                <a:cxn ang="0">
                  <a:pos x="611" y="155"/>
                </a:cxn>
                <a:cxn ang="0">
                  <a:pos x="632" y="175"/>
                </a:cxn>
                <a:cxn ang="0">
                  <a:pos x="666" y="199"/>
                </a:cxn>
                <a:cxn ang="0">
                  <a:pos x="677" y="215"/>
                </a:cxn>
                <a:cxn ang="0">
                  <a:pos x="717" y="206"/>
                </a:cxn>
                <a:cxn ang="0">
                  <a:pos x="781" y="247"/>
                </a:cxn>
                <a:cxn ang="0">
                  <a:pos x="811" y="311"/>
                </a:cxn>
                <a:cxn ang="0">
                  <a:pos x="825" y="328"/>
                </a:cxn>
                <a:cxn ang="0">
                  <a:pos x="846" y="360"/>
                </a:cxn>
                <a:cxn ang="0">
                  <a:pos x="868" y="440"/>
                </a:cxn>
                <a:cxn ang="0">
                  <a:pos x="904" y="498"/>
                </a:cxn>
                <a:cxn ang="0">
                  <a:pos x="924" y="553"/>
                </a:cxn>
                <a:cxn ang="0">
                  <a:pos x="992" y="598"/>
                </a:cxn>
                <a:cxn ang="0">
                  <a:pos x="1031" y="637"/>
                </a:cxn>
                <a:cxn ang="0">
                  <a:pos x="1063" y="665"/>
                </a:cxn>
                <a:cxn ang="0">
                  <a:pos x="1111" y="695"/>
                </a:cxn>
                <a:cxn ang="0">
                  <a:pos x="1143" y="736"/>
                </a:cxn>
                <a:cxn ang="0">
                  <a:pos x="1138" y="794"/>
                </a:cxn>
                <a:cxn ang="0">
                  <a:pos x="1108" y="802"/>
                </a:cxn>
                <a:cxn ang="0">
                  <a:pos x="1038" y="774"/>
                </a:cxn>
                <a:cxn ang="0">
                  <a:pos x="945" y="729"/>
                </a:cxn>
                <a:cxn ang="0">
                  <a:pos x="928" y="736"/>
                </a:cxn>
                <a:cxn ang="0">
                  <a:pos x="990" y="769"/>
                </a:cxn>
                <a:cxn ang="0">
                  <a:pos x="1032" y="797"/>
                </a:cxn>
                <a:cxn ang="0">
                  <a:pos x="1014" y="831"/>
                </a:cxn>
                <a:cxn ang="0">
                  <a:pos x="989" y="890"/>
                </a:cxn>
                <a:cxn ang="0">
                  <a:pos x="959" y="926"/>
                </a:cxn>
                <a:cxn ang="0">
                  <a:pos x="891" y="933"/>
                </a:cxn>
                <a:cxn ang="0">
                  <a:pos x="833" y="843"/>
                </a:cxn>
                <a:cxn ang="0">
                  <a:pos x="792" y="869"/>
                </a:cxn>
                <a:cxn ang="0">
                  <a:pos x="755" y="920"/>
                </a:cxn>
                <a:cxn ang="0">
                  <a:pos x="646" y="906"/>
                </a:cxn>
                <a:cxn ang="0">
                  <a:pos x="570" y="919"/>
                </a:cxn>
                <a:cxn ang="0">
                  <a:pos x="589" y="867"/>
                </a:cxn>
                <a:cxn ang="0">
                  <a:pos x="525" y="823"/>
                </a:cxn>
                <a:cxn ang="0">
                  <a:pos x="478" y="769"/>
                </a:cxn>
                <a:cxn ang="0">
                  <a:pos x="524" y="700"/>
                </a:cxn>
                <a:cxn ang="0">
                  <a:pos x="495" y="649"/>
                </a:cxn>
                <a:cxn ang="0">
                  <a:pos x="511" y="628"/>
                </a:cxn>
                <a:cxn ang="0">
                  <a:pos x="586" y="639"/>
                </a:cxn>
                <a:cxn ang="0">
                  <a:pos x="602" y="623"/>
                </a:cxn>
                <a:cxn ang="0">
                  <a:pos x="583" y="570"/>
                </a:cxn>
                <a:cxn ang="0">
                  <a:pos x="532" y="563"/>
                </a:cxn>
                <a:cxn ang="0">
                  <a:pos x="474" y="604"/>
                </a:cxn>
                <a:cxn ang="0">
                  <a:pos x="424" y="557"/>
                </a:cxn>
                <a:cxn ang="0">
                  <a:pos x="384" y="477"/>
                </a:cxn>
                <a:cxn ang="0">
                  <a:pos x="393" y="429"/>
                </a:cxn>
                <a:cxn ang="0">
                  <a:pos x="361" y="392"/>
                </a:cxn>
                <a:cxn ang="0">
                  <a:pos x="312" y="380"/>
                </a:cxn>
                <a:cxn ang="0">
                  <a:pos x="243" y="344"/>
                </a:cxn>
                <a:cxn ang="0">
                  <a:pos x="162" y="294"/>
                </a:cxn>
                <a:cxn ang="0">
                  <a:pos x="99" y="253"/>
                </a:cxn>
                <a:cxn ang="0">
                  <a:pos x="31" y="184"/>
                </a:cxn>
                <a:cxn ang="0">
                  <a:pos x="399" y="0"/>
                </a:cxn>
                <a:cxn ang="0">
                  <a:pos x="491" y="26"/>
                </a:cxn>
                <a:cxn ang="0">
                  <a:pos x="542" y="52"/>
                </a:cxn>
                <a:cxn ang="0">
                  <a:pos x="586" y="75"/>
                </a:cxn>
                <a:cxn ang="0">
                  <a:pos x="584" y="79"/>
                </a:cxn>
              </a:cxnLst>
              <a:rect l="0" t="0" r="0" b="0"/>
              <a:pathLst>
                <a:path w="1153" h="960">
                  <a:moveTo>
                    <a:pt x="584" y="79"/>
                  </a:moveTo>
                  <a:cubicBezTo>
                    <a:pt x="581" y="87"/>
                    <a:pt x="577" y="89"/>
                    <a:pt x="572" y="95"/>
                  </a:cubicBezTo>
                  <a:cubicBezTo>
                    <a:pt x="566" y="104"/>
                    <a:pt x="561" y="117"/>
                    <a:pt x="565" y="127"/>
                  </a:cubicBezTo>
                  <a:cubicBezTo>
                    <a:pt x="569" y="137"/>
                    <a:pt x="575" y="149"/>
                    <a:pt x="589" y="141"/>
                  </a:cubicBezTo>
                  <a:cubicBezTo>
                    <a:pt x="604" y="134"/>
                    <a:pt x="608" y="140"/>
                    <a:pt x="611" y="155"/>
                  </a:cubicBezTo>
                  <a:cubicBezTo>
                    <a:pt x="615" y="170"/>
                    <a:pt x="615" y="169"/>
                    <a:pt x="632" y="175"/>
                  </a:cubicBezTo>
                  <a:cubicBezTo>
                    <a:pt x="649" y="181"/>
                    <a:pt x="667" y="186"/>
                    <a:pt x="666" y="199"/>
                  </a:cubicBezTo>
                  <a:cubicBezTo>
                    <a:pt x="665" y="211"/>
                    <a:pt x="671" y="221"/>
                    <a:pt x="677" y="215"/>
                  </a:cubicBezTo>
                  <a:cubicBezTo>
                    <a:pt x="683" y="209"/>
                    <a:pt x="700" y="203"/>
                    <a:pt x="717" y="206"/>
                  </a:cubicBezTo>
                  <a:cubicBezTo>
                    <a:pt x="733" y="209"/>
                    <a:pt x="767" y="227"/>
                    <a:pt x="781" y="247"/>
                  </a:cubicBezTo>
                  <a:cubicBezTo>
                    <a:pt x="794" y="268"/>
                    <a:pt x="810" y="292"/>
                    <a:pt x="811" y="311"/>
                  </a:cubicBezTo>
                  <a:cubicBezTo>
                    <a:pt x="812" y="329"/>
                    <a:pt x="812" y="337"/>
                    <a:pt x="825" y="328"/>
                  </a:cubicBezTo>
                  <a:cubicBezTo>
                    <a:pt x="838" y="320"/>
                    <a:pt x="848" y="335"/>
                    <a:pt x="846" y="360"/>
                  </a:cubicBezTo>
                  <a:cubicBezTo>
                    <a:pt x="845" y="386"/>
                    <a:pt x="850" y="404"/>
                    <a:pt x="868" y="440"/>
                  </a:cubicBezTo>
                  <a:cubicBezTo>
                    <a:pt x="885" y="477"/>
                    <a:pt x="888" y="469"/>
                    <a:pt x="904" y="498"/>
                  </a:cubicBezTo>
                  <a:cubicBezTo>
                    <a:pt x="921" y="526"/>
                    <a:pt x="915" y="533"/>
                    <a:pt x="924" y="553"/>
                  </a:cubicBezTo>
                  <a:cubicBezTo>
                    <a:pt x="932" y="574"/>
                    <a:pt x="953" y="592"/>
                    <a:pt x="992" y="598"/>
                  </a:cubicBezTo>
                  <a:cubicBezTo>
                    <a:pt x="1031" y="604"/>
                    <a:pt x="1023" y="611"/>
                    <a:pt x="1031" y="637"/>
                  </a:cubicBezTo>
                  <a:cubicBezTo>
                    <a:pt x="1038" y="663"/>
                    <a:pt x="1041" y="659"/>
                    <a:pt x="1063" y="665"/>
                  </a:cubicBezTo>
                  <a:cubicBezTo>
                    <a:pt x="1085" y="671"/>
                    <a:pt x="1100" y="670"/>
                    <a:pt x="1111" y="695"/>
                  </a:cubicBezTo>
                  <a:cubicBezTo>
                    <a:pt x="1123" y="719"/>
                    <a:pt x="1133" y="713"/>
                    <a:pt x="1143" y="736"/>
                  </a:cubicBezTo>
                  <a:cubicBezTo>
                    <a:pt x="1153" y="759"/>
                    <a:pt x="1137" y="766"/>
                    <a:pt x="1138" y="794"/>
                  </a:cubicBezTo>
                  <a:cubicBezTo>
                    <a:pt x="1139" y="822"/>
                    <a:pt x="1128" y="798"/>
                    <a:pt x="1108" y="802"/>
                  </a:cubicBezTo>
                  <a:cubicBezTo>
                    <a:pt x="1088" y="805"/>
                    <a:pt x="1057" y="787"/>
                    <a:pt x="1038" y="774"/>
                  </a:cubicBezTo>
                  <a:cubicBezTo>
                    <a:pt x="1019" y="760"/>
                    <a:pt x="959" y="736"/>
                    <a:pt x="945" y="729"/>
                  </a:cubicBezTo>
                  <a:cubicBezTo>
                    <a:pt x="932" y="722"/>
                    <a:pt x="919" y="728"/>
                    <a:pt x="928" y="736"/>
                  </a:cubicBezTo>
                  <a:cubicBezTo>
                    <a:pt x="936" y="744"/>
                    <a:pt x="973" y="763"/>
                    <a:pt x="990" y="769"/>
                  </a:cubicBezTo>
                  <a:cubicBezTo>
                    <a:pt x="1006" y="775"/>
                    <a:pt x="1009" y="773"/>
                    <a:pt x="1032" y="797"/>
                  </a:cubicBezTo>
                  <a:cubicBezTo>
                    <a:pt x="1032" y="797"/>
                    <a:pt x="1025" y="822"/>
                    <a:pt x="1014" y="831"/>
                  </a:cubicBezTo>
                  <a:cubicBezTo>
                    <a:pt x="1004" y="840"/>
                    <a:pt x="991" y="864"/>
                    <a:pt x="989" y="890"/>
                  </a:cubicBezTo>
                  <a:cubicBezTo>
                    <a:pt x="987" y="916"/>
                    <a:pt x="985" y="919"/>
                    <a:pt x="959" y="926"/>
                  </a:cubicBezTo>
                  <a:cubicBezTo>
                    <a:pt x="933" y="934"/>
                    <a:pt x="905" y="960"/>
                    <a:pt x="891" y="933"/>
                  </a:cubicBezTo>
                  <a:cubicBezTo>
                    <a:pt x="876" y="906"/>
                    <a:pt x="852" y="850"/>
                    <a:pt x="833" y="843"/>
                  </a:cubicBezTo>
                  <a:cubicBezTo>
                    <a:pt x="813" y="837"/>
                    <a:pt x="805" y="850"/>
                    <a:pt x="792" y="869"/>
                  </a:cubicBezTo>
                  <a:cubicBezTo>
                    <a:pt x="779" y="889"/>
                    <a:pt x="777" y="919"/>
                    <a:pt x="755" y="920"/>
                  </a:cubicBezTo>
                  <a:cubicBezTo>
                    <a:pt x="734" y="921"/>
                    <a:pt x="656" y="895"/>
                    <a:pt x="646" y="906"/>
                  </a:cubicBezTo>
                  <a:cubicBezTo>
                    <a:pt x="637" y="917"/>
                    <a:pt x="562" y="944"/>
                    <a:pt x="570" y="919"/>
                  </a:cubicBezTo>
                  <a:cubicBezTo>
                    <a:pt x="577" y="895"/>
                    <a:pt x="620" y="852"/>
                    <a:pt x="589" y="867"/>
                  </a:cubicBezTo>
                  <a:cubicBezTo>
                    <a:pt x="559" y="882"/>
                    <a:pt x="531" y="849"/>
                    <a:pt x="525" y="823"/>
                  </a:cubicBezTo>
                  <a:cubicBezTo>
                    <a:pt x="518" y="797"/>
                    <a:pt x="469" y="796"/>
                    <a:pt x="478" y="769"/>
                  </a:cubicBezTo>
                  <a:cubicBezTo>
                    <a:pt x="488" y="742"/>
                    <a:pt x="512" y="717"/>
                    <a:pt x="524" y="700"/>
                  </a:cubicBezTo>
                  <a:cubicBezTo>
                    <a:pt x="536" y="683"/>
                    <a:pt x="501" y="652"/>
                    <a:pt x="495" y="649"/>
                  </a:cubicBezTo>
                  <a:cubicBezTo>
                    <a:pt x="489" y="645"/>
                    <a:pt x="497" y="631"/>
                    <a:pt x="511" y="628"/>
                  </a:cubicBezTo>
                  <a:cubicBezTo>
                    <a:pt x="525" y="624"/>
                    <a:pt x="579" y="624"/>
                    <a:pt x="586" y="639"/>
                  </a:cubicBezTo>
                  <a:cubicBezTo>
                    <a:pt x="593" y="653"/>
                    <a:pt x="602" y="641"/>
                    <a:pt x="602" y="623"/>
                  </a:cubicBezTo>
                  <a:cubicBezTo>
                    <a:pt x="602" y="604"/>
                    <a:pt x="581" y="589"/>
                    <a:pt x="583" y="570"/>
                  </a:cubicBezTo>
                  <a:cubicBezTo>
                    <a:pt x="585" y="550"/>
                    <a:pt x="548" y="546"/>
                    <a:pt x="532" y="563"/>
                  </a:cubicBezTo>
                  <a:cubicBezTo>
                    <a:pt x="516" y="581"/>
                    <a:pt x="497" y="609"/>
                    <a:pt x="474" y="604"/>
                  </a:cubicBezTo>
                  <a:cubicBezTo>
                    <a:pt x="451" y="598"/>
                    <a:pt x="438" y="585"/>
                    <a:pt x="424" y="557"/>
                  </a:cubicBezTo>
                  <a:cubicBezTo>
                    <a:pt x="411" y="529"/>
                    <a:pt x="366" y="492"/>
                    <a:pt x="384" y="477"/>
                  </a:cubicBezTo>
                  <a:cubicBezTo>
                    <a:pt x="402" y="462"/>
                    <a:pt x="398" y="457"/>
                    <a:pt x="393" y="429"/>
                  </a:cubicBezTo>
                  <a:cubicBezTo>
                    <a:pt x="387" y="402"/>
                    <a:pt x="380" y="384"/>
                    <a:pt x="361" y="392"/>
                  </a:cubicBezTo>
                  <a:cubicBezTo>
                    <a:pt x="341" y="399"/>
                    <a:pt x="325" y="399"/>
                    <a:pt x="312" y="380"/>
                  </a:cubicBezTo>
                  <a:cubicBezTo>
                    <a:pt x="299" y="360"/>
                    <a:pt x="266" y="346"/>
                    <a:pt x="243" y="344"/>
                  </a:cubicBezTo>
                  <a:cubicBezTo>
                    <a:pt x="221" y="342"/>
                    <a:pt x="189" y="307"/>
                    <a:pt x="162" y="294"/>
                  </a:cubicBezTo>
                  <a:cubicBezTo>
                    <a:pt x="135" y="282"/>
                    <a:pt x="109" y="259"/>
                    <a:pt x="99" y="253"/>
                  </a:cubicBezTo>
                  <a:cubicBezTo>
                    <a:pt x="89" y="247"/>
                    <a:pt x="0" y="237"/>
                    <a:pt x="31" y="184"/>
                  </a:cubicBezTo>
                  <a:cubicBezTo>
                    <a:pt x="63" y="130"/>
                    <a:pt x="399" y="0"/>
                    <a:pt x="399" y="0"/>
                  </a:cubicBezTo>
                  <a:cubicBezTo>
                    <a:pt x="399" y="0"/>
                    <a:pt x="489" y="26"/>
                    <a:pt x="491" y="26"/>
                  </a:cubicBezTo>
                  <a:cubicBezTo>
                    <a:pt x="493" y="26"/>
                    <a:pt x="542" y="52"/>
                    <a:pt x="542" y="52"/>
                  </a:cubicBezTo>
                  <a:cubicBezTo>
                    <a:pt x="586" y="75"/>
                    <a:pt x="586" y="75"/>
                    <a:pt x="586" y="75"/>
                  </a:cubicBezTo>
                  <a:lnTo>
                    <a:pt x="584" y="79"/>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53" name="Freeform 18"/>
            <p:cNvSpPr/>
            <p:nvPr/>
          </p:nvSpPr>
          <p:spPr>
            <a:xfrm>
              <a:off x="3979862" y="1911350"/>
              <a:ext cx="733425" cy="503237"/>
            </a:xfrm>
            <a:custGeom>
              <a:avLst/>
              <a:gdLst/>
              <a:ahLst/>
              <a:cxnLst>
                <a:cxn ang="0">
                  <a:pos x="508" y="103"/>
                </a:cxn>
                <a:cxn ang="0">
                  <a:pos x="547" y="71"/>
                </a:cxn>
                <a:cxn ang="0">
                  <a:pos x="670" y="92"/>
                </a:cxn>
                <a:cxn ang="0">
                  <a:pos x="665" y="186"/>
                </a:cxn>
                <a:cxn ang="0">
                  <a:pos x="740" y="247"/>
                </a:cxn>
                <a:cxn ang="0">
                  <a:pos x="831" y="202"/>
                </a:cxn>
                <a:cxn ang="0">
                  <a:pos x="886" y="114"/>
                </a:cxn>
                <a:cxn ang="0">
                  <a:pos x="928" y="31"/>
                </a:cxn>
                <a:cxn ang="0">
                  <a:pos x="974" y="16"/>
                </a:cxn>
                <a:cxn ang="0">
                  <a:pos x="1001" y="58"/>
                </a:cxn>
                <a:cxn ang="0">
                  <a:pos x="1064" y="103"/>
                </a:cxn>
                <a:cxn ang="0">
                  <a:pos x="1122" y="128"/>
                </a:cxn>
                <a:cxn ang="0">
                  <a:pos x="1219" y="94"/>
                </a:cxn>
                <a:cxn ang="0">
                  <a:pos x="1306" y="108"/>
                </a:cxn>
                <a:cxn ang="0">
                  <a:pos x="1292" y="220"/>
                </a:cxn>
                <a:cxn ang="0">
                  <a:pos x="1203" y="229"/>
                </a:cxn>
                <a:cxn ang="0">
                  <a:pos x="1128" y="284"/>
                </a:cxn>
                <a:cxn ang="0">
                  <a:pos x="1043" y="350"/>
                </a:cxn>
                <a:cxn ang="0">
                  <a:pos x="1011" y="411"/>
                </a:cxn>
                <a:cxn ang="0">
                  <a:pos x="974" y="455"/>
                </a:cxn>
                <a:cxn ang="0">
                  <a:pos x="938" y="480"/>
                </a:cxn>
                <a:cxn ang="0">
                  <a:pos x="894" y="561"/>
                </a:cxn>
                <a:cxn ang="0">
                  <a:pos x="832" y="678"/>
                </a:cxn>
                <a:cxn ang="0">
                  <a:pos x="787" y="700"/>
                </a:cxn>
                <a:cxn ang="0">
                  <a:pos x="726" y="751"/>
                </a:cxn>
                <a:cxn ang="0">
                  <a:pos x="670" y="840"/>
                </a:cxn>
                <a:cxn ang="0">
                  <a:pos x="614" y="843"/>
                </a:cxn>
                <a:cxn ang="0">
                  <a:pos x="544" y="848"/>
                </a:cxn>
                <a:cxn ang="0">
                  <a:pos x="407" y="796"/>
                </a:cxn>
                <a:cxn ang="0">
                  <a:pos x="317" y="832"/>
                </a:cxn>
                <a:cxn ang="0">
                  <a:pos x="243" y="878"/>
                </a:cxn>
                <a:cxn ang="0">
                  <a:pos x="128" y="876"/>
                </a:cxn>
                <a:cxn ang="0">
                  <a:pos x="7" y="799"/>
                </a:cxn>
                <a:cxn ang="0">
                  <a:pos x="85" y="684"/>
                </a:cxn>
                <a:cxn ang="0">
                  <a:pos x="179" y="602"/>
                </a:cxn>
                <a:cxn ang="0">
                  <a:pos x="98" y="629"/>
                </a:cxn>
                <a:cxn ang="0">
                  <a:pos x="82" y="556"/>
                </a:cxn>
                <a:cxn ang="0">
                  <a:pos x="55" y="294"/>
                </a:cxn>
                <a:cxn ang="0">
                  <a:pos x="431" y="53"/>
                </a:cxn>
                <a:cxn ang="0">
                  <a:pos x="489" y="49"/>
                </a:cxn>
              </a:cxnLst>
              <a:rect l="0" t="0" r="0" b="0"/>
              <a:pathLst>
                <a:path w="1312" h="900">
                  <a:moveTo>
                    <a:pt x="489" y="49"/>
                  </a:moveTo>
                  <a:cubicBezTo>
                    <a:pt x="499" y="63"/>
                    <a:pt x="502" y="87"/>
                    <a:pt x="508" y="103"/>
                  </a:cubicBezTo>
                  <a:cubicBezTo>
                    <a:pt x="518" y="129"/>
                    <a:pt x="532" y="107"/>
                    <a:pt x="540" y="105"/>
                  </a:cubicBezTo>
                  <a:cubicBezTo>
                    <a:pt x="549" y="103"/>
                    <a:pt x="545" y="83"/>
                    <a:pt x="547" y="71"/>
                  </a:cubicBezTo>
                  <a:cubicBezTo>
                    <a:pt x="550" y="59"/>
                    <a:pt x="564" y="54"/>
                    <a:pt x="589" y="60"/>
                  </a:cubicBezTo>
                  <a:cubicBezTo>
                    <a:pt x="614" y="66"/>
                    <a:pt x="657" y="83"/>
                    <a:pt x="670" y="92"/>
                  </a:cubicBezTo>
                  <a:cubicBezTo>
                    <a:pt x="684" y="100"/>
                    <a:pt x="677" y="109"/>
                    <a:pt x="673" y="124"/>
                  </a:cubicBezTo>
                  <a:cubicBezTo>
                    <a:pt x="669" y="139"/>
                    <a:pt x="673" y="164"/>
                    <a:pt x="665" y="186"/>
                  </a:cubicBezTo>
                  <a:cubicBezTo>
                    <a:pt x="657" y="208"/>
                    <a:pt x="670" y="214"/>
                    <a:pt x="676" y="221"/>
                  </a:cubicBezTo>
                  <a:cubicBezTo>
                    <a:pt x="683" y="227"/>
                    <a:pt x="717" y="253"/>
                    <a:pt x="740" y="247"/>
                  </a:cubicBezTo>
                  <a:cubicBezTo>
                    <a:pt x="762" y="242"/>
                    <a:pt x="783" y="250"/>
                    <a:pt x="809" y="242"/>
                  </a:cubicBezTo>
                  <a:cubicBezTo>
                    <a:pt x="835" y="234"/>
                    <a:pt x="830" y="225"/>
                    <a:pt x="831" y="202"/>
                  </a:cubicBezTo>
                  <a:cubicBezTo>
                    <a:pt x="831" y="180"/>
                    <a:pt x="823" y="178"/>
                    <a:pt x="857" y="164"/>
                  </a:cubicBezTo>
                  <a:cubicBezTo>
                    <a:pt x="892" y="150"/>
                    <a:pt x="885" y="133"/>
                    <a:pt x="886" y="114"/>
                  </a:cubicBezTo>
                  <a:cubicBezTo>
                    <a:pt x="887" y="95"/>
                    <a:pt x="932" y="83"/>
                    <a:pt x="948" y="73"/>
                  </a:cubicBezTo>
                  <a:cubicBezTo>
                    <a:pt x="963" y="63"/>
                    <a:pt x="939" y="47"/>
                    <a:pt x="928" y="31"/>
                  </a:cubicBezTo>
                  <a:cubicBezTo>
                    <a:pt x="918" y="14"/>
                    <a:pt x="941" y="21"/>
                    <a:pt x="956" y="37"/>
                  </a:cubicBezTo>
                  <a:cubicBezTo>
                    <a:pt x="970" y="53"/>
                    <a:pt x="969" y="33"/>
                    <a:pt x="974" y="16"/>
                  </a:cubicBezTo>
                  <a:cubicBezTo>
                    <a:pt x="980" y="0"/>
                    <a:pt x="994" y="34"/>
                    <a:pt x="991" y="44"/>
                  </a:cubicBezTo>
                  <a:cubicBezTo>
                    <a:pt x="989" y="53"/>
                    <a:pt x="990" y="61"/>
                    <a:pt x="1001" y="58"/>
                  </a:cubicBezTo>
                  <a:cubicBezTo>
                    <a:pt x="1012" y="55"/>
                    <a:pt x="1038" y="66"/>
                    <a:pt x="1045" y="83"/>
                  </a:cubicBezTo>
                  <a:cubicBezTo>
                    <a:pt x="1052" y="99"/>
                    <a:pt x="1059" y="113"/>
                    <a:pt x="1064" y="103"/>
                  </a:cubicBezTo>
                  <a:cubicBezTo>
                    <a:pt x="1070" y="93"/>
                    <a:pt x="1084" y="77"/>
                    <a:pt x="1088" y="98"/>
                  </a:cubicBezTo>
                  <a:cubicBezTo>
                    <a:pt x="1091" y="120"/>
                    <a:pt x="1100" y="129"/>
                    <a:pt x="1122" y="128"/>
                  </a:cubicBezTo>
                  <a:cubicBezTo>
                    <a:pt x="1144" y="128"/>
                    <a:pt x="1163" y="122"/>
                    <a:pt x="1186" y="103"/>
                  </a:cubicBezTo>
                  <a:cubicBezTo>
                    <a:pt x="1209" y="85"/>
                    <a:pt x="1208" y="89"/>
                    <a:pt x="1219" y="94"/>
                  </a:cubicBezTo>
                  <a:cubicBezTo>
                    <a:pt x="1231" y="100"/>
                    <a:pt x="1250" y="112"/>
                    <a:pt x="1271" y="100"/>
                  </a:cubicBezTo>
                  <a:cubicBezTo>
                    <a:pt x="1293" y="87"/>
                    <a:pt x="1300" y="92"/>
                    <a:pt x="1306" y="108"/>
                  </a:cubicBezTo>
                  <a:cubicBezTo>
                    <a:pt x="1312" y="124"/>
                    <a:pt x="1301" y="156"/>
                    <a:pt x="1287" y="165"/>
                  </a:cubicBezTo>
                  <a:cubicBezTo>
                    <a:pt x="1273" y="175"/>
                    <a:pt x="1289" y="200"/>
                    <a:pt x="1292" y="220"/>
                  </a:cubicBezTo>
                  <a:cubicBezTo>
                    <a:pt x="1295" y="240"/>
                    <a:pt x="1286" y="240"/>
                    <a:pt x="1258" y="228"/>
                  </a:cubicBezTo>
                  <a:cubicBezTo>
                    <a:pt x="1229" y="217"/>
                    <a:pt x="1239" y="220"/>
                    <a:pt x="1203" y="229"/>
                  </a:cubicBezTo>
                  <a:cubicBezTo>
                    <a:pt x="1167" y="238"/>
                    <a:pt x="1170" y="245"/>
                    <a:pt x="1170" y="260"/>
                  </a:cubicBezTo>
                  <a:cubicBezTo>
                    <a:pt x="1170" y="276"/>
                    <a:pt x="1155" y="290"/>
                    <a:pt x="1128" y="284"/>
                  </a:cubicBezTo>
                  <a:cubicBezTo>
                    <a:pt x="1101" y="279"/>
                    <a:pt x="1088" y="302"/>
                    <a:pt x="1080" y="307"/>
                  </a:cubicBezTo>
                  <a:cubicBezTo>
                    <a:pt x="1072" y="313"/>
                    <a:pt x="1046" y="331"/>
                    <a:pt x="1043" y="350"/>
                  </a:cubicBezTo>
                  <a:cubicBezTo>
                    <a:pt x="1040" y="369"/>
                    <a:pt x="1032" y="374"/>
                    <a:pt x="1019" y="366"/>
                  </a:cubicBezTo>
                  <a:cubicBezTo>
                    <a:pt x="1006" y="358"/>
                    <a:pt x="1009" y="395"/>
                    <a:pt x="1011" y="411"/>
                  </a:cubicBezTo>
                  <a:cubicBezTo>
                    <a:pt x="1013" y="426"/>
                    <a:pt x="1021" y="432"/>
                    <a:pt x="1015" y="445"/>
                  </a:cubicBezTo>
                  <a:cubicBezTo>
                    <a:pt x="1009" y="459"/>
                    <a:pt x="980" y="460"/>
                    <a:pt x="974" y="455"/>
                  </a:cubicBezTo>
                  <a:cubicBezTo>
                    <a:pt x="967" y="449"/>
                    <a:pt x="952" y="446"/>
                    <a:pt x="943" y="448"/>
                  </a:cubicBezTo>
                  <a:cubicBezTo>
                    <a:pt x="933" y="450"/>
                    <a:pt x="937" y="456"/>
                    <a:pt x="938" y="480"/>
                  </a:cubicBezTo>
                  <a:cubicBezTo>
                    <a:pt x="939" y="503"/>
                    <a:pt x="925" y="497"/>
                    <a:pt x="917" y="516"/>
                  </a:cubicBezTo>
                  <a:cubicBezTo>
                    <a:pt x="909" y="536"/>
                    <a:pt x="911" y="544"/>
                    <a:pt x="894" y="561"/>
                  </a:cubicBezTo>
                  <a:cubicBezTo>
                    <a:pt x="876" y="579"/>
                    <a:pt x="870" y="598"/>
                    <a:pt x="853" y="619"/>
                  </a:cubicBezTo>
                  <a:cubicBezTo>
                    <a:pt x="835" y="639"/>
                    <a:pt x="835" y="654"/>
                    <a:pt x="832" y="678"/>
                  </a:cubicBezTo>
                  <a:cubicBezTo>
                    <a:pt x="831" y="685"/>
                    <a:pt x="831" y="686"/>
                    <a:pt x="830" y="690"/>
                  </a:cubicBezTo>
                  <a:cubicBezTo>
                    <a:pt x="830" y="690"/>
                    <a:pt x="803" y="690"/>
                    <a:pt x="787" y="700"/>
                  </a:cubicBezTo>
                  <a:cubicBezTo>
                    <a:pt x="771" y="710"/>
                    <a:pt x="754" y="717"/>
                    <a:pt x="745" y="719"/>
                  </a:cubicBezTo>
                  <a:cubicBezTo>
                    <a:pt x="735" y="721"/>
                    <a:pt x="725" y="738"/>
                    <a:pt x="726" y="751"/>
                  </a:cubicBezTo>
                  <a:cubicBezTo>
                    <a:pt x="728" y="764"/>
                    <a:pt x="734" y="792"/>
                    <a:pt x="710" y="800"/>
                  </a:cubicBezTo>
                  <a:cubicBezTo>
                    <a:pt x="685" y="807"/>
                    <a:pt x="675" y="824"/>
                    <a:pt x="670" y="840"/>
                  </a:cubicBezTo>
                  <a:cubicBezTo>
                    <a:pt x="665" y="855"/>
                    <a:pt x="668" y="867"/>
                    <a:pt x="648" y="870"/>
                  </a:cubicBezTo>
                  <a:cubicBezTo>
                    <a:pt x="629" y="872"/>
                    <a:pt x="610" y="870"/>
                    <a:pt x="614" y="843"/>
                  </a:cubicBezTo>
                  <a:cubicBezTo>
                    <a:pt x="618" y="816"/>
                    <a:pt x="598" y="820"/>
                    <a:pt x="581" y="818"/>
                  </a:cubicBezTo>
                  <a:cubicBezTo>
                    <a:pt x="563" y="817"/>
                    <a:pt x="547" y="837"/>
                    <a:pt x="544" y="848"/>
                  </a:cubicBezTo>
                  <a:cubicBezTo>
                    <a:pt x="541" y="860"/>
                    <a:pt x="517" y="878"/>
                    <a:pt x="506" y="867"/>
                  </a:cubicBezTo>
                  <a:cubicBezTo>
                    <a:pt x="495" y="855"/>
                    <a:pt x="419" y="802"/>
                    <a:pt x="407" y="796"/>
                  </a:cubicBezTo>
                  <a:cubicBezTo>
                    <a:pt x="394" y="791"/>
                    <a:pt x="374" y="790"/>
                    <a:pt x="344" y="793"/>
                  </a:cubicBezTo>
                  <a:cubicBezTo>
                    <a:pt x="314" y="796"/>
                    <a:pt x="324" y="805"/>
                    <a:pt x="317" y="832"/>
                  </a:cubicBezTo>
                  <a:cubicBezTo>
                    <a:pt x="310" y="859"/>
                    <a:pt x="320" y="882"/>
                    <a:pt x="292" y="885"/>
                  </a:cubicBezTo>
                  <a:cubicBezTo>
                    <a:pt x="265" y="887"/>
                    <a:pt x="268" y="863"/>
                    <a:pt x="243" y="878"/>
                  </a:cubicBezTo>
                  <a:cubicBezTo>
                    <a:pt x="217" y="893"/>
                    <a:pt x="202" y="875"/>
                    <a:pt x="183" y="885"/>
                  </a:cubicBezTo>
                  <a:cubicBezTo>
                    <a:pt x="164" y="895"/>
                    <a:pt x="147" y="900"/>
                    <a:pt x="128" y="876"/>
                  </a:cubicBezTo>
                  <a:cubicBezTo>
                    <a:pt x="109" y="853"/>
                    <a:pt x="102" y="822"/>
                    <a:pt x="69" y="816"/>
                  </a:cubicBezTo>
                  <a:cubicBezTo>
                    <a:pt x="36" y="809"/>
                    <a:pt x="0" y="821"/>
                    <a:pt x="7" y="799"/>
                  </a:cubicBezTo>
                  <a:cubicBezTo>
                    <a:pt x="14" y="776"/>
                    <a:pt x="30" y="741"/>
                    <a:pt x="55" y="730"/>
                  </a:cubicBezTo>
                  <a:cubicBezTo>
                    <a:pt x="81" y="718"/>
                    <a:pt x="76" y="700"/>
                    <a:pt x="85" y="684"/>
                  </a:cubicBezTo>
                  <a:cubicBezTo>
                    <a:pt x="95" y="667"/>
                    <a:pt x="111" y="659"/>
                    <a:pt x="135" y="646"/>
                  </a:cubicBezTo>
                  <a:cubicBezTo>
                    <a:pt x="158" y="634"/>
                    <a:pt x="173" y="615"/>
                    <a:pt x="179" y="602"/>
                  </a:cubicBezTo>
                  <a:cubicBezTo>
                    <a:pt x="185" y="590"/>
                    <a:pt x="190" y="576"/>
                    <a:pt x="167" y="586"/>
                  </a:cubicBezTo>
                  <a:cubicBezTo>
                    <a:pt x="144" y="596"/>
                    <a:pt x="124" y="617"/>
                    <a:pt x="98" y="629"/>
                  </a:cubicBezTo>
                  <a:cubicBezTo>
                    <a:pt x="72" y="641"/>
                    <a:pt x="63" y="625"/>
                    <a:pt x="70" y="616"/>
                  </a:cubicBezTo>
                  <a:cubicBezTo>
                    <a:pt x="78" y="607"/>
                    <a:pt x="120" y="569"/>
                    <a:pt x="82" y="556"/>
                  </a:cubicBezTo>
                  <a:cubicBezTo>
                    <a:pt x="44" y="543"/>
                    <a:pt x="38" y="441"/>
                    <a:pt x="38" y="441"/>
                  </a:cubicBezTo>
                  <a:cubicBezTo>
                    <a:pt x="55" y="294"/>
                    <a:pt x="55" y="294"/>
                    <a:pt x="55" y="294"/>
                  </a:cubicBezTo>
                  <a:cubicBezTo>
                    <a:pt x="294" y="66"/>
                    <a:pt x="294" y="66"/>
                    <a:pt x="294" y="66"/>
                  </a:cubicBezTo>
                  <a:cubicBezTo>
                    <a:pt x="431" y="53"/>
                    <a:pt x="431" y="53"/>
                    <a:pt x="431" y="53"/>
                  </a:cubicBezTo>
                  <a:cubicBezTo>
                    <a:pt x="486" y="45"/>
                    <a:pt x="486" y="45"/>
                    <a:pt x="486" y="45"/>
                  </a:cubicBezTo>
                  <a:lnTo>
                    <a:pt x="489" y="49"/>
                  </a:lnTo>
                  <a:close/>
                </a:path>
              </a:pathLst>
            </a:custGeom>
            <a:solidFill>
              <a:srgbClr val="00B0F0"/>
            </a:solidFill>
            <a:ln w="6350" cap="flat" cmpd="sng">
              <a:solidFill>
                <a:srgbClr val="FCFCFC"/>
              </a:solidFill>
              <a:prstDash val="solid"/>
              <a:miter/>
              <a:headEnd type="none" w="med" len="med"/>
              <a:tailEnd type="none" w="med" len="med"/>
            </a:ln>
          </p:spPr>
          <p:txBody>
            <a:bodyPr/>
            <a:lstStyle/>
            <a:p>
              <a:endParaRPr lang="zh-CN" altLang="en-US"/>
            </a:p>
          </p:txBody>
        </p:sp>
        <p:sp>
          <p:nvSpPr>
            <p:cNvPr id="18454" name="Freeform 19"/>
            <p:cNvSpPr/>
            <p:nvPr/>
          </p:nvSpPr>
          <p:spPr>
            <a:xfrm>
              <a:off x="3459162" y="1628775"/>
              <a:ext cx="492125" cy="827087"/>
            </a:xfrm>
            <a:custGeom>
              <a:avLst/>
              <a:gdLst/>
              <a:ahLst/>
              <a:cxnLst>
                <a:cxn ang="0">
                  <a:pos x="174" y="1464"/>
                </a:cxn>
                <a:cxn ang="0">
                  <a:pos x="255" y="1464"/>
                </a:cxn>
                <a:cxn ang="0">
                  <a:pos x="328" y="1415"/>
                </a:cxn>
                <a:cxn ang="0">
                  <a:pos x="391" y="1380"/>
                </a:cxn>
                <a:cxn ang="0">
                  <a:pos x="440" y="1342"/>
                </a:cxn>
                <a:cxn ang="0">
                  <a:pos x="453" y="1322"/>
                </a:cxn>
                <a:cxn ang="0">
                  <a:pos x="487" y="1305"/>
                </a:cxn>
                <a:cxn ang="0">
                  <a:pos x="559" y="1300"/>
                </a:cxn>
                <a:cxn ang="0">
                  <a:pos x="642" y="1266"/>
                </a:cxn>
                <a:cxn ang="0">
                  <a:pos x="713" y="1198"/>
                </a:cxn>
                <a:cxn ang="0">
                  <a:pos x="719" y="1118"/>
                </a:cxn>
                <a:cxn ang="0">
                  <a:pos x="758" y="999"/>
                </a:cxn>
                <a:cxn ang="0">
                  <a:pos x="880" y="655"/>
                </a:cxn>
                <a:cxn ang="0">
                  <a:pos x="840" y="130"/>
                </a:cxn>
                <a:cxn ang="0">
                  <a:pos x="751" y="0"/>
                </a:cxn>
                <a:cxn ang="0">
                  <a:pos x="585" y="28"/>
                </a:cxn>
                <a:cxn ang="0">
                  <a:pos x="136" y="299"/>
                </a:cxn>
                <a:cxn ang="0">
                  <a:pos x="81" y="627"/>
                </a:cxn>
                <a:cxn ang="0">
                  <a:pos x="0" y="1162"/>
                </a:cxn>
                <a:cxn ang="0">
                  <a:pos x="106" y="1420"/>
                </a:cxn>
                <a:cxn ang="0">
                  <a:pos x="174" y="1464"/>
                </a:cxn>
              </a:cxnLst>
              <a:rect l="0" t="0" r="0" b="0"/>
              <a:pathLst>
                <a:path w="880" h="1478">
                  <a:moveTo>
                    <a:pt x="174" y="1464"/>
                  </a:moveTo>
                  <a:cubicBezTo>
                    <a:pt x="174" y="1464"/>
                    <a:pt x="243" y="1478"/>
                    <a:pt x="255" y="1464"/>
                  </a:cubicBezTo>
                  <a:cubicBezTo>
                    <a:pt x="267" y="1451"/>
                    <a:pt x="298" y="1426"/>
                    <a:pt x="328" y="1415"/>
                  </a:cubicBezTo>
                  <a:cubicBezTo>
                    <a:pt x="358" y="1404"/>
                    <a:pt x="380" y="1404"/>
                    <a:pt x="391" y="1380"/>
                  </a:cubicBezTo>
                  <a:cubicBezTo>
                    <a:pt x="403" y="1356"/>
                    <a:pt x="430" y="1344"/>
                    <a:pt x="440" y="1342"/>
                  </a:cubicBezTo>
                  <a:cubicBezTo>
                    <a:pt x="449" y="1340"/>
                    <a:pt x="453" y="1329"/>
                    <a:pt x="453" y="1322"/>
                  </a:cubicBezTo>
                  <a:cubicBezTo>
                    <a:pt x="453" y="1314"/>
                    <a:pt x="460" y="1301"/>
                    <a:pt x="487" y="1305"/>
                  </a:cubicBezTo>
                  <a:cubicBezTo>
                    <a:pt x="513" y="1309"/>
                    <a:pt x="535" y="1310"/>
                    <a:pt x="559" y="1300"/>
                  </a:cubicBezTo>
                  <a:cubicBezTo>
                    <a:pt x="584" y="1290"/>
                    <a:pt x="629" y="1279"/>
                    <a:pt x="642" y="1266"/>
                  </a:cubicBezTo>
                  <a:cubicBezTo>
                    <a:pt x="656" y="1254"/>
                    <a:pt x="705" y="1226"/>
                    <a:pt x="713" y="1198"/>
                  </a:cubicBezTo>
                  <a:cubicBezTo>
                    <a:pt x="721" y="1169"/>
                    <a:pt x="718" y="1138"/>
                    <a:pt x="719" y="1118"/>
                  </a:cubicBezTo>
                  <a:cubicBezTo>
                    <a:pt x="720" y="1097"/>
                    <a:pt x="722" y="1011"/>
                    <a:pt x="758" y="999"/>
                  </a:cubicBezTo>
                  <a:cubicBezTo>
                    <a:pt x="794" y="987"/>
                    <a:pt x="880" y="655"/>
                    <a:pt x="880" y="655"/>
                  </a:cubicBezTo>
                  <a:cubicBezTo>
                    <a:pt x="840" y="130"/>
                    <a:pt x="840" y="130"/>
                    <a:pt x="840" y="130"/>
                  </a:cubicBezTo>
                  <a:cubicBezTo>
                    <a:pt x="751" y="0"/>
                    <a:pt x="751" y="0"/>
                    <a:pt x="751" y="0"/>
                  </a:cubicBezTo>
                  <a:cubicBezTo>
                    <a:pt x="585" y="28"/>
                    <a:pt x="585" y="28"/>
                    <a:pt x="585" y="28"/>
                  </a:cubicBezTo>
                  <a:cubicBezTo>
                    <a:pt x="136" y="299"/>
                    <a:pt x="136" y="299"/>
                    <a:pt x="136" y="299"/>
                  </a:cubicBezTo>
                  <a:cubicBezTo>
                    <a:pt x="81" y="627"/>
                    <a:pt x="81" y="627"/>
                    <a:pt x="81" y="627"/>
                  </a:cubicBezTo>
                  <a:cubicBezTo>
                    <a:pt x="0" y="1162"/>
                    <a:pt x="0" y="1162"/>
                    <a:pt x="0" y="1162"/>
                  </a:cubicBezTo>
                  <a:cubicBezTo>
                    <a:pt x="106" y="1420"/>
                    <a:pt x="106" y="1420"/>
                    <a:pt x="106" y="1420"/>
                  </a:cubicBezTo>
                  <a:lnTo>
                    <a:pt x="174" y="1464"/>
                  </a:lnTo>
                  <a:close/>
                </a:path>
              </a:pathLst>
            </a:custGeom>
            <a:solidFill>
              <a:srgbClr val="00B0F0"/>
            </a:solidFill>
            <a:ln w="6350" cap="flat" cmpd="sng">
              <a:solidFill>
                <a:srgbClr val="FCFCFC"/>
              </a:solidFill>
              <a:prstDash val="solid"/>
              <a:miter/>
              <a:headEnd type="none" w="med" len="med"/>
              <a:tailEnd type="none" w="med" len="med"/>
            </a:ln>
          </p:spPr>
          <p:txBody>
            <a:bodyPr/>
            <a:lstStyle/>
            <a:p>
              <a:endParaRPr lang="zh-CN" altLang="en-US"/>
            </a:p>
          </p:txBody>
        </p:sp>
        <p:sp>
          <p:nvSpPr>
            <p:cNvPr id="18455" name="Freeform 20"/>
            <p:cNvSpPr/>
            <p:nvPr/>
          </p:nvSpPr>
          <p:spPr>
            <a:xfrm>
              <a:off x="3795712" y="1368425"/>
              <a:ext cx="600075" cy="879475"/>
            </a:xfrm>
            <a:custGeom>
              <a:avLst/>
              <a:gdLst/>
              <a:ahLst/>
              <a:cxnLst>
                <a:cxn ang="0">
                  <a:pos x="820" y="812"/>
                </a:cxn>
                <a:cxn ang="0">
                  <a:pos x="906" y="787"/>
                </a:cxn>
                <a:cxn ang="0">
                  <a:pos x="1005" y="697"/>
                </a:cxn>
                <a:cxn ang="0">
                  <a:pos x="1068" y="595"/>
                </a:cxn>
                <a:cxn ang="0">
                  <a:pos x="1074" y="540"/>
                </a:cxn>
                <a:cxn ang="0">
                  <a:pos x="881" y="260"/>
                </a:cxn>
                <a:cxn ang="0">
                  <a:pos x="680" y="0"/>
                </a:cxn>
                <a:cxn ang="0">
                  <a:pos x="179" y="147"/>
                </a:cxn>
                <a:cxn ang="0">
                  <a:pos x="2" y="406"/>
                </a:cxn>
                <a:cxn ang="0">
                  <a:pos x="147" y="600"/>
                </a:cxn>
                <a:cxn ang="0">
                  <a:pos x="106" y="689"/>
                </a:cxn>
                <a:cxn ang="0">
                  <a:pos x="135" y="734"/>
                </a:cxn>
                <a:cxn ang="0">
                  <a:pos x="190" y="783"/>
                </a:cxn>
                <a:cxn ang="0">
                  <a:pos x="181" y="887"/>
                </a:cxn>
                <a:cxn ang="0">
                  <a:pos x="104" y="942"/>
                </a:cxn>
                <a:cxn ang="0">
                  <a:pos x="48" y="1033"/>
                </a:cxn>
                <a:cxn ang="0">
                  <a:pos x="126" y="1153"/>
                </a:cxn>
                <a:cxn ang="0">
                  <a:pos x="159" y="1221"/>
                </a:cxn>
                <a:cxn ang="0">
                  <a:pos x="132" y="1328"/>
                </a:cxn>
                <a:cxn ang="0">
                  <a:pos x="77" y="1432"/>
                </a:cxn>
                <a:cxn ang="0">
                  <a:pos x="181" y="1530"/>
                </a:cxn>
                <a:cxn ang="0">
                  <a:pos x="289" y="1549"/>
                </a:cxn>
                <a:cxn ang="0">
                  <a:pos x="351" y="1534"/>
                </a:cxn>
                <a:cxn ang="0">
                  <a:pos x="417" y="1542"/>
                </a:cxn>
                <a:cxn ang="0">
                  <a:pos x="400" y="1454"/>
                </a:cxn>
                <a:cxn ang="0">
                  <a:pos x="464" y="1316"/>
                </a:cxn>
                <a:cxn ang="0">
                  <a:pos x="547" y="1193"/>
                </a:cxn>
                <a:cxn ang="0">
                  <a:pos x="697" y="1122"/>
                </a:cxn>
                <a:cxn ang="0">
                  <a:pos x="779" y="1041"/>
                </a:cxn>
                <a:cxn ang="0">
                  <a:pos x="792" y="1005"/>
                </a:cxn>
                <a:cxn ang="0">
                  <a:pos x="734" y="960"/>
                </a:cxn>
                <a:cxn ang="0">
                  <a:pos x="751" y="795"/>
                </a:cxn>
                <a:cxn ang="0">
                  <a:pos x="781" y="804"/>
                </a:cxn>
              </a:cxnLst>
              <a:rect l="0" t="0" r="0" b="0"/>
              <a:pathLst>
                <a:path w="1074" h="1572">
                  <a:moveTo>
                    <a:pt x="781" y="804"/>
                  </a:moveTo>
                  <a:cubicBezTo>
                    <a:pt x="792" y="802"/>
                    <a:pt x="807" y="805"/>
                    <a:pt x="820" y="812"/>
                  </a:cubicBezTo>
                  <a:cubicBezTo>
                    <a:pt x="843" y="824"/>
                    <a:pt x="884" y="826"/>
                    <a:pt x="880" y="806"/>
                  </a:cubicBezTo>
                  <a:cubicBezTo>
                    <a:pt x="875" y="786"/>
                    <a:pt x="887" y="783"/>
                    <a:pt x="906" y="787"/>
                  </a:cubicBezTo>
                  <a:cubicBezTo>
                    <a:pt x="925" y="790"/>
                    <a:pt x="948" y="800"/>
                    <a:pt x="966" y="774"/>
                  </a:cubicBezTo>
                  <a:cubicBezTo>
                    <a:pt x="983" y="748"/>
                    <a:pt x="1003" y="723"/>
                    <a:pt x="1005" y="697"/>
                  </a:cubicBezTo>
                  <a:cubicBezTo>
                    <a:pt x="1008" y="671"/>
                    <a:pt x="1016" y="653"/>
                    <a:pt x="1054" y="610"/>
                  </a:cubicBezTo>
                  <a:cubicBezTo>
                    <a:pt x="1059" y="605"/>
                    <a:pt x="1063" y="600"/>
                    <a:pt x="1068" y="595"/>
                  </a:cubicBezTo>
                  <a:cubicBezTo>
                    <a:pt x="1072" y="592"/>
                    <a:pt x="1072" y="592"/>
                    <a:pt x="1072" y="592"/>
                  </a:cubicBezTo>
                  <a:cubicBezTo>
                    <a:pt x="1074" y="540"/>
                    <a:pt x="1074" y="540"/>
                    <a:pt x="1074" y="540"/>
                  </a:cubicBezTo>
                  <a:cubicBezTo>
                    <a:pt x="1057" y="368"/>
                    <a:pt x="1057" y="368"/>
                    <a:pt x="1057" y="368"/>
                  </a:cubicBezTo>
                  <a:cubicBezTo>
                    <a:pt x="881" y="260"/>
                    <a:pt x="881" y="260"/>
                    <a:pt x="881" y="260"/>
                  </a:cubicBezTo>
                  <a:cubicBezTo>
                    <a:pt x="881" y="260"/>
                    <a:pt x="724" y="140"/>
                    <a:pt x="722" y="138"/>
                  </a:cubicBezTo>
                  <a:cubicBezTo>
                    <a:pt x="720" y="136"/>
                    <a:pt x="680" y="0"/>
                    <a:pt x="680" y="0"/>
                  </a:cubicBezTo>
                  <a:cubicBezTo>
                    <a:pt x="271" y="138"/>
                    <a:pt x="271" y="138"/>
                    <a:pt x="271" y="138"/>
                  </a:cubicBezTo>
                  <a:cubicBezTo>
                    <a:pt x="179" y="147"/>
                    <a:pt x="179" y="147"/>
                    <a:pt x="179" y="147"/>
                  </a:cubicBezTo>
                  <a:cubicBezTo>
                    <a:pt x="78" y="286"/>
                    <a:pt x="78" y="286"/>
                    <a:pt x="78" y="286"/>
                  </a:cubicBezTo>
                  <a:cubicBezTo>
                    <a:pt x="78" y="286"/>
                    <a:pt x="4" y="404"/>
                    <a:pt x="2" y="406"/>
                  </a:cubicBezTo>
                  <a:cubicBezTo>
                    <a:pt x="0" y="408"/>
                    <a:pt x="31" y="541"/>
                    <a:pt x="76" y="542"/>
                  </a:cubicBezTo>
                  <a:cubicBezTo>
                    <a:pt x="120" y="544"/>
                    <a:pt x="141" y="578"/>
                    <a:pt x="147" y="600"/>
                  </a:cubicBezTo>
                  <a:cubicBezTo>
                    <a:pt x="154" y="622"/>
                    <a:pt x="164" y="648"/>
                    <a:pt x="145" y="652"/>
                  </a:cubicBezTo>
                  <a:cubicBezTo>
                    <a:pt x="127" y="656"/>
                    <a:pt x="125" y="683"/>
                    <a:pt x="106" y="689"/>
                  </a:cubicBezTo>
                  <a:cubicBezTo>
                    <a:pt x="87" y="695"/>
                    <a:pt x="89" y="692"/>
                    <a:pt x="85" y="712"/>
                  </a:cubicBezTo>
                  <a:cubicBezTo>
                    <a:pt x="80" y="733"/>
                    <a:pt x="115" y="738"/>
                    <a:pt x="135" y="734"/>
                  </a:cubicBezTo>
                  <a:cubicBezTo>
                    <a:pt x="155" y="729"/>
                    <a:pt x="177" y="721"/>
                    <a:pt x="177" y="734"/>
                  </a:cubicBezTo>
                  <a:cubicBezTo>
                    <a:pt x="176" y="747"/>
                    <a:pt x="175" y="758"/>
                    <a:pt x="190" y="783"/>
                  </a:cubicBezTo>
                  <a:cubicBezTo>
                    <a:pt x="205" y="807"/>
                    <a:pt x="207" y="816"/>
                    <a:pt x="199" y="827"/>
                  </a:cubicBezTo>
                  <a:cubicBezTo>
                    <a:pt x="192" y="837"/>
                    <a:pt x="186" y="867"/>
                    <a:pt x="181" y="887"/>
                  </a:cubicBezTo>
                  <a:cubicBezTo>
                    <a:pt x="176" y="906"/>
                    <a:pt x="154" y="911"/>
                    <a:pt x="125" y="908"/>
                  </a:cubicBezTo>
                  <a:cubicBezTo>
                    <a:pt x="97" y="905"/>
                    <a:pt x="95" y="918"/>
                    <a:pt x="104" y="942"/>
                  </a:cubicBezTo>
                  <a:cubicBezTo>
                    <a:pt x="113" y="966"/>
                    <a:pt x="102" y="981"/>
                    <a:pt x="76" y="988"/>
                  </a:cubicBezTo>
                  <a:cubicBezTo>
                    <a:pt x="50" y="995"/>
                    <a:pt x="48" y="1014"/>
                    <a:pt x="48" y="1033"/>
                  </a:cubicBezTo>
                  <a:cubicBezTo>
                    <a:pt x="48" y="1053"/>
                    <a:pt x="48" y="1080"/>
                    <a:pt x="72" y="1098"/>
                  </a:cubicBezTo>
                  <a:cubicBezTo>
                    <a:pt x="96" y="1115"/>
                    <a:pt x="104" y="1130"/>
                    <a:pt x="126" y="1153"/>
                  </a:cubicBezTo>
                  <a:cubicBezTo>
                    <a:pt x="148" y="1176"/>
                    <a:pt x="140" y="1189"/>
                    <a:pt x="153" y="1197"/>
                  </a:cubicBezTo>
                  <a:cubicBezTo>
                    <a:pt x="167" y="1205"/>
                    <a:pt x="166" y="1214"/>
                    <a:pt x="159" y="1221"/>
                  </a:cubicBezTo>
                  <a:cubicBezTo>
                    <a:pt x="151" y="1228"/>
                    <a:pt x="153" y="1240"/>
                    <a:pt x="149" y="1263"/>
                  </a:cubicBezTo>
                  <a:cubicBezTo>
                    <a:pt x="145" y="1286"/>
                    <a:pt x="143" y="1318"/>
                    <a:pt x="132" y="1328"/>
                  </a:cubicBezTo>
                  <a:cubicBezTo>
                    <a:pt x="122" y="1338"/>
                    <a:pt x="123" y="1379"/>
                    <a:pt x="120" y="1400"/>
                  </a:cubicBezTo>
                  <a:cubicBezTo>
                    <a:pt x="117" y="1420"/>
                    <a:pt x="98" y="1425"/>
                    <a:pt x="77" y="1432"/>
                  </a:cubicBezTo>
                  <a:cubicBezTo>
                    <a:pt x="56" y="1440"/>
                    <a:pt x="104" y="1479"/>
                    <a:pt x="122" y="1500"/>
                  </a:cubicBezTo>
                  <a:cubicBezTo>
                    <a:pt x="140" y="1521"/>
                    <a:pt x="156" y="1529"/>
                    <a:pt x="181" y="1530"/>
                  </a:cubicBezTo>
                  <a:cubicBezTo>
                    <a:pt x="205" y="1531"/>
                    <a:pt x="212" y="1516"/>
                    <a:pt x="231" y="1525"/>
                  </a:cubicBezTo>
                  <a:cubicBezTo>
                    <a:pt x="250" y="1534"/>
                    <a:pt x="277" y="1550"/>
                    <a:pt x="289" y="1549"/>
                  </a:cubicBezTo>
                  <a:cubicBezTo>
                    <a:pt x="300" y="1547"/>
                    <a:pt x="308" y="1546"/>
                    <a:pt x="330" y="1559"/>
                  </a:cubicBezTo>
                  <a:cubicBezTo>
                    <a:pt x="353" y="1572"/>
                    <a:pt x="341" y="1553"/>
                    <a:pt x="351" y="1534"/>
                  </a:cubicBezTo>
                  <a:cubicBezTo>
                    <a:pt x="361" y="1515"/>
                    <a:pt x="362" y="1510"/>
                    <a:pt x="382" y="1525"/>
                  </a:cubicBezTo>
                  <a:cubicBezTo>
                    <a:pt x="401" y="1539"/>
                    <a:pt x="408" y="1541"/>
                    <a:pt x="417" y="1542"/>
                  </a:cubicBezTo>
                  <a:cubicBezTo>
                    <a:pt x="427" y="1544"/>
                    <a:pt x="425" y="1525"/>
                    <a:pt x="419" y="1507"/>
                  </a:cubicBezTo>
                  <a:cubicBezTo>
                    <a:pt x="412" y="1490"/>
                    <a:pt x="399" y="1474"/>
                    <a:pt x="400" y="1454"/>
                  </a:cubicBezTo>
                  <a:cubicBezTo>
                    <a:pt x="401" y="1433"/>
                    <a:pt x="402" y="1421"/>
                    <a:pt x="432" y="1396"/>
                  </a:cubicBezTo>
                  <a:cubicBezTo>
                    <a:pt x="461" y="1372"/>
                    <a:pt x="456" y="1348"/>
                    <a:pt x="464" y="1316"/>
                  </a:cubicBezTo>
                  <a:cubicBezTo>
                    <a:pt x="473" y="1283"/>
                    <a:pt x="484" y="1291"/>
                    <a:pt x="496" y="1271"/>
                  </a:cubicBezTo>
                  <a:cubicBezTo>
                    <a:pt x="507" y="1250"/>
                    <a:pt x="536" y="1219"/>
                    <a:pt x="547" y="1193"/>
                  </a:cubicBezTo>
                  <a:cubicBezTo>
                    <a:pt x="558" y="1167"/>
                    <a:pt x="581" y="1158"/>
                    <a:pt x="600" y="1143"/>
                  </a:cubicBezTo>
                  <a:cubicBezTo>
                    <a:pt x="619" y="1128"/>
                    <a:pt x="669" y="1123"/>
                    <a:pt x="697" y="1122"/>
                  </a:cubicBezTo>
                  <a:cubicBezTo>
                    <a:pt x="725" y="1122"/>
                    <a:pt x="727" y="1113"/>
                    <a:pt x="729" y="1090"/>
                  </a:cubicBezTo>
                  <a:cubicBezTo>
                    <a:pt x="731" y="1068"/>
                    <a:pt x="759" y="1054"/>
                    <a:pt x="779" y="1041"/>
                  </a:cubicBezTo>
                  <a:cubicBezTo>
                    <a:pt x="800" y="1028"/>
                    <a:pt x="815" y="1015"/>
                    <a:pt x="815" y="1015"/>
                  </a:cubicBezTo>
                  <a:cubicBezTo>
                    <a:pt x="810" y="1006"/>
                    <a:pt x="804" y="1004"/>
                    <a:pt x="792" y="1005"/>
                  </a:cubicBezTo>
                  <a:cubicBezTo>
                    <a:pt x="762" y="1007"/>
                    <a:pt x="743" y="993"/>
                    <a:pt x="736" y="964"/>
                  </a:cubicBezTo>
                  <a:cubicBezTo>
                    <a:pt x="734" y="960"/>
                    <a:pt x="734" y="960"/>
                    <a:pt x="734" y="960"/>
                  </a:cubicBezTo>
                  <a:cubicBezTo>
                    <a:pt x="702" y="837"/>
                    <a:pt x="702" y="837"/>
                    <a:pt x="702" y="837"/>
                  </a:cubicBezTo>
                  <a:cubicBezTo>
                    <a:pt x="751" y="795"/>
                    <a:pt x="751" y="795"/>
                    <a:pt x="751" y="795"/>
                  </a:cubicBezTo>
                  <a:cubicBezTo>
                    <a:pt x="772" y="805"/>
                    <a:pt x="772" y="805"/>
                    <a:pt x="772" y="805"/>
                  </a:cubicBezTo>
                  <a:lnTo>
                    <a:pt x="781" y="804"/>
                  </a:lnTo>
                  <a:close/>
                </a:path>
              </a:pathLst>
            </a:custGeom>
            <a:solidFill>
              <a:srgbClr val="0070C0"/>
            </a:solidFill>
            <a:ln w="6350" cap="flat" cmpd="sng">
              <a:solidFill>
                <a:srgbClr val="FF0000"/>
              </a:solidFill>
              <a:prstDash val="solid"/>
              <a:miter/>
              <a:headEnd type="none" w="med" len="med"/>
              <a:tailEnd type="none" w="med" len="med"/>
            </a:ln>
          </p:spPr>
          <p:txBody>
            <a:bodyPr/>
            <a:lstStyle/>
            <a:p>
              <a:endParaRPr lang="zh-CN" altLang="en-US"/>
            </a:p>
          </p:txBody>
        </p:sp>
        <p:sp>
          <p:nvSpPr>
            <p:cNvPr id="18456" name="Freeform 21"/>
            <p:cNvSpPr/>
            <p:nvPr/>
          </p:nvSpPr>
          <p:spPr>
            <a:xfrm>
              <a:off x="4081462" y="1700213"/>
              <a:ext cx="146050" cy="212725"/>
            </a:xfrm>
            <a:custGeom>
              <a:avLst/>
              <a:gdLst/>
              <a:ahLst/>
              <a:cxnLst>
                <a:cxn ang="0">
                  <a:pos x="61" y="146"/>
                </a:cxn>
                <a:cxn ang="0">
                  <a:pos x="88" y="244"/>
                </a:cxn>
                <a:cxn ang="0">
                  <a:pos x="88" y="279"/>
                </a:cxn>
                <a:cxn ang="0">
                  <a:pos x="119" y="317"/>
                </a:cxn>
                <a:cxn ang="0">
                  <a:pos x="204" y="371"/>
                </a:cxn>
                <a:cxn ang="0">
                  <a:pos x="223" y="367"/>
                </a:cxn>
                <a:cxn ang="0">
                  <a:pos x="222" y="357"/>
                </a:cxn>
                <a:cxn ang="0">
                  <a:pos x="231" y="282"/>
                </a:cxn>
                <a:cxn ang="0">
                  <a:pos x="250" y="221"/>
                </a:cxn>
                <a:cxn ang="0">
                  <a:pos x="261" y="212"/>
                </a:cxn>
                <a:cxn ang="0">
                  <a:pos x="254" y="182"/>
                </a:cxn>
                <a:cxn ang="0">
                  <a:pos x="241" y="146"/>
                </a:cxn>
                <a:cxn ang="0">
                  <a:pos x="211" y="154"/>
                </a:cxn>
                <a:cxn ang="0">
                  <a:pos x="182" y="95"/>
                </a:cxn>
                <a:cxn ang="0">
                  <a:pos x="188" y="55"/>
                </a:cxn>
                <a:cxn ang="0">
                  <a:pos x="191" y="20"/>
                </a:cxn>
                <a:cxn ang="0">
                  <a:pos x="113" y="2"/>
                </a:cxn>
                <a:cxn ang="0">
                  <a:pos x="7" y="67"/>
                </a:cxn>
                <a:cxn ang="0">
                  <a:pos x="60" y="122"/>
                </a:cxn>
                <a:cxn ang="0">
                  <a:pos x="61" y="146"/>
                </a:cxn>
              </a:cxnLst>
              <a:rect l="0" t="0" r="0" b="0"/>
              <a:pathLst>
                <a:path w="261" h="379">
                  <a:moveTo>
                    <a:pt x="61" y="146"/>
                  </a:moveTo>
                  <a:cubicBezTo>
                    <a:pt x="61" y="146"/>
                    <a:pt x="82" y="224"/>
                    <a:pt x="88" y="244"/>
                  </a:cubicBezTo>
                  <a:cubicBezTo>
                    <a:pt x="94" y="263"/>
                    <a:pt x="90" y="265"/>
                    <a:pt x="88" y="279"/>
                  </a:cubicBezTo>
                  <a:cubicBezTo>
                    <a:pt x="86" y="292"/>
                    <a:pt x="86" y="293"/>
                    <a:pt x="119" y="317"/>
                  </a:cubicBezTo>
                  <a:cubicBezTo>
                    <a:pt x="151" y="340"/>
                    <a:pt x="192" y="379"/>
                    <a:pt x="204" y="371"/>
                  </a:cubicBezTo>
                  <a:cubicBezTo>
                    <a:pt x="223" y="367"/>
                    <a:pt x="223" y="367"/>
                    <a:pt x="223" y="367"/>
                  </a:cubicBezTo>
                  <a:cubicBezTo>
                    <a:pt x="222" y="362"/>
                    <a:pt x="222" y="362"/>
                    <a:pt x="222" y="357"/>
                  </a:cubicBezTo>
                  <a:cubicBezTo>
                    <a:pt x="216" y="318"/>
                    <a:pt x="222" y="305"/>
                    <a:pt x="231" y="282"/>
                  </a:cubicBezTo>
                  <a:cubicBezTo>
                    <a:pt x="240" y="259"/>
                    <a:pt x="239" y="234"/>
                    <a:pt x="250" y="221"/>
                  </a:cubicBezTo>
                  <a:cubicBezTo>
                    <a:pt x="254" y="215"/>
                    <a:pt x="253" y="213"/>
                    <a:pt x="261" y="212"/>
                  </a:cubicBezTo>
                  <a:cubicBezTo>
                    <a:pt x="261" y="212"/>
                    <a:pt x="256" y="197"/>
                    <a:pt x="254" y="182"/>
                  </a:cubicBezTo>
                  <a:cubicBezTo>
                    <a:pt x="253" y="167"/>
                    <a:pt x="256" y="145"/>
                    <a:pt x="241" y="146"/>
                  </a:cubicBezTo>
                  <a:cubicBezTo>
                    <a:pt x="226" y="148"/>
                    <a:pt x="225" y="164"/>
                    <a:pt x="211" y="154"/>
                  </a:cubicBezTo>
                  <a:cubicBezTo>
                    <a:pt x="197" y="143"/>
                    <a:pt x="193" y="116"/>
                    <a:pt x="182" y="95"/>
                  </a:cubicBezTo>
                  <a:cubicBezTo>
                    <a:pt x="170" y="74"/>
                    <a:pt x="179" y="59"/>
                    <a:pt x="188" y="55"/>
                  </a:cubicBezTo>
                  <a:cubicBezTo>
                    <a:pt x="197" y="51"/>
                    <a:pt x="209" y="31"/>
                    <a:pt x="191" y="20"/>
                  </a:cubicBezTo>
                  <a:cubicBezTo>
                    <a:pt x="174" y="10"/>
                    <a:pt x="131" y="0"/>
                    <a:pt x="113" y="2"/>
                  </a:cubicBezTo>
                  <a:cubicBezTo>
                    <a:pt x="95" y="5"/>
                    <a:pt x="0" y="52"/>
                    <a:pt x="7" y="67"/>
                  </a:cubicBezTo>
                  <a:cubicBezTo>
                    <a:pt x="15" y="82"/>
                    <a:pt x="55" y="117"/>
                    <a:pt x="60" y="122"/>
                  </a:cubicBezTo>
                  <a:cubicBezTo>
                    <a:pt x="65" y="128"/>
                    <a:pt x="61" y="146"/>
                    <a:pt x="61" y="146"/>
                  </a:cubicBezTo>
                  <a:close/>
                </a:path>
              </a:pathLst>
            </a:custGeom>
            <a:solidFill>
              <a:srgbClr val="00B0F0"/>
            </a:solidFill>
            <a:ln w="6350" cap="flat" cmpd="sng">
              <a:solidFill>
                <a:srgbClr val="FCFCFC"/>
              </a:solidFill>
              <a:prstDash val="solid"/>
              <a:miter/>
              <a:headEnd type="none" w="med" len="med"/>
              <a:tailEnd type="none" w="med" len="med"/>
            </a:ln>
          </p:spPr>
          <p:txBody>
            <a:bodyPr/>
            <a:lstStyle/>
            <a:p>
              <a:endParaRPr lang="zh-CN" altLang="en-US"/>
            </a:p>
          </p:txBody>
        </p:sp>
        <p:sp>
          <p:nvSpPr>
            <p:cNvPr id="18457" name="Freeform 22"/>
            <p:cNvSpPr/>
            <p:nvPr/>
          </p:nvSpPr>
          <p:spPr>
            <a:xfrm>
              <a:off x="4287837" y="1216025"/>
              <a:ext cx="655638" cy="582612"/>
            </a:xfrm>
            <a:custGeom>
              <a:avLst/>
              <a:gdLst/>
              <a:ahLst/>
              <a:cxnLst>
                <a:cxn ang="0">
                  <a:pos x="1160" y="513"/>
                </a:cxn>
                <a:cxn ang="0">
                  <a:pos x="1107" y="544"/>
                </a:cxn>
                <a:cxn ang="0">
                  <a:pos x="1014" y="620"/>
                </a:cxn>
                <a:cxn ang="0">
                  <a:pos x="958" y="716"/>
                </a:cxn>
                <a:cxn ang="0">
                  <a:pos x="930" y="787"/>
                </a:cxn>
                <a:cxn ang="0">
                  <a:pos x="855" y="802"/>
                </a:cxn>
                <a:cxn ang="0">
                  <a:pos x="777" y="835"/>
                </a:cxn>
                <a:cxn ang="0">
                  <a:pos x="707" y="882"/>
                </a:cxn>
                <a:cxn ang="0">
                  <a:pos x="636" y="939"/>
                </a:cxn>
                <a:cxn ang="0">
                  <a:pos x="585" y="1016"/>
                </a:cxn>
                <a:cxn ang="0">
                  <a:pos x="551" y="1032"/>
                </a:cxn>
                <a:cxn ang="0">
                  <a:pos x="530" y="1007"/>
                </a:cxn>
                <a:cxn ang="0">
                  <a:pos x="526" y="966"/>
                </a:cxn>
                <a:cxn ang="0">
                  <a:pos x="547" y="943"/>
                </a:cxn>
                <a:cxn ang="0">
                  <a:pos x="513" y="949"/>
                </a:cxn>
                <a:cxn ang="0">
                  <a:pos x="471" y="960"/>
                </a:cxn>
                <a:cxn ang="0">
                  <a:pos x="487" y="917"/>
                </a:cxn>
                <a:cxn ang="0">
                  <a:pos x="483" y="873"/>
                </a:cxn>
                <a:cxn ang="0">
                  <a:pos x="495" y="843"/>
                </a:cxn>
                <a:cxn ang="0">
                  <a:pos x="530" y="790"/>
                </a:cxn>
                <a:cxn ang="0">
                  <a:pos x="566" y="739"/>
                </a:cxn>
                <a:cxn ang="0">
                  <a:pos x="573" y="679"/>
                </a:cxn>
                <a:cxn ang="0">
                  <a:pos x="551" y="645"/>
                </a:cxn>
                <a:cxn ang="0">
                  <a:pos x="504" y="613"/>
                </a:cxn>
                <a:cxn ang="0">
                  <a:pos x="447" y="626"/>
                </a:cxn>
                <a:cxn ang="0">
                  <a:pos x="376" y="633"/>
                </a:cxn>
                <a:cxn ang="0">
                  <a:pos x="365" y="662"/>
                </a:cxn>
                <a:cxn ang="0">
                  <a:pos x="340" y="698"/>
                </a:cxn>
                <a:cxn ang="0">
                  <a:pos x="304" y="769"/>
                </a:cxn>
                <a:cxn ang="0">
                  <a:pos x="254" y="820"/>
                </a:cxn>
                <a:cxn ang="0">
                  <a:pos x="191" y="863"/>
                </a:cxn>
                <a:cxn ang="0">
                  <a:pos x="163" y="825"/>
                </a:cxn>
                <a:cxn ang="0">
                  <a:pos x="139" y="785"/>
                </a:cxn>
                <a:cxn ang="0">
                  <a:pos x="102" y="766"/>
                </a:cxn>
                <a:cxn ang="0">
                  <a:pos x="71" y="743"/>
                </a:cxn>
                <a:cxn ang="0">
                  <a:pos x="51" y="740"/>
                </a:cxn>
                <a:cxn ang="0">
                  <a:pos x="11" y="710"/>
                </a:cxn>
                <a:cxn ang="0">
                  <a:pos x="22" y="654"/>
                </a:cxn>
                <a:cxn ang="0">
                  <a:pos x="61" y="595"/>
                </a:cxn>
                <a:cxn ang="0">
                  <a:pos x="0" y="480"/>
                </a:cxn>
                <a:cxn ang="0">
                  <a:pos x="39" y="283"/>
                </a:cxn>
                <a:cxn ang="0">
                  <a:pos x="327" y="142"/>
                </a:cxn>
                <a:cxn ang="0">
                  <a:pos x="519" y="39"/>
                </a:cxn>
                <a:cxn ang="0">
                  <a:pos x="777" y="0"/>
                </a:cxn>
                <a:cxn ang="0">
                  <a:pos x="1160" y="130"/>
                </a:cxn>
                <a:cxn ang="0">
                  <a:pos x="1160" y="288"/>
                </a:cxn>
                <a:cxn ang="0">
                  <a:pos x="1164" y="464"/>
                </a:cxn>
                <a:cxn ang="0">
                  <a:pos x="1173" y="502"/>
                </a:cxn>
                <a:cxn ang="0">
                  <a:pos x="1160" y="513"/>
                </a:cxn>
              </a:cxnLst>
              <a:rect l="0" t="0" r="0" b="0"/>
              <a:pathLst>
                <a:path w="1173" h="1039">
                  <a:moveTo>
                    <a:pt x="1160" y="513"/>
                  </a:moveTo>
                  <a:cubicBezTo>
                    <a:pt x="1141" y="528"/>
                    <a:pt x="1120" y="539"/>
                    <a:pt x="1107" y="544"/>
                  </a:cubicBezTo>
                  <a:cubicBezTo>
                    <a:pt x="1086" y="553"/>
                    <a:pt x="1031" y="596"/>
                    <a:pt x="1014" y="620"/>
                  </a:cubicBezTo>
                  <a:cubicBezTo>
                    <a:pt x="998" y="644"/>
                    <a:pt x="966" y="694"/>
                    <a:pt x="958" y="716"/>
                  </a:cubicBezTo>
                  <a:cubicBezTo>
                    <a:pt x="950" y="739"/>
                    <a:pt x="941" y="763"/>
                    <a:pt x="930" y="787"/>
                  </a:cubicBezTo>
                  <a:cubicBezTo>
                    <a:pt x="918" y="811"/>
                    <a:pt x="876" y="795"/>
                    <a:pt x="855" y="802"/>
                  </a:cubicBezTo>
                  <a:cubicBezTo>
                    <a:pt x="833" y="810"/>
                    <a:pt x="791" y="827"/>
                    <a:pt x="777" y="835"/>
                  </a:cubicBezTo>
                  <a:cubicBezTo>
                    <a:pt x="764" y="843"/>
                    <a:pt x="723" y="865"/>
                    <a:pt x="707" y="882"/>
                  </a:cubicBezTo>
                  <a:cubicBezTo>
                    <a:pt x="691" y="900"/>
                    <a:pt x="653" y="916"/>
                    <a:pt x="636" y="939"/>
                  </a:cubicBezTo>
                  <a:cubicBezTo>
                    <a:pt x="619" y="962"/>
                    <a:pt x="590" y="993"/>
                    <a:pt x="585" y="1016"/>
                  </a:cubicBezTo>
                  <a:cubicBezTo>
                    <a:pt x="580" y="1039"/>
                    <a:pt x="560" y="1037"/>
                    <a:pt x="551" y="1032"/>
                  </a:cubicBezTo>
                  <a:cubicBezTo>
                    <a:pt x="541" y="1026"/>
                    <a:pt x="536" y="1013"/>
                    <a:pt x="530" y="1007"/>
                  </a:cubicBezTo>
                  <a:cubicBezTo>
                    <a:pt x="525" y="1001"/>
                    <a:pt x="522" y="981"/>
                    <a:pt x="526" y="966"/>
                  </a:cubicBezTo>
                  <a:cubicBezTo>
                    <a:pt x="530" y="950"/>
                    <a:pt x="540" y="957"/>
                    <a:pt x="547" y="943"/>
                  </a:cubicBezTo>
                  <a:cubicBezTo>
                    <a:pt x="555" y="929"/>
                    <a:pt x="521" y="942"/>
                    <a:pt x="513" y="949"/>
                  </a:cubicBezTo>
                  <a:cubicBezTo>
                    <a:pt x="505" y="955"/>
                    <a:pt x="491" y="966"/>
                    <a:pt x="471" y="960"/>
                  </a:cubicBezTo>
                  <a:cubicBezTo>
                    <a:pt x="452" y="955"/>
                    <a:pt x="477" y="930"/>
                    <a:pt x="487" y="917"/>
                  </a:cubicBezTo>
                  <a:cubicBezTo>
                    <a:pt x="497" y="904"/>
                    <a:pt x="483" y="886"/>
                    <a:pt x="483" y="873"/>
                  </a:cubicBezTo>
                  <a:cubicBezTo>
                    <a:pt x="483" y="861"/>
                    <a:pt x="478" y="852"/>
                    <a:pt x="495" y="843"/>
                  </a:cubicBezTo>
                  <a:cubicBezTo>
                    <a:pt x="513" y="834"/>
                    <a:pt x="518" y="819"/>
                    <a:pt x="530" y="790"/>
                  </a:cubicBezTo>
                  <a:cubicBezTo>
                    <a:pt x="542" y="761"/>
                    <a:pt x="547" y="761"/>
                    <a:pt x="566" y="739"/>
                  </a:cubicBezTo>
                  <a:cubicBezTo>
                    <a:pt x="585" y="717"/>
                    <a:pt x="578" y="706"/>
                    <a:pt x="573" y="679"/>
                  </a:cubicBezTo>
                  <a:cubicBezTo>
                    <a:pt x="568" y="651"/>
                    <a:pt x="568" y="656"/>
                    <a:pt x="551" y="645"/>
                  </a:cubicBezTo>
                  <a:cubicBezTo>
                    <a:pt x="533" y="635"/>
                    <a:pt x="510" y="627"/>
                    <a:pt x="504" y="613"/>
                  </a:cubicBezTo>
                  <a:cubicBezTo>
                    <a:pt x="499" y="600"/>
                    <a:pt x="464" y="616"/>
                    <a:pt x="447" y="626"/>
                  </a:cubicBezTo>
                  <a:cubicBezTo>
                    <a:pt x="431" y="636"/>
                    <a:pt x="402" y="636"/>
                    <a:pt x="376" y="633"/>
                  </a:cubicBezTo>
                  <a:cubicBezTo>
                    <a:pt x="349" y="630"/>
                    <a:pt x="356" y="641"/>
                    <a:pt x="365" y="662"/>
                  </a:cubicBezTo>
                  <a:cubicBezTo>
                    <a:pt x="374" y="682"/>
                    <a:pt x="359" y="670"/>
                    <a:pt x="340" y="698"/>
                  </a:cubicBezTo>
                  <a:cubicBezTo>
                    <a:pt x="320" y="726"/>
                    <a:pt x="312" y="750"/>
                    <a:pt x="304" y="769"/>
                  </a:cubicBezTo>
                  <a:cubicBezTo>
                    <a:pt x="297" y="787"/>
                    <a:pt x="262" y="812"/>
                    <a:pt x="254" y="820"/>
                  </a:cubicBezTo>
                  <a:cubicBezTo>
                    <a:pt x="247" y="827"/>
                    <a:pt x="223" y="832"/>
                    <a:pt x="191" y="863"/>
                  </a:cubicBezTo>
                  <a:cubicBezTo>
                    <a:pt x="191" y="863"/>
                    <a:pt x="177" y="836"/>
                    <a:pt x="163" y="825"/>
                  </a:cubicBezTo>
                  <a:cubicBezTo>
                    <a:pt x="148" y="814"/>
                    <a:pt x="144" y="801"/>
                    <a:pt x="139" y="785"/>
                  </a:cubicBezTo>
                  <a:cubicBezTo>
                    <a:pt x="134" y="769"/>
                    <a:pt x="127" y="757"/>
                    <a:pt x="102" y="766"/>
                  </a:cubicBezTo>
                  <a:cubicBezTo>
                    <a:pt x="78" y="774"/>
                    <a:pt x="77" y="755"/>
                    <a:pt x="71" y="743"/>
                  </a:cubicBezTo>
                  <a:cubicBezTo>
                    <a:pt x="66" y="731"/>
                    <a:pt x="63" y="736"/>
                    <a:pt x="51" y="740"/>
                  </a:cubicBezTo>
                  <a:cubicBezTo>
                    <a:pt x="39" y="744"/>
                    <a:pt x="21" y="744"/>
                    <a:pt x="11" y="710"/>
                  </a:cubicBezTo>
                  <a:cubicBezTo>
                    <a:pt x="1" y="676"/>
                    <a:pt x="4" y="676"/>
                    <a:pt x="22" y="654"/>
                  </a:cubicBezTo>
                  <a:cubicBezTo>
                    <a:pt x="41" y="631"/>
                    <a:pt x="61" y="595"/>
                    <a:pt x="61" y="595"/>
                  </a:cubicBezTo>
                  <a:cubicBezTo>
                    <a:pt x="0" y="480"/>
                    <a:pt x="0" y="480"/>
                    <a:pt x="0" y="480"/>
                  </a:cubicBezTo>
                  <a:cubicBezTo>
                    <a:pt x="39" y="283"/>
                    <a:pt x="39" y="283"/>
                    <a:pt x="39" y="283"/>
                  </a:cubicBezTo>
                  <a:cubicBezTo>
                    <a:pt x="327" y="142"/>
                    <a:pt x="327" y="142"/>
                    <a:pt x="327" y="142"/>
                  </a:cubicBezTo>
                  <a:cubicBezTo>
                    <a:pt x="519" y="39"/>
                    <a:pt x="519" y="39"/>
                    <a:pt x="519" y="39"/>
                  </a:cubicBezTo>
                  <a:cubicBezTo>
                    <a:pt x="777" y="0"/>
                    <a:pt x="777" y="0"/>
                    <a:pt x="777" y="0"/>
                  </a:cubicBezTo>
                  <a:cubicBezTo>
                    <a:pt x="1160" y="130"/>
                    <a:pt x="1160" y="130"/>
                    <a:pt x="1160" y="130"/>
                  </a:cubicBezTo>
                  <a:cubicBezTo>
                    <a:pt x="1160" y="288"/>
                    <a:pt x="1160" y="288"/>
                    <a:pt x="1160" y="288"/>
                  </a:cubicBezTo>
                  <a:cubicBezTo>
                    <a:pt x="1164" y="464"/>
                    <a:pt x="1164" y="464"/>
                    <a:pt x="1164" y="464"/>
                  </a:cubicBezTo>
                  <a:cubicBezTo>
                    <a:pt x="1173" y="502"/>
                    <a:pt x="1173" y="502"/>
                    <a:pt x="1173" y="502"/>
                  </a:cubicBezTo>
                  <a:lnTo>
                    <a:pt x="1160" y="513"/>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58" name="Freeform 23"/>
            <p:cNvSpPr/>
            <p:nvPr/>
          </p:nvSpPr>
          <p:spPr>
            <a:xfrm>
              <a:off x="4421187" y="842963"/>
              <a:ext cx="938213" cy="654050"/>
            </a:xfrm>
            <a:custGeom>
              <a:avLst/>
              <a:gdLst/>
              <a:ahLst/>
              <a:cxnLst>
                <a:cxn ang="0">
                  <a:pos x="1658" y="410"/>
                </a:cxn>
                <a:cxn ang="0">
                  <a:pos x="1670" y="434"/>
                </a:cxn>
                <a:cxn ang="0">
                  <a:pos x="1657" y="546"/>
                </a:cxn>
                <a:cxn ang="0">
                  <a:pos x="1597" y="592"/>
                </a:cxn>
                <a:cxn ang="0">
                  <a:pos x="1611" y="645"/>
                </a:cxn>
                <a:cxn ang="0">
                  <a:pos x="1582" y="647"/>
                </a:cxn>
                <a:cxn ang="0">
                  <a:pos x="1527" y="597"/>
                </a:cxn>
                <a:cxn ang="0">
                  <a:pos x="1469" y="565"/>
                </a:cxn>
                <a:cxn ang="0">
                  <a:pos x="1467" y="662"/>
                </a:cxn>
                <a:cxn ang="0">
                  <a:pos x="1421" y="708"/>
                </a:cxn>
                <a:cxn ang="0">
                  <a:pos x="1379" y="793"/>
                </a:cxn>
                <a:cxn ang="0">
                  <a:pos x="1306" y="833"/>
                </a:cxn>
                <a:cxn ang="0">
                  <a:pos x="1240" y="856"/>
                </a:cxn>
                <a:cxn ang="0">
                  <a:pos x="1271" y="911"/>
                </a:cxn>
                <a:cxn ang="0">
                  <a:pos x="1271" y="958"/>
                </a:cxn>
                <a:cxn ang="0">
                  <a:pos x="1212" y="981"/>
                </a:cxn>
                <a:cxn ang="0">
                  <a:pos x="1112" y="994"/>
                </a:cxn>
                <a:cxn ang="0">
                  <a:pos x="1050" y="952"/>
                </a:cxn>
                <a:cxn ang="0">
                  <a:pos x="1008" y="1012"/>
                </a:cxn>
                <a:cxn ang="0">
                  <a:pos x="985" y="1072"/>
                </a:cxn>
                <a:cxn ang="0">
                  <a:pos x="950" y="1141"/>
                </a:cxn>
                <a:cxn ang="0">
                  <a:pos x="935" y="1169"/>
                </a:cxn>
                <a:cxn ang="0">
                  <a:pos x="897" y="1131"/>
                </a:cxn>
                <a:cxn ang="0">
                  <a:pos x="874" y="1070"/>
                </a:cxn>
                <a:cxn ang="0">
                  <a:pos x="832" y="1009"/>
                </a:cxn>
                <a:cxn ang="0">
                  <a:pos x="791" y="958"/>
                </a:cxn>
                <a:cxn ang="0">
                  <a:pos x="787" y="891"/>
                </a:cxn>
                <a:cxn ang="0">
                  <a:pos x="738" y="833"/>
                </a:cxn>
                <a:cxn ang="0">
                  <a:pos x="700" y="777"/>
                </a:cxn>
                <a:cxn ang="0">
                  <a:pos x="665" y="728"/>
                </a:cxn>
                <a:cxn ang="0">
                  <a:pos x="639" y="736"/>
                </a:cxn>
                <a:cxn ang="0">
                  <a:pos x="617" y="779"/>
                </a:cxn>
                <a:cxn ang="0">
                  <a:pos x="597" y="732"/>
                </a:cxn>
                <a:cxn ang="0">
                  <a:pos x="562" y="691"/>
                </a:cxn>
                <a:cxn ang="0">
                  <a:pos x="447" y="699"/>
                </a:cxn>
                <a:cxn ang="0">
                  <a:pos x="203" y="616"/>
                </a:cxn>
                <a:cxn ang="0">
                  <a:pos x="0" y="321"/>
                </a:cxn>
                <a:cxn ang="0">
                  <a:pos x="22" y="94"/>
                </a:cxn>
                <a:cxn ang="0">
                  <a:pos x="539" y="0"/>
                </a:cxn>
                <a:cxn ang="0">
                  <a:pos x="1165" y="157"/>
                </a:cxn>
                <a:cxn ang="0">
                  <a:pos x="1491" y="279"/>
                </a:cxn>
                <a:cxn ang="0">
                  <a:pos x="1606" y="383"/>
                </a:cxn>
                <a:cxn ang="0">
                  <a:pos x="1655" y="406"/>
                </a:cxn>
                <a:cxn ang="0">
                  <a:pos x="1658" y="410"/>
                </a:cxn>
              </a:cxnLst>
              <a:rect l="0" t="0" r="0" b="0"/>
              <a:pathLst>
                <a:path w="1676" h="1169">
                  <a:moveTo>
                    <a:pt x="1658" y="410"/>
                  </a:moveTo>
                  <a:cubicBezTo>
                    <a:pt x="1663" y="416"/>
                    <a:pt x="1668" y="424"/>
                    <a:pt x="1670" y="434"/>
                  </a:cubicBezTo>
                  <a:cubicBezTo>
                    <a:pt x="1676" y="467"/>
                    <a:pt x="1669" y="526"/>
                    <a:pt x="1657" y="546"/>
                  </a:cubicBezTo>
                  <a:cubicBezTo>
                    <a:pt x="1646" y="567"/>
                    <a:pt x="1619" y="579"/>
                    <a:pt x="1597" y="592"/>
                  </a:cubicBezTo>
                  <a:cubicBezTo>
                    <a:pt x="1574" y="606"/>
                    <a:pt x="1591" y="615"/>
                    <a:pt x="1611" y="645"/>
                  </a:cubicBezTo>
                  <a:cubicBezTo>
                    <a:pt x="1632" y="674"/>
                    <a:pt x="1598" y="660"/>
                    <a:pt x="1582" y="647"/>
                  </a:cubicBezTo>
                  <a:cubicBezTo>
                    <a:pt x="1565" y="633"/>
                    <a:pt x="1547" y="635"/>
                    <a:pt x="1527" y="597"/>
                  </a:cubicBezTo>
                  <a:cubicBezTo>
                    <a:pt x="1508" y="559"/>
                    <a:pt x="1493" y="559"/>
                    <a:pt x="1469" y="565"/>
                  </a:cubicBezTo>
                  <a:cubicBezTo>
                    <a:pt x="1445" y="570"/>
                    <a:pt x="1458" y="630"/>
                    <a:pt x="1467" y="662"/>
                  </a:cubicBezTo>
                  <a:cubicBezTo>
                    <a:pt x="1476" y="694"/>
                    <a:pt x="1458" y="698"/>
                    <a:pt x="1421" y="708"/>
                  </a:cubicBezTo>
                  <a:cubicBezTo>
                    <a:pt x="1384" y="718"/>
                    <a:pt x="1389" y="758"/>
                    <a:pt x="1379" y="793"/>
                  </a:cubicBezTo>
                  <a:cubicBezTo>
                    <a:pt x="1368" y="828"/>
                    <a:pt x="1324" y="832"/>
                    <a:pt x="1306" y="833"/>
                  </a:cubicBezTo>
                  <a:cubicBezTo>
                    <a:pt x="1287" y="834"/>
                    <a:pt x="1254" y="842"/>
                    <a:pt x="1240" y="856"/>
                  </a:cubicBezTo>
                  <a:cubicBezTo>
                    <a:pt x="1227" y="869"/>
                    <a:pt x="1255" y="885"/>
                    <a:pt x="1271" y="911"/>
                  </a:cubicBezTo>
                  <a:cubicBezTo>
                    <a:pt x="1287" y="937"/>
                    <a:pt x="1286" y="950"/>
                    <a:pt x="1271" y="958"/>
                  </a:cubicBezTo>
                  <a:cubicBezTo>
                    <a:pt x="1256" y="966"/>
                    <a:pt x="1234" y="972"/>
                    <a:pt x="1212" y="981"/>
                  </a:cubicBezTo>
                  <a:cubicBezTo>
                    <a:pt x="1189" y="989"/>
                    <a:pt x="1139" y="996"/>
                    <a:pt x="1112" y="994"/>
                  </a:cubicBezTo>
                  <a:cubicBezTo>
                    <a:pt x="1086" y="992"/>
                    <a:pt x="1074" y="961"/>
                    <a:pt x="1050" y="952"/>
                  </a:cubicBezTo>
                  <a:cubicBezTo>
                    <a:pt x="1025" y="943"/>
                    <a:pt x="1012" y="979"/>
                    <a:pt x="1008" y="1012"/>
                  </a:cubicBezTo>
                  <a:cubicBezTo>
                    <a:pt x="1004" y="1046"/>
                    <a:pt x="1003" y="1047"/>
                    <a:pt x="985" y="1072"/>
                  </a:cubicBezTo>
                  <a:cubicBezTo>
                    <a:pt x="968" y="1096"/>
                    <a:pt x="959" y="1109"/>
                    <a:pt x="950" y="1141"/>
                  </a:cubicBezTo>
                  <a:cubicBezTo>
                    <a:pt x="947" y="1156"/>
                    <a:pt x="949" y="1158"/>
                    <a:pt x="935" y="1169"/>
                  </a:cubicBezTo>
                  <a:cubicBezTo>
                    <a:pt x="935" y="1169"/>
                    <a:pt x="895" y="1160"/>
                    <a:pt x="897" y="1131"/>
                  </a:cubicBezTo>
                  <a:cubicBezTo>
                    <a:pt x="899" y="1103"/>
                    <a:pt x="891" y="1083"/>
                    <a:pt x="874" y="1070"/>
                  </a:cubicBezTo>
                  <a:cubicBezTo>
                    <a:pt x="858" y="1057"/>
                    <a:pt x="845" y="1036"/>
                    <a:pt x="832" y="1009"/>
                  </a:cubicBezTo>
                  <a:cubicBezTo>
                    <a:pt x="819" y="982"/>
                    <a:pt x="772" y="979"/>
                    <a:pt x="791" y="958"/>
                  </a:cubicBezTo>
                  <a:cubicBezTo>
                    <a:pt x="809" y="938"/>
                    <a:pt x="810" y="906"/>
                    <a:pt x="787" y="891"/>
                  </a:cubicBezTo>
                  <a:cubicBezTo>
                    <a:pt x="763" y="875"/>
                    <a:pt x="750" y="857"/>
                    <a:pt x="738" y="833"/>
                  </a:cubicBezTo>
                  <a:cubicBezTo>
                    <a:pt x="727" y="810"/>
                    <a:pt x="721" y="799"/>
                    <a:pt x="700" y="777"/>
                  </a:cubicBezTo>
                  <a:cubicBezTo>
                    <a:pt x="679" y="754"/>
                    <a:pt x="672" y="736"/>
                    <a:pt x="665" y="728"/>
                  </a:cubicBezTo>
                  <a:cubicBezTo>
                    <a:pt x="658" y="720"/>
                    <a:pt x="645" y="721"/>
                    <a:pt x="639" y="736"/>
                  </a:cubicBezTo>
                  <a:cubicBezTo>
                    <a:pt x="634" y="752"/>
                    <a:pt x="630" y="775"/>
                    <a:pt x="617" y="779"/>
                  </a:cubicBezTo>
                  <a:cubicBezTo>
                    <a:pt x="604" y="784"/>
                    <a:pt x="599" y="758"/>
                    <a:pt x="597" y="732"/>
                  </a:cubicBezTo>
                  <a:cubicBezTo>
                    <a:pt x="595" y="706"/>
                    <a:pt x="587" y="695"/>
                    <a:pt x="562" y="691"/>
                  </a:cubicBezTo>
                  <a:cubicBezTo>
                    <a:pt x="537" y="687"/>
                    <a:pt x="475" y="691"/>
                    <a:pt x="447" y="699"/>
                  </a:cubicBezTo>
                  <a:cubicBezTo>
                    <a:pt x="419" y="706"/>
                    <a:pt x="203" y="616"/>
                    <a:pt x="203" y="616"/>
                  </a:cubicBezTo>
                  <a:cubicBezTo>
                    <a:pt x="0" y="321"/>
                    <a:pt x="0" y="321"/>
                    <a:pt x="0" y="321"/>
                  </a:cubicBezTo>
                  <a:cubicBezTo>
                    <a:pt x="22" y="94"/>
                    <a:pt x="22" y="94"/>
                    <a:pt x="22" y="94"/>
                  </a:cubicBezTo>
                  <a:cubicBezTo>
                    <a:pt x="539" y="0"/>
                    <a:pt x="539" y="0"/>
                    <a:pt x="539" y="0"/>
                  </a:cubicBezTo>
                  <a:cubicBezTo>
                    <a:pt x="1165" y="157"/>
                    <a:pt x="1165" y="157"/>
                    <a:pt x="1165" y="157"/>
                  </a:cubicBezTo>
                  <a:cubicBezTo>
                    <a:pt x="1491" y="279"/>
                    <a:pt x="1491" y="279"/>
                    <a:pt x="1491" y="279"/>
                  </a:cubicBezTo>
                  <a:cubicBezTo>
                    <a:pt x="1606" y="383"/>
                    <a:pt x="1606" y="383"/>
                    <a:pt x="1606" y="383"/>
                  </a:cubicBezTo>
                  <a:cubicBezTo>
                    <a:pt x="1655" y="406"/>
                    <a:pt x="1655" y="406"/>
                    <a:pt x="1655" y="406"/>
                  </a:cubicBezTo>
                  <a:lnTo>
                    <a:pt x="1658" y="410"/>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59" name="Freeform 24"/>
            <p:cNvSpPr/>
            <p:nvPr/>
          </p:nvSpPr>
          <p:spPr>
            <a:xfrm>
              <a:off x="4260850" y="0"/>
              <a:ext cx="1258888" cy="1120775"/>
            </a:xfrm>
            <a:custGeom>
              <a:avLst/>
              <a:gdLst/>
              <a:ahLst/>
              <a:cxnLst>
                <a:cxn ang="0">
                  <a:pos x="124" y="64"/>
                </a:cxn>
                <a:cxn ang="0">
                  <a:pos x="263" y="32"/>
                </a:cxn>
                <a:cxn ang="0">
                  <a:pos x="394" y="14"/>
                </a:cxn>
                <a:cxn ang="0">
                  <a:pos x="494" y="44"/>
                </a:cxn>
                <a:cxn ang="0">
                  <a:pos x="595" y="30"/>
                </a:cxn>
                <a:cxn ang="0">
                  <a:pos x="715" y="107"/>
                </a:cxn>
                <a:cxn ang="0">
                  <a:pos x="780" y="202"/>
                </a:cxn>
                <a:cxn ang="0">
                  <a:pos x="856" y="319"/>
                </a:cxn>
                <a:cxn ang="0">
                  <a:pos x="906" y="424"/>
                </a:cxn>
                <a:cxn ang="0">
                  <a:pos x="991" y="553"/>
                </a:cxn>
                <a:cxn ang="0">
                  <a:pos x="1045" y="676"/>
                </a:cxn>
                <a:cxn ang="0">
                  <a:pos x="1195" y="734"/>
                </a:cxn>
                <a:cxn ang="0">
                  <a:pos x="1336" y="725"/>
                </a:cxn>
                <a:cxn ang="0">
                  <a:pos x="1428" y="777"/>
                </a:cxn>
                <a:cxn ang="0">
                  <a:pos x="1560" y="831"/>
                </a:cxn>
                <a:cxn ang="0">
                  <a:pos x="1612" y="950"/>
                </a:cxn>
                <a:cxn ang="0">
                  <a:pos x="1728" y="1010"/>
                </a:cxn>
                <a:cxn ang="0">
                  <a:pos x="1849" y="978"/>
                </a:cxn>
                <a:cxn ang="0">
                  <a:pos x="1947" y="901"/>
                </a:cxn>
                <a:cxn ang="0">
                  <a:pos x="2054" y="825"/>
                </a:cxn>
                <a:cxn ang="0">
                  <a:pos x="2199" y="726"/>
                </a:cxn>
                <a:cxn ang="0">
                  <a:pos x="2209" y="757"/>
                </a:cxn>
                <a:cxn ang="0">
                  <a:pos x="2227" y="866"/>
                </a:cxn>
                <a:cxn ang="0">
                  <a:pos x="2190" y="973"/>
                </a:cxn>
                <a:cxn ang="0">
                  <a:pos x="2181" y="1057"/>
                </a:cxn>
                <a:cxn ang="0">
                  <a:pos x="2188" y="1140"/>
                </a:cxn>
                <a:cxn ang="0">
                  <a:pos x="2187" y="1239"/>
                </a:cxn>
                <a:cxn ang="0">
                  <a:pos x="2155" y="1340"/>
                </a:cxn>
                <a:cxn ang="0">
                  <a:pos x="2127" y="1446"/>
                </a:cxn>
                <a:cxn ang="0">
                  <a:pos x="2067" y="1521"/>
                </a:cxn>
                <a:cxn ang="0">
                  <a:pos x="1915" y="1575"/>
                </a:cxn>
                <a:cxn ang="0">
                  <a:pos x="1839" y="1650"/>
                </a:cxn>
                <a:cxn ang="0">
                  <a:pos x="1909" y="1769"/>
                </a:cxn>
                <a:cxn ang="0">
                  <a:pos x="1941" y="1913"/>
                </a:cxn>
                <a:cxn ang="0">
                  <a:pos x="1897" y="1946"/>
                </a:cxn>
                <a:cxn ang="0">
                  <a:pos x="1816" y="1913"/>
                </a:cxn>
                <a:cxn ang="0">
                  <a:pos x="1759" y="1851"/>
                </a:cxn>
                <a:cxn ang="0">
                  <a:pos x="1720" y="1879"/>
                </a:cxn>
                <a:cxn ang="0">
                  <a:pos x="1681" y="1902"/>
                </a:cxn>
                <a:cxn ang="0">
                  <a:pos x="1616" y="1946"/>
                </a:cxn>
                <a:cxn ang="0">
                  <a:pos x="1548" y="1982"/>
                </a:cxn>
                <a:cxn ang="0">
                  <a:pos x="1530" y="1935"/>
                </a:cxn>
                <a:cxn ang="0">
                  <a:pos x="1451" y="1838"/>
                </a:cxn>
                <a:cxn ang="0">
                  <a:pos x="1404" y="1820"/>
                </a:cxn>
                <a:cxn ang="0">
                  <a:pos x="1404" y="1917"/>
                </a:cxn>
                <a:cxn ang="0">
                  <a:pos x="1311" y="1859"/>
                </a:cxn>
                <a:cxn ang="0">
                  <a:pos x="1231" y="1836"/>
                </a:cxn>
                <a:cxn ang="0">
                  <a:pos x="1194" y="1734"/>
                </a:cxn>
                <a:cxn ang="0">
                  <a:pos x="1128" y="1713"/>
                </a:cxn>
                <a:cxn ang="0">
                  <a:pos x="1035" y="1746"/>
                </a:cxn>
                <a:cxn ang="0">
                  <a:pos x="958" y="1689"/>
                </a:cxn>
                <a:cxn ang="0">
                  <a:pos x="883" y="1720"/>
                </a:cxn>
                <a:cxn ang="0">
                  <a:pos x="771" y="1721"/>
                </a:cxn>
                <a:cxn ang="0">
                  <a:pos x="683" y="1588"/>
                </a:cxn>
                <a:cxn ang="0">
                  <a:pos x="605" y="1600"/>
                </a:cxn>
                <a:cxn ang="0">
                  <a:pos x="370" y="1403"/>
                </a:cxn>
                <a:cxn ang="0">
                  <a:pos x="172" y="465"/>
                </a:cxn>
                <a:cxn ang="0">
                  <a:pos x="58" y="158"/>
                </a:cxn>
                <a:cxn ang="0">
                  <a:pos x="75" y="92"/>
                </a:cxn>
              </a:cxnLst>
              <a:rect l="0" t="0" r="0" b="0"/>
              <a:pathLst>
                <a:path w="2249" h="2002">
                  <a:moveTo>
                    <a:pt x="75" y="92"/>
                  </a:moveTo>
                  <a:cubicBezTo>
                    <a:pt x="98" y="80"/>
                    <a:pt x="100" y="74"/>
                    <a:pt x="124" y="64"/>
                  </a:cubicBezTo>
                  <a:cubicBezTo>
                    <a:pt x="154" y="50"/>
                    <a:pt x="168" y="33"/>
                    <a:pt x="190" y="36"/>
                  </a:cubicBezTo>
                  <a:cubicBezTo>
                    <a:pt x="213" y="40"/>
                    <a:pt x="237" y="41"/>
                    <a:pt x="263" y="32"/>
                  </a:cubicBezTo>
                  <a:cubicBezTo>
                    <a:pt x="290" y="23"/>
                    <a:pt x="288" y="14"/>
                    <a:pt x="312" y="7"/>
                  </a:cubicBezTo>
                  <a:cubicBezTo>
                    <a:pt x="335" y="0"/>
                    <a:pt x="379" y="5"/>
                    <a:pt x="394" y="14"/>
                  </a:cubicBezTo>
                  <a:cubicBezTo>
                    <a:pt x="409" y="22"/>
                    <a:pt x="414" y="42"/>
                    <a:pt x="437" y="29"/>
                  </a:cubicBezTo>
                  <a:cubicBezTo>
                    <a:pt x="461" y="16"/>
                    <a:pt x="471" y="27"/>
                    <a:pt x="494" y="44"/>
                  </a:cubicBezTo>
                  <a:cubicBezTo>
                    <a:pt x="517" y="60"/>
                    <a:pt x="530" y="69"/>
                    <a:pt x="552" y="49"/>
                  </a:cubicBezTo>
                  <a:cubicBezTo>
                    <a:pt x="573" y="29"/>
                    <a:pt x="565" y="27"/>
                    <a:pt x="595" y="30"/>
                  </a:cubicBezTo>
                  <a:cubicBezTo>
                    <a:pt x="625" y="33"/>
                    <a:pt x="654" y="65"/>
                    <a:pt x="666" y="81"/>
                  </a:cubicBezTo>
                  <a:cubicBezTo>
                    <a:pt x="677" y="96"/>
                    <a:pt x="713" y="96"/>
                    <a:pt x="715" y="107"/>
                  </a:cubicBezTo>
                  <a:cubicBezTo>
                    <a:pt x="716" y="117"/>
                    <a:pt x="718" y="138"/>
                    <a:pt x="743" y="149"/>
                  </a:cubicBezTo>
                  <a:cubicBezTo>
                    <a:pt x="769" y="160"/>
                    <a:pt x="774" y="180"/>
                    <a:pt x="780" y="202"/>
                  </a:cubicBezTo>
                  <a:cubicBezTo>
                    <a:pt x="787" y="225"/>
                    <a:pt x="815" y="245"/>
                    <a:pt x="812" y="258"/>
                  </a:cubicBezTo>
                  <a:cubicBezTo>
                    <a:pt x="809" y="272"/>
                    <a:pt x="851" y="294"/>
                    <a:pt x="856" y="319"/>
                  </a:cubicBezTo>
                  <a:cubicBezTo>
                    <a:pt x="861" y="344"/>
                    <a:pt x="868" y="350"/>
                    <a:pt x="883" y="372"/>
                  </a:cubicBezTo>
                  <a:cubicBezTo>
                    <a:pt x="898" y="395"/>
                    <a:pt x="914" y="401"/>
                    <a:pt x="906" y="424"/>
                  </a:cubicBezTo>
                  <a:cubicBezTo>
                    <a:pt x="899" y="447"/>
                    <a:pt x="952" y="477"/>
                    <a:pt x="961" y="492"/>
                  </a:cubicBezTo>
                  <a:cubicBezTo>
                    <a:pt x="969" y="507"/>
                    <a:pt x="989" y="529"/>
                    <a:pt x="991" y="553"/>
                  </a:cubicBezTo>
                  <a:cubicBezTo>
                    <a:pt x="993" y="576"/>
                    <a:pt x="1022" y="590"/>
                    <a:pt x="1039" y="618"/>
                  </a:cubicBezTo>
                  <a:cubicBezTo>
                    <a:pt x="1055" y="646"/>
                    <a:pt x="1042" y="651"/>
                    <a:pt x="1045" y="676"/>
                  </a:cubicBezTo>
                  <a:cubicBezTo>
                    <a:pt x="1049" y="702"/>
                    <a:pt x="1076" y="720"/>
                    <a:pt x="1099" y="734"/>
                  </a:cubicBezTo>
                  <a:cubicBezTo>
                    <a:pt x="1121" y="747"/>
                    <a:pt x="1159" y="764"/>
                    <a:pt x="1195" y="734"/>
                  </a:cubicBezTo>
                  <a:cubicBezTo>
                    <a:pt x="1231" y="704"/>
                    <a:pt x="1249" y="723"/>
                    <a:pt x="1281" y="730"/>
                  </a:cubicBezTo>
                  <a:cubicBezTo>
                    <a:pt x="1313" y="738"/>
                    <a:pt x="1327" y="738"/>
                    <a:pt x="1336" y="725"/>
                  </a:cubicBezTo>
                  <a:cubicBezTo>
                    <a:pt x="1345" y="711"/>
                    <a:pt x="1366" y="716"/>
                    <a:pt x="1377" y="734"/>
                  </a:cubicBezTo>
                  <a:cubicBezTo>
                    <a:pt x="1388" y="751"/>
                    <a:pt x="1405" y="763"/>
                    <a:pt x="1428" y="777"/>
                  </a:cubicBezTo>
                  <a:cubicBezTo>
                    <a:pt x="1451" y="792"/>
                    <a:pt x="1496" y="811"/>
                    <a:pt x="1529" y="797"/>
                  </a:cubicBezTo>
                  <a:cubicBezTo>
                    <a:pt x="1563" y="782"/>
                    <a:pt x="1569" y="799"/>
                    <a:pt x="1560" y="831"/>
                  </a:cubicBezTo>
                  <a:cubicBezTo>
                    <a:pt x="1552" y="862"/>
                    <a:pt x="1584" y="865"/>
                    <a:pt x="1607" y="889"/>
                  </a:cubicBezTo>
                  <a:cubicBezTo>
                    <a:pt x="1630" y="913"/>
                    <a:pt x="1621" y="918"/>
                    <a:pt x="1612" y="950"/>
                  </a:cubicBezTo>
                  <a:cubicBezTo>
                    <a:pt x="1604" y="981"/>
                    <a:pt x="1639" y="992"/>
                    <a:pt x="1670" y="1017"/>
                  </a:cubicBezTo>
                  <a:cubicBezTo>
                    <a:pt x="1702" y="1042"/>
                    <a:pt x="1714" y="1024"/>
                    <a:pt x="1728" y="1010"/>
                  </a:cubicBezTo>
                  <a:cubicBezTo>
                    <a:pt x="1742" y="995"/>
                    <a:pt x="1761" y="1010"/>
                    <a:pt x="1788" y="1012"/>
                  </a:cubicBezTo>
                  <a:cubicBezTo>
                    <a:pt x="1815" y="1013"/>
                    <a:pt x="1838" y="987"/>
                    <a:pt x="1849" y="978"/>
                  </a:cubicBezTo>
                  <a:cubicBezTo>
                    <a:pt x="1861" y="969"/>
                    <a:pt x="1888" y="974"/>
                    <a:pt x="1902" y="962"/>
                  </a:cubicBezTo>
                  <a:cubicBezTo>
                    <a:pt x="1916" y="950"/>
                    <a:pt x="1937" y="916"/>
                    <a:pt x="1947" y="901"/>
                  </a:cubicBezTo>
                  <a:cubicBezTo>
                    <a:pt x="1957" y="886"/>
                    <a:pt x="1976" y="866"/>
                    <a:pt x="2007" y="862"/>
                  </a:cubicBezTo>
                  <a:cubicBezTo>
                    <a:pt x="2039" y="858"/>
                    <a:pt x="2046" y="847"/>
                    <a:pt x="2054" y="825"/>
                  </a:cubicBezTo>
                  <a:cubicBezTo>
                    <a:pt x="2061" y="803"/>
                    <a:pt x="2102" y="788"/>
                    <a:pt x="2121" y="769"/>
                  </a:cubicBezTo>
                  <a:cubicBezTo>
                    <a:pt x="2141" y="749"/>
                    <a:pt x="2174" y="736"/>
                    <a:pt x="2199" y="726"/>
                  </a:cubicBezTo>
                  <a:cubicBezTo>
                    <a:pt x="2224" y="716"/>
                    <a:pt x="2235" y="716"/>
                    <a:pt x="2238" y="722"/>
                  </a:cubicBezTo>
                  <a:cubicBezTo>
                    <a:pt x="2242" y="728"/>
                    <a:pt x="2217" y="745"/>
                    <a:pt x="2209" y="757"/>
                  </a:cubicBezTo>
                  <a:cubicBezTo>
                    <a:pt x="2201" y="769"/>
                    <a:pt x="2196" y="788"/>
                    <a:pt x="2191" y="805"/>
                  </a:cubicBezTo>
                  <a:cubicBezTo>
                    <a:pt x="2186" y="822"/>
                    <a:pt x="2205" y="847"/>
                    <a:pt x="2227" y="866"/>
                  </a:cubicBezTo>
                  <a:cubicBezTo>
                    <a:pt x="2249" y="885"/>
                    <a:pt x="2233" y="909"/>
                    <a:pt x="2227" y="929"/>
                  </a:cubicBezTo>
                  <a:cubicBezTo>
                    <a:pt x="2222" y="949"/>
                    <a:pt x="2197" y="964"/>
                    <a:pt x="2190" y="973"/>
                  </a:cubicBezTo>
                  <a:cubicBezTo>
                    <a:pt x="2183" y="982"/>
                    <a:pt x="2175" y="994"/>
                    <a:pt x="2180" y="1004"/>
                  </a:cubicBezTo>
                  <a:cubicBezTo>
                    <a:pt x="2186" y="1014"/>
                    <a:pt x="2188" y="1042"/>
                    <a:pt x="2181" y="1057"/>
                  </a:cubicBezTo>
                  <a:cubicBezTo>
                    <a:pt x="2175" y="1071"/>
                    <a:pt x="2174" y="1087"/>
                    <a:pt x="2179" y="1096"/>
                  </a:cubicBezTo>
                  <a:cubicBezTo>
                    <a:pt x="2185" y="1105"/>
                    <a:pt x="2196" y="1118"/>
                    <a:pt x="2188" y="1140"/>
                  </a:cubicBezTo>
                  <a:cubicBezTo>
                    <a:pt x="2179" y="1163"/>
                    <a:pt x="2176" y="1160"/>
                    <a:pt x="2187" y="1175"/>
                  </a:cubicBezTo>
                  <a:cubicBezTo>
                    <a:pt x="2198" y="1190"/>
                    <a:pt x="2193" y="1213"/>
                    <a:pt x="2187" y="1239"/>
                  </a:cubicBezTo>
                  <a:cubicBezTo>
                    <a:pt x="2181" y="1264"/>
                    <a:pt x="2182" y="1289"/>
                    <a:pt x="2177" y="1297"/>
                  </a:cubicBezTo>
                  <a:cubicBezTo>
                    <a:pt x="2171" y="1305"/>
                    <a:pt x="2155" y="1325"/>
                    <a:pt x="2155" y="1340"/>
                  </a:cubicBezTo>
                  <a:cubicBezTo>
                    <a:pt x="2154" y="1356"/>
                    <a:pt x="2160" y="1382"/>
                    <a:pt x="2142" y="1408"/>
                  </a:cubicBezTo>
                  <a:cubicBezTo>
                    <a:pt x="2124" y="1434"/>
                    <a:pt x="2123" y="1430"/>
                    <a:pt x="2127" y="1446"/>
                  </a:cubicBezTo>
                  <a:cubicBezTo>
                    <a:pt x="2132" y="1462"/>
                    <a:pt x="2139" y="1491"/>
                    <a:pt x="2134" y="1509"/>
                  </a:cubicBezTo>
                  <a:cubicBezTo>
                    <a:pt x="2130" y="1528"/>
                    <a:pt x="2089" y="1519"/>
                    <a:pt x="2067" y="1521"/>
                  </a:cubicBezTo>
                  <a:cubicBezTo>
                    <a:pt x="2046" y="1523"/>
                    <a:pt x="1969" y="1513"/>
                    <a:pt x="1951" y="1510"/>
                  </a:cubicBezTo>
                  <a:cubicBezTo>
                    <a:pt x="1932" y="1506"/>
                    <a:pt x="1923" y="1543"/>
                    <a:pt x="1915" y="1575"/>
                  </a:cubicBezTo>
                  <a:cubicBezTo>
                    <a:pt x="1908" y="1607"/>
                    <a:pt x="1875" y="1611"/>
                    <a:pt x="1856" y="1623"/>
                  </a:cubicBezTo>
                  <a:cubicBezTo>
                    <a:pt x="1836" y="1635"/>
                    <a:pt x="1821" y="1633"/>
                    <a:pt x="1839" y="1650"/>
                  </a:cubicBezTo>
                  <a:cubicBezTo>
                    <a:pt x="1856" y="1667"/>
                    <a:pt x="1872" y="1683"/>
                    <a:pt x="1875" y="1703"/>
                  </a:cubicBezTo>
                  <a:cubicBezTo>
                    <a:pt x="1879" y="1724"/>
                    <a:pt x="1899" y="1749"/>
                    <a:pt x="1909" y="1769"/>
                  </a:cubicBezTo>
                  <a:cubicBezTo>
                    <a:pt x="1918" y="1790"/>
                    <a:pt x="1926" y="1834"/>
                    <a:pt x="1922" y="1870"/>
                  </a:cubicBezTo>
                  <a:cubicBezTo>
                    <a:pt x="1919" y="1894"/>
                    <a:pt x="1930" y="1899"/>
                    <a:pt x="1941" y="1913"/>
                  </a:cubicBezTo>
                  <a:cubicBezTo>
                    <a:pt x="1941" y="1913"/>
                    <a:pt x="1929" y="1941"/>
                    <a:pt x="1920" y="1936"/>
                  </a:cubicBezTo>
                  <a:cubicBezTo>
                    <a:pt x="1912" y="1931"/>
                    <a:pt x="1904" y="1937"/>
                    <a:pt x="1897" y="1946"/>
                  </a:cubicBezTo>
                  <a:cubicBezTo>
                    <a:pt x="1890" y="1954"/>
                    <a:pt x="1871" y="1949"/>
                    <a:pt x="1861" y="1937"/>
                  </a:cubicBezTo>
                  <a:cubicBezTo>
                    <a:pt x="1851" y="1924"/>
                    <a:pt x="1828" y="1914"/>
                    <a:pt x="1816" y="1913"/>
                  </a:cubicBezTo>
                  <a:cubicBezTo>
                    <a:pt x="1804" y="1911"/>
                    <a:pt x="1785" y="1911"/>
                    <a:pt x="1781" y="1885"/>
                  </a:cubicBezTo>
                  <a:cubicBezTo>
                    <a:pt x="1777" y="1860"/>
                    <a:pt x="1767" y="1821"/>
                    <a:pt x="1759" y="1851"/>
                  </a:cubicBezTo>
                  <a:cubicBezTo>
                    <a:pt x="1750" y="1880"/>
                    <a:pt x="1754" y="1871"/>
                    <a:pt x="1746" y="1887"/>
                  </a:cubicBezTo>
                  <a:cubicBezTo>
                    <a:pt x="1739" y="1904"/>
                    <a:pt x="1724" y="1895"/>
                    <a:pt x="1720" y="1879"/>
                  </a:cubicBezTo>
                  <a:cubicBezTo>
                    <a:pt x="1716" y="1864"/>
                    <a:pt x="1709" y="1859"/>
                    <a:pt x="1699" y="1878"/>
                  </a:cubicBezTo>
                  <a:cubicBezTo>
                    <a:pt x="1690" y="1896"/>
                    <a:pt x="1702" y="1894"/>
                    <a:pt x="1681" y="1902"/>
                  </a:cubicBezTo>
                  <a:cubicBezTo>
                    <a:pt x="1660" y="1909"/>
                    <a:pt x="1629" y="1926"/>
                    <a:pt x="1620" y="1930"/>
                  </a:cubicBezTo>
                  <a:cubicBezTo>
                    <a:pt x="1610" y="1934"/>
                    <a:pt x="1607" y="1934"/>
                    <a:pt x="1616" y="1946"/>
                  </a:cubicBezTo>
                  <a:cubicBezTo>
                    <a:pt x="1625" y="1957"/>
                    <a:pt x="1632" y="1967"/>
                    <a:pt x="1612" y="1982"/>
                  </a:cubicBezTo>
                  <a:cubicBezTo>
                    <a:pt x="1593" y="1996"/>
                    <a:pt x="1559" y="2002"/>
                    <a:pt x="1548" y="1982"/>
                  </a:cubicBezTo>
                  <a:cubicBezTo>
                    <a:pt x="1537" y="1961"/>
                    <a:pt x="1537" y="1956"/>
                    <a:pt x="1543" y="1949"/>
                  </a:cubicBezTo>
                  <a:cubicBezTo>
                    <a:pt x="1550" y="1942"/>
                    <a:pt x="1545" y="1935"/>
                    <a:pt x="1530" y="1935"/>
                  </a:cubicBezTo>
                  <a:cubicBezTo>
                    <a:pt x="1516" y="1934"/>
                    <a:pt x="1477" y="1917"/>
                    <a:pt x="1466" y="1891"/>
                  </a:cubicBezTo>
                  <a:cubicBezTo>
                    <a:pt x="1454" y="1865"/>
                    <a:pt x="1447" y="1851"/>
                    <a:pt x="1451" y="1838"/>
                  </a:cubicBezTo>
                  <a:cubicBezTo>
                    <a:pt x="1454" y="1825"/>
                    <a:pt x="1458" y="1795"/>
                    <a:pt x="1433" y="1798"/>
                  </a:cubicBezTo>
                  <a:cubicBezTo>
                    <a:pt x="1409" y="1801"/>
                    <a:pt x="1401" y="1798"/>
                    <a:pt x="1404" y="1820"/>
                  </a:cubicBezTo>
                  <a:cubicBezTo>
                    <a:pt x="1407" y="1842"/>
                    <a:pt x="1415" y="1849"/>
                    <a:pt x="1416" y="1868"/>
                  </a:cubicBezTo>
                  <a:cubicBezTo>
                    <a:pt x="1416" y="1887"/>
                    <a:pt x="1422" y="1901"/>
                    <a:pt x="1404" y="1917"/>
                  </a:cubicBezTo>
                  <a:cubicBezTo>
                    <a:pt x="1386" y="1933"/>
                    <a:pt x="1370" y="1928"/>
                    <a:pt x="1344" y="1905"/>
                  </a:cubicBezTo>
                  <a:cubicBezTo>
                    <a:pt x="1318" y="1883"/>
                    <a:pt x="1316" y="1879"/>
                    <a:pt x="1311" y="1859"/>
                  </a:cubicBezTo>
                  <a:cubicBezTo>
                    <a:pt x="1306" y="1840"/>
                    <a:pt x="1303" y="1815"/>
                    <a:pt x="1276" y="1821"/>
                  </a:cubicBezTo>
                  <a:cubicBezTo>
                    <a:pt x="1248" y="1827"/>
                    <a:pt x="1246" y="1855"/>
                    <a:pt x="1231" y="1836"/>
                  </a:cubicBezTo>
                  <a:cubicBezTo>
                    <a:pt x="1217" y="1817"/>
                    <a:pt x="1207" y="1799"/>
                    <a:pt x="1213" y="1784"/>
                  </a:cubicBezTo>
                  <a:cubicBezTo>
                    <a:pt x="1220" y="1769"/>
                    <a:pt x="1212" y="1745"/>
                    <a:pt x="1194" y="1734"/>
                  </a:cubicBezTo>
                  <a:cubicBezTo>
                    <a:pt x="1175" y="1723"/>
                    <a:pt x="1175" y="1727"/>
                    <a:pt x="1162" y="1735"/>
                  </a:cubicBezTo>
                  <a:cubicBezTo>
                    <a:pt x="1150" y="1743"/>
                    <a:pt x="1155" y="1711"/>
                    <a:pt x="1128" y="1713"/>
                  </a:cubicBezTo>
                  <a:cubicBezTo>
                    <a:pt x="1101" y="1714"/>
                    <a:pt x="1102" y="1713"/>
                    <a:pt x="1087" y="1732"/>
                  </a:cubicBezTo>
                  <a:cubicBezTo>
                    <a:pt x="1072" y="1751"/>
                    <a:pt x="1065" y="1754"/>
                    <a:pt x="1035" y="1746"/>
                  </a:cubicBezTo>
                  <a:cubicBezTo>
                    <a:pt x="1005" y="1738"/>
                    <a:pt x="991" y="1723"/>
                    <a:pt x="990" y="1706"/>
                  </a:cubicBezTo>
                  <a:cubicBezTo>
                    <a:pt x="989" y="1690"/>
                    <a:pt x="978" y="1664"/>
                    <a:pt x="958" y="1689"/>
                  </a:cubicBezTo>
                  <a:cubicBezTo>
                    <a:pt x="938" y="1715"/>
                    <a:pt x="944" y="1715"/>
                    <a:pt x="922" y="1717"/>
                  </a:cubicBezTo>
                  <a:cubicBezTo>
                    <a:pt x="899" y="1719"/>
                    <a:pt x="903" y="1735"/>
                    <a:pt x="883" y="1720"/>
                  </a:cubicBezTo>
                  <a:cubicBezTo>
                    <a:pt x="864" y="1705"/>
                    <a:pt x="845" y="1704"/>
                    <a:pt x="830" y="1721"/>
                  </a:cubicBezTo>
                  <a:cubicBezTo>
                    <a:pt x="816" y="1738"/>
                    <a:pt x="794" y="1742"/>
                    <a:pt x="771" y="1721"/>
                  </a:cubicBezTo>
                  <a:cubicBezTo>
                    <a:pt x="749" y="1700"/>
                    <a:pt x="710" y="1675"/>
                    <a:pt x="707" y="1657"/>
                  </a:cubicBezTo>
                  <a:cubicBezTo>
                    <a:pt x="703" y="1638"/>
                    <a:pt x="687" y="1604"/>
                    <a:pt x="683" y="1588"/>
                  </a:cubicBezTo>
                  <a:cubicBezTo>
                    <a:pt x="680" y="1573"/>
                    <a:pt x="665" y="1558"/>
                    <a:pt x="650" y="1579"/>
                  </a:cubicBezTo>
                  <a:cubicBezTo>
                    <a:pt x="635" y="1599"/>
                    <a:pt x="622" y="1598"/>
                    <a:pt x="605" y="1600"/>
                  </a:cubicBezTo>
                  <a:cubicBezTo>
                    <a:pt x="588" y="1602"/>
                    <a:pt x="558" y="1597"/>
                    <a:pt x="538" y="1601"/>
                  </a:cubicBezTo>
                  <a:cubicBezTo>
                    <a:pt x="518" y="1605"/>
                    <a:pt x="370" y="1403"/>
                    <a:pt x="370" y="1403"/>
                  </a:cubicBezTo>
                  <a:cubicBezTo>
                    <a:pt x="422" y="935"/>
                    <a:pt x="422" y="935"/>
                    <a:pt x="422" y="935"/>
                  </a:cubicBezTo>
                  <a:cubicBezTo>
                    <a:pt x="422" y="935"/>
                    <a:pt x="176" y="469"/>
                    <a:pt x="172" y="465"/>
                  </a:cubicBezTo>
                  <a:cubicBezTo>
                    <a:pt x="168" y="460"/>
                    <a:pt x="0" y="231"/>
                    <a:pt x="0" y="231"/>
                  </a:cubicBezTo>
                  <a:cubicBezTo>
                    <a:pt x="58" y="158"/>
                    <a:pt x="58" y="158"/>
                    <a:pt x="58" y="158"/>
                  </a:cubicBezTo>
                  <a:cubicBezTo>
                    <a:pt x="72" y="93"/>
                    <a:pt x="72" y="93"/>
                    <a:pt x="72" y="93"/>
                  </a:cubicBezTo>
                  <a:lnTo>
                    <a:pt x="75" y="92"/>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60" name="Freeform 25"/>
            <p:cNvSpPr/>
            <p:nvPr/>
          </p:nvSpPr>
          <p:spPr>
            <a:xfrm>
              <a:off x="3076575" y="1812925"/>
              <a:ext cx="546100" cy="989012"/>
            </a:xfrm>
            <a:custGeom>
              <a:avLst/>
              <a:gdLst/>
              <a:ahLst/>
              <a:cxnLst>
                <a:cxn ang="0">
                  <a:pos x="570" y="1699"/>
                </a:cxn>
                <a:cxn ang="0">
                  <a:pos x="652" y="1738"/>
                </a:cxn>
                <a:cxn ang="0">
                  <a:pos x="709" y="1758"/>
                </a:cxn>
                <a:cxn ang="0">
                  <a:pos x="740" y="1683"/>
                </a:cxn>
                <a:cxn ang="0">
                  <a:pos x="741" y="1590"/>
                </a:cxn>
                <a:cxn ang="0">
                  <a:pos x="812" y="1568"/>
                </a:cxn>
                <a:cxn ang="0">
                  <a:pos x="813" y="1517"/>
                </a:cxn>
                <a:cxn ang="0">
                  <a:pos x="740" y="1471"/>
                </a:cxn>
                <a:cxn ang="0">
                  <a:pos x="746" y="1441"/>
                </a:cxn>
                <a:cxn ang="0">
                  <a:pos x="876" y="1443"/>
                </a:cxn>
                <a:cxn ang="0">
                  <a:pos x="926" y="1448"/>
                </a:cxn>
                <a:cxn ang="0">
                  <a:pos x="973" y="1378"/>
                </a:cxn>
                <a:cxn ang="0">
                  <a:pos x="932" y="1310"/>
                </a:cxn>
                <a:cxn ang="0">
                  <a:pos x="893" y="1271"/>
                </a:cxn>
                <a:cxn ang="0">
                  <a:pos x="858" y="1199"/>
                </a:cxn>
                <a:cxn ang="0">
                  <a:pos x="829" y="1169"/>
                </a:cxn>
                <a:cxn ang="0">
                  <a:pos x="830" y="1086"/>
                </a:cxn>
                <a:cxn ang="0">
                  <a:pos x="856" y="967"/>
                </a:cxn>
                <a:cxn ang="0">
                  <a:pos x="859" y="869"/>
                </a:cxn>
                <a:cxn ang="0">
                  <a:pos x="828" y="784"/>
                </a:cxn>
                <a:cxn ang="0">
                  <a:pos x="831" y="680"/>
                </a:cxn>
                <a:cxn ang="0">
                  <a:pos x="830" y="586"/>
                </a:cxn>
                <a:cxn ang="0">
                  <a:pos x="864" y="499"/>
                </a:cxn>
                <a:cxn ang="0">
                  <a:pos x="856" y="404"/>
                </a:cxn>
                <a:cxn ang="0">
                  <a:pos x="866" y="302"/>
                </a:cxn>
                <a:cxn ang="0">
                  <a:pos x="916" y="198"/>
                </a:cxn>
                <a:cxn ang="0">
                  <a:pos x="945" y="86"/>
                </a:cxn>
                <a:cxn ang="0">
                  <a:pos x="862" y="12"/>
                </a:cxn>
                <a:cxn ang="0">
                  <a:pos x="311" y="345"/>
                </a:cxn>
                <a:cxn ang="0">
                  <a:pos x="289" y="758"/>
                </a:cxn>
                <a:cxn ang="0">
                  <a:pos x="0" y="1677"/>
                </a:cxn>
                <a:cxn ang="0">
                  <a:pos x="463" y="1717"/>
                </a:cxn>
              </a:cxnLst>
              <a:rect l="0" t="0" r="0" b="0"/>
              <a:pathLst>
                <a:path w="977" h="1767">
                  <a:moveTo>
                    <a:pt x="534" y="1677"/>
                  </a:moveTo>
                  <a:cubicBezTo>
                    <a:pt x="534" y="1677"/>
                    <a:pt x="552" y="1690"/>
                    <a:pt x="570" y="1699"/>
                  </a:cubicBezTo>
                  <a:cubicBezTo>
                    <a:pt x="588" y="1708"/>
                    <a:pt x="594" y="1722"/>
                    <a:pt x="614" y="1718"/>
                  </a:cubicBezTo>
                  <a:cubicBezTo>
                    <a:pt x="634" y="1715"/>
                    <a:pt x="651" y="1719"/>
                    <a:pt x="652" y="1738"/>
                  </a:cubicBezTo>
                  <a:cubicBezTo>
                    <a:pt x="652" y="1757"/>
                    <a:pt x="658" y="1762"/>
                    <a:pt x="674" y="1765"/>
                  </a:cubicBezTo>
                  <a:cubicBezTo>
                    <a:pt x="689" y="1767"/>
                    <a:pt x="695" y="1758"/>
                    <a:pt x="709" y="1758"/>
                  </a:cubicBezTo>
                  <a:cubicBezTo>
                    <a:pt x="723" y="1758"/>
                    <a:pt x="737" y="1757"/>
                    <a:pt x="740" y="1736"/>
                  </a:cubicBezTo>
                  <a:cubicBezTo>
                    <a:pt x="743" y="1716"/>
                    <a:pt x="759" y="1702"/>
                    <a:pt x="740" y="1683"/>
                  </a:cubicBezTo>
                  <a:cubicBezTo>
                    <a:pt x="721" y="1663"/>
                    <a:pt x="712" y="1645"/>
                    <a:pt x="717" y="1634"/>
                  </a:cubicBezTo>
                  <a:cubicBezTo>
                    <a:pt x="722" y="1623"/>
                    <a:pt x="712" y="1598"/>
                    <a:pt x="741" y="1590"/>
                  </a:cubicBezTo>
                  <a:cubicBezTo>
                    <a:pt x="771" y="1581"/>
                    <a:pt x="777" y="1594"/>
                    <a:pt x="785" y="1579"/>
                  </a:cubicBezTo>
                  <a:cubicBezTo>
                    <a:pt x="793" y="1565"/>
                    <a:pt x="798" y="1566"/>
                    <a:pt x="812" y="1568"/>
                  </a:cubicBezTo>
                  <a:cubicBezTo>
                    <a:pt x="826" y="1570"/>
                    <a:pt x="836" y="1566"/>
                    <a:pt x="835" y="1547"/>
                  </a:cubicBezTo>
                  <a:cubicBezTo>
                    <a:pt x="835" y="1527"/>
                    <a:pt x="832" y="1524"/>
                    <a:pt x="813" y="1517"/>
                  </a:cubicBezTo>
                  <a:cubicBezTo>
                    <a:pt x="794" y="1509"/>
                    <a:pt x="761" y="1514"/>
                    <a:pt x="765" y="1494"/>
                  </a:cubicBezTo>
                  <a:cubicBezTo>
                    <a:pt x="769" y="1474"/>
                    <a:pt x="759" y="1475"/>
                    <a:pt x="740" y="1471"/>
                  </a:cubicBezTo>
                  <a:cubicBezTo>
                    <a:pt x="721" y="1466"/>
                    <a:pt x="693" y="1456"/>
                    <a:pt x="702" y="1449"/>
                  </a:cubicBezTo>
                  <a:cubicBezTo>
                    <a:pt x="712" y="1442"/>
                    <a:pt x="730" y="1439"/>
                    <a:pt x="746" y="1441"/>
                  </a:cubicBezTo>
                  <a:cubicBezTo>
                    <a:pt x="763" y="1443"/>
                    <a:pt x="806" y="1440"/>
                    <a:pt x="827" y="1446"/>
                  </a:cubicBezTo>
                  <a:cubicBezTo>
                    <a:pt x="847" y="1451"/>
                    <a:pt x="870" y="1456"/>
                    <a:pt x="876" y="1443"/>
                  </a:cubicBezTo>
                  <a:cubicBezTo>
                    <a:pt x="882" y="1429"/>
                    <a:pt x="895" y="1437"/>
                    <a:pt x="901" y="1446"/>
                  </a:cubicBezTo>
                  <a:cubicBezTo>
                    <a:pt x="906" y="1454"/>
                    <a:pt x="913" y="1466"/>
                    <a:pt x="926" y="1448"/>
                  </a:cubicBezTo>
                  <a:cubicBezTo>
                    <a:pt x="939" y="1430"/>
                    <a:pt x="949" y="1438"/>
                    <a:pt x="960" y="1431"/>
                  </a:cubicBezTo>
                  <a:cubicBezTo>
                    <a:pt x="970" y="1423"/>
                    <a:pt x="977" y="1393"/>
                    <a:pt x="973" y="1378"/>
                  </a:cubicBezTo>
                  <a:cubicBezTo>
                    <a:pt x="970" y="1363"/>
                    <a:pt x="976" y="1345"/>
                    <a:pt x="957" y="1339"/>
                  </a:cubicBezTo>
                  <a:cubicBezTo>
                    <a:pt x="938" y="1332"/>
                    <a:pt x="935" y="1324"/>
                    <a:pt x="932" y="1310"/>
                  </a:cubicBezTo>
                  <a:cubicBezTo>
                    <a:pt x="929" y="1296"/>
                    <a:pt x="925" y="1307"/>
                    <a:pt x="909" y="1301"/>
                  </a:cubicBezTo>
                  <a:cubicBezTo>
                    <a:pt x="894" y="1295"/>
                    <a:pt x="887" y="1287"/>
                    <a:pt x="893" y="1271"/>
                  </a:cubicBezTo>
                  <a:cubicBezTo>
                    <a:pt x="898" y="1255"/>
                    <a:pt x="887" y="1226"/>
                    <a:pt x="871" y="1220"/>
                  </a:cubicBezTo>
                  <a:cubicBezTo>
                    <a:pt x="856" y="1215"/>
                    <a:pt x="843" y="1207"/>
                    <a:pt x="858" y="1199"/>
                  </a:cubicBezTo>
                  <a:cubicBezTo>
                    <a:pt x="873" y="1190"/>
                    <a:pt x="874" y="1182"/>
                    <a:pt x="857" y="1185"/>
                  </a:cubicBezTo>
                  <a:cubicBezTo>
                    <a:pt x="841" y="1188"/>
                    <a:pt x="812" y="1183"/>
                    <a:pt x="829" y="1169"/>
                  </a:cubicBezTo>
                  <a:cubicBezTo>
                    <a:pt x="847" y="1156"/>
                    <a:pt x="862" y="1146"/>
                    <a:pt x="857" y="1129"/>
                  </a:cubicBezTo>
                  <a:cubicBezTo>
                    <a:pt x="852" y="1112"/>
                    <a:pt x="824" y="1104"/>
                    <a:pt x="830" y="1086"/>
                  </a:cubicBezTo>
                  <a:cubicBezTo>
                    <a:pt x="836" y="1068"/>
                    <a:pt x="846" y="1047"/>
                    <a:pt x="848" y="1026"/>
                  </a:cubicBezTo>
                  <a:cubicBezTo>
                    <a:pt x="850" y="1004"/>
                    <a:pt x="846" y="980"/>
                    <a:pt x="856" y="967"/>
                  </a:cubicBezTo>
                  <a:cubicBezTo>
                    <a:pt x="866" y="954"/>
                    <a:pt x="881" y="941"/>
                    <a:pt x="875" y="917"/>
                  </a:cubicBezTo>
                  <a:cubicBezTo>
                    <a:pt x="869" y="893"/>
                    <a:pt x="864" y="887"/>
                    <a:pt x="859" y="869"/>
                  </a:cubicBezTo>
                  <a:cubicBezTo>
                    <a:pt x="855" y="852"/>
                    <a:pt x="846" y="846"/>
                    <a:pt x="844" y="834"/>
                  </a:cubicBezTo>
                  <a:cubicBezTo>
                    <a:pt x="841" y="823"/>
                    <a:pt x="831" y="807"/>
                    <a:pt x="828" y="784"/>
                  </a:cubicBezTo>
                  <a:cubicBezTo>
                    <a:pt x="826" y="761"/>
                    <a:pt x="816" y="747"/>
                    <a:pt x="829" y="732"/>
                  </a:cubicBezTo>
                  <a:cubicBezTo>
                    <a:pt x="842" y="718"/>
                    <a:pt x="840" y="700"/>
                    <a:pt x="831" y="680"/>
                  </a:cubicBezTo>
                  <a:cubicBezTo>
                    <a:pt x="821" y="659"/>
                    <a:pt x="821" y="655"/>
                    <a:pt x="817" y="638"/>
                  </a:cubicBezTo>
                  <a:cubicBezTo>
                    <a:pt x="812" y="621"/>
                    <a:pt x="813" y="603"/>
                    <a:pt x="830" y="586"/>
                  </a:cubicBezTo>
                  <a:cubicBezTo>
                    <a:pt x="847" y="570"/>
                    <a:pt x="862" y="556"/>
                    <a:pt x="861" y="541"/>
                  </a:cubicBezTo>
                  <a:cubicBezTo>
                    <a:pt x="861" y="527"/>
                    <a:pt x="849" y="511"/>
                    <a:pt x="864" y="499"/>
                  </a:cubicBezTo>
                  <a:cubicBezTo>
                    <a:pt x="878" y="486"/>
                    <a:pt x="890" y="464"/>
                    <a:pt x="884" y="448"/>
                  </a:cubicBezTo>
                  <a:cubicBezTo>
                    <a:pt x="879" y="432"/>
                    <a:pt x="868" y="414"/>
                    <a:pt x="856" y="404"/>
                  </a:cubicBezTo>
                  <a:cubicBezTo>
                    <a:pt x="844" y="395"/>
                    <a:pt x="839" y="364"/>
                    <a:pt x="844" y="345"/>
                  </a:cubicBezTo>
                  <a:cubicBezTo>
                    <a:pt x="850" y="327"/>
                    <a:pt x="843" y="326"/>
                    <a:pt x="866" y="302"/>
                  </a:cubicBezTo>
                  <a:cubicBezTo>
                    <a:pt x="889" y="278"/>
                    <a:pt x="910" y="276"/>
                    <a:pt x="906" y="243"/>
                  </a:cubicBezTo>
                  <a:cubicBezTo>
                    <a:pt x="902" y="209"/>
                    <a:pt x="915" y="224"/>
                    <a:pt x="916" y="198"/>
                  </a:cubicBezTo>
                  <a:cubicBezTo>
                    <a:pt x="917" y="172"/>
                    <a:pt x="912" y="152"/>
                    <a:pt x="922" y="145"/>
                  </a:cubicBezTo>
                  <a:cubicBezTo>
                    <a:pt x="932" y="138"/>
                    <a:pt x="953" y="105"/>
                    <a:pt x="945" y="86"/>
                  </a:cubicBezTo>
                  <a:cubicBezTo>
                    <a:pt x="937" y="67"/>
                    <a:pt x="923" y="45"/>
                    <a:pt x="935" y="22"/>
                  </a:cubicBezTo>
                  <a:cubicBezTo>
                    <a:pt x="947" y="0"/>
                    <a:pt x="862" y="12"/>
                    <a:pt x="862" y="12"/>
                  </a:cubicBezTo>
                  <a:cubicBezTo>
                    <a:pt x="521" y="184"/>
                    <a:pt x="521" y="184"/>
                    <a:pt x="521" y="184"/>
                  </a:cubicBezTo>
                  <a:cubicBezTo>
                    <a:pt x="311" y="345"/>
                    <a:pt x="311" y="345"/>
                    <a:pt x="311" y="345"/>
                  </a:cubicBezTo>
                  <a:cubicBezTo>
                    <a:pt x="175" y="536"/>
                    <a:pt x="175" y="536"/>
                    <a:pt x="175" y="536"/>
                  </a:cubicBezTo>
                  <a:cubicBezTo>
                    <a:pt x="289" y="758"/>
                    <a:pt x="289" y="758"/>
                    <a:pt x="289" y="758"/>
                  </a:cubicBezTo>
                  <a:cubicBezTo>
                    <a:pt x="78" y="1087"/>
                    <a:pt x="78" y="1087"/>
                    <a:pt x="78" y="1087"/>
                  </a:cubicBezTo>
                  <a:cubicBezTo>
                    <a:pt x="0" y="1677"/>
                    <a:pt x="0" y="1677"/>
                    <a:pt x="0" y="1677"/>
                  </a:cubicBezTo>
                  <a:cubicBezTo>
                    <a:pt x="353" y="1744"/>
                    <a:pt x="353" y="1744"/>
                    <a:pt x="353" y="1744"/>
                  </a:cubicBezTo>
                  <a:cubicBezTo>
                    <a:pt x="463" y="1717"/>
                    <a:pt x="463" y="1717"/>
                    <a:pt x="463" y="1717"/>
                  </a:cubicBezTo>
                  <a:lnTo>
                    <a:pt x="534" y="1677"/>
                  </a:lnTo>
                  <a:close/>
                </a:path>
              </a:pathLst>
            </a:custGeom>
            <a:solidFill>
              <a:srgbClr val="00B0F0"/>
            </a:solidFill>
            <a:ln w="6350" cap="flat" cmpd="sng">
              <a:solidFill>
                <a:srgbClr val="FCFCFC"/>
              </a:solidFill>
              <a:prstDash val="solid"/>
              <a:miter/>
              <a:headEnd type="none" w="med" len="med"/>
              <a:tailEnd type="none" w="med" len="med"/>
            </a:ln>
          </p:spPr>
          <p:txBody>
            <a:bodyPr/>
            <a:lstStyle/>
            <a:p>
              <a:endParaRPr lang="zh-CN" altLang="en-US"/>
            </a:p>
          </p:txBody>
        </p:sp>
        <p:sp>
          <p:nvSpPr>
            <p:cNvPr id="18461" name="Freeform 26"/>
            <p:cNvSpPr/>
            <p:nvPr/>
          </p:nvSpPr>
          <p:spPr>
            <a:xfrm>
              <a:off x="2917825" y="1865313"/>
              <a:ext cx="358775" cy="527050"/>
            </a:xfrm>
            <a:custGeom>
              <a:avLst/>
              <a:gdLst/>
              <a:ahLst/>
              <a:cxnLst>
                <a:cxn ang="0">
                  <a:pos x="553" y="531"/>
                </a:cxn>
                <a:cxn ang="0">
                  <a:pos x="569" y="496"/>
                </a:cxn>
                <a:cxn ang="0">
                  <a:pos x="563" y="446"/>
                </a:cxn>
                <a:cxn ang="0">
                  <a:pos x="580" y="406"/>
                </a:cxn>
                <a:cxn ang="0">
                  <a:pos x="636" y="350"/>
                </a:cxn>
                <a:cxn ang="0">
                  <a:pos x="509" y="241"/>
                </a:cxn>
                <a:cxn ang="0">
                  <a:pos x="535" y="48"/>
                </a:cxn>
                <a:cxn ang="0">
                  <a:pos x="454" y="0"/>
                </a:cxn>
                <a:cxn ang="0">
                  <a:pos x="356" y="46"/>
                </a:cxn>
                <a:cxn ang="0">
                  <a:pos x="181" y="215"/>
                </a:cxn>
                <a:cxn ang="0">
                  <a:pos x="26" y="411"/>
                </a:cxn>
                <a:cxn ang="0">
                  <a:pos x="0" y="494"/>
                </a:cxn>
                <a:cxn ang="0">
                  <a:pos x="179" y="792"/>
                </a:cxn>
                <a:cxn ang="0">
                  <a:pos x="254" y="881"/>
                </a:cxn>
                <a:cxn ang="0">
                  <a:pos x="461" y="942"/>
                </a:cxn>
                <a:cxn ang="0">
                  <a:pos x="522" y="849"/>
                </a:cxn>
                <a:cxn ang="0">
                  <a:pos x="539" y="603"/>
                </a:cxn>
                <a:cxn ang="0">
                  <a:pos x="532" y="540"/>
                </a:cxn>
                <a:cxn ang="0">
                  <a:pos x="553" y="531"/>
                </a:cxn>
              </a:cxnLst>
              <a:rect l="0" t="0" r="0" b="0"/>
              <a:pathLst>
                <a:path w="643" h="942">
                  <a:moveTo>
                    <a:pt x="553" y="531"/>
                  </a:moveTo>
                  <a:cubicBezTo>
                    <a:pt x="553" y="531"/>
                    <a:pt x="584" y="518"/>
                    <a:pt x="569" y="496"/>
                  </a:cubicBezTo>
                  <a:cubicBezTo>
                    <a:pt x="555" y="473"/>
                    <a:pt x="554" y="463"/>
                    <a:pt x="563" y="446"/>
                  </a:cubicBezTo>
                  <a:cubicBezTo>
                    <a:pt x="573" y="428"/>
                    <a:pt x="560" y="429"/>
                    <a:pt x="580" y="406"/>
                  </a:cubicBezTo>
                  <a:cubicBezTo>
                    <a:pt x="599" y="384"/>
                    <a:pt x="629" y="382"/>
                    <a:pt x="636" y="350"/>
                  </a:cubicBezTo>
                  <a:cubicBezTo>
                    <a:pt x="643" y="318"/>
                    <a:pt x="509" y="241"/>
                    <a:pt x="509" y="241"/>
                  </a:cubicBezTo>
                  <a:cubicBezTo>
                    <a:pt x="535" y="48"/>
                    <a:pt x="535" y="48"/>
                    <a:pt x="535" y="48"/>
                  </a:cubicBezTo>
                  <a:cubicBezTo>
                    <a:pt x="454" y="0"/>
                    <a:pt x="454" y="0"/>
                    <a:pt x="454" y="0"/>
                  </a:cubicBezTo>
                  <a:cubicBezTo>
                    <a:pt x="356" y="46"/>
                    <a:pt x="356" y="46"/>
                    <a:pt x="356" y="46"/>
                  </a:cubicBezTo>
                  <a:cubicBezTo>
                    <a:pt x="181" y="215"/>
                    <a:pt x="181" y="215"/>
                    <a:pt x="181" y="215"/>
                  </a:cubicBezTo>
                  <a:cubicBezTo>
                    <a:pt x="26" y="411"/>
                    <a:pt x="26" y="411"/>
                    <a:pt x="26" y="411"/>
                  </a:cubicBezTo>
                  <a:cubicBezTo>
                    <a:pt x="0" y="494"/>
                    <a:pt x="0" y="494"/>
                    <a:pt x="0" y="494"/>
                  </a:cubicBezTo>
                  <a:cubicBezTo>
                    <a:pt x="179" y="792"/>
                    <a:pt x="179" y="792"/>
                    <a:pt x="179" y="792"/>
                  </a:cubicBezTo>
                  <a:cubicBezTo>
                    <a:pt x="179" y="792"/>
                    <a:pt x="252" y="881"/>
                    <a:pt x="254" y="881"/>
                  </a:cubicBezTo>
                  <a:cubicBezTo>
                    <a:pt x="257" y="881"/>
                    <a:pt x="461" y="942"/>
                    <a:pt x="461" y="942"/>
                  </a:cubicBezTo>
                  <a:cubicBezTo>
                    <a:pt x="522" y="849"/>
                    <a:pt x="522" y="849"/>
                    <a:pt x="522" y="849"/>
                  </a:cubicBezTo>
                  <a:cubicBezTo>
                    <a:pt x="539" y="603"/>
                    <a:pt x="539" y="603"/>
                    <a:pt x="539" y="603"/>
                  </a:cubicBezTo>
                  <a:cubicBezTo>
                    <a:pt x="532" y="540"/>
                    <a:pt x="532" y="540"/>
                    <a:pt x="532" y="540"/>
                  </a:cubicBezTo>
                  <a:lnTo>
                    <a:pt x="553" y="531"/>
                  </a:lnTo>
                  <a:close/>
                </a:path>
              </a:pathLst>
            </a:custGeom>
            <a:solidFill>
              <a:srgbClr val="00B0F0"/>
            </a:solidFill>
            <a:ln w="6350" cap="flat" cmpd="sng">
              <a:solidFill>
                <a:srgbClr val="FCFCFC"/>
              </a:solidFill>
              <a:prstDash val="solid"/>
              <a:miter/>
              <a:headEnd type="none" w="med" len="med"/>
              <a:tailEnd type="none" w="med" len="med"/>
            </a:ln>
          </p:spPr>
          <p:txBody>
            <a:bodyPr/>
            <a:lstStyle/>
            <a:p>
              <a:endParaRPr lang="zh-CN" altLang="en-US"/>
            </a:p>
          </p:txBody>
        </p:sp>
        <p:sp>
          <p:nvSpPr>
            <p:cNvPr id="18462" name="Freeform 27"/>
            <p:cNvSpPr/>
            <p:nvPr/>
          </p:nvSpPr>
          <p:spPr>
            <a:xfrm>
              <a:off x="2209800" y="52388"/>
              <a:ext cx="2503488" cy="2093912"/>
            </a:xfrm>
            <a:custGeom>
              <a:avLst/>
              <a:gdLst/>
              <a:ahLst/>
              <a:cxnLst>
                <a:cxn ang="0">
                  <a:pos x="620" y="2540"/>
                </a:cxn>
                <a:cxn ang="0">
                  <a:pos x="1202" y="2737"/>
                </a:cxn>
                <a:cxn ang="0">
                  <a:pos x="1598" y="2683"/>
                </a:cxn>
                <a:cxn ang="0">
                  <a:pos x="2252" y="2527"/>
                </a:cxn>
                <a:cxn ang="0">
                  <a:pos x="2522" y="2277"/>
                </a:cxn>
                <a:cxn ang="0">
                  <a:pos x="2546" y="1972"/>
                </a:cxn>
                <a:cxn ang="0">
                  <a:pos x="2920" y="1866"/>
                </a:cxn>
                <a:cxn ang="0">
                  <a:pos x="3154" y="1738"/>
                </a:cxn>
                <a:cxn ang="0">
                  <a:pos x="3377" y="1570"/>
                </a:cxn>
                <a:cxn ang="0">
                  <a:pos x="3684" y="1429"/>
                </a:cxn>
                <a:cxn ang="0">
                  <a:pos x="3427" y="1232"/>
                </a:cxn>
                <a:cxn ang="0">
                  <a:pos x="3097" y="1334"/>
                </a:cxn>
                <a:cxn ang="0">
                  <a:pos x="3067" y="1079"/>
                </a:cxn>
                <a:cxn ang="0">
                  <a:pos x="3337" y="895"/>
                </a:cxn>
                <a:cxn ang="0">
                  <a:pos x="3512" y="594"/>
                </a:cxn>
                <a:cxn ang="0">
                  <a:pos x="3636" y="234"/>
                </a:cxn>
                <a:cxn ang="0">
                  <a:pos x="3657" y="27"/>
                </a:cxn>
                <a:cxn ang="0">
                  <a:pos x="3742" y="144"/>
                </a:cxn>
                <a:cxn ang="0">
                  <a:pos x="3916" y="209"/>
                </a:cxn>
                <a:cxn ang="0">
                  <a:pos x="4111" y="408"/>
                </a:cxn>
                <a:cxn ang="0">
                  <a:pos x="4303" y="314"/>
                </a:cxn>
                <a:cxn ang="0">
                  <a:pos x="4426" y="520"/>
                </a:cxn>
                <a:cxn ang="0">
                  <a:pos x="4416" y="814"/>
                </a:cxn>
                <a:cxn ang="0">
                  <a:pos x="4365" y="1040"/>
                </a:cxn>
                <a:cxn ang="0">
                  <a:pos x="4196" y="1125"/>
                </a:cxn>
                <a:cxn ang="0">
                  <a:pos x="4140" y="1332"/>
                </a:cxn>
                <a:cxn ang="0">
                  <a:pos x="4256" y="1424"/>
                </a:cxn>
                <a:cxn ang="0">
                  <a:pos x="4220" y="1584"/>
                </a:cxn>
                <a:cxn ang="0">
                  <a:pos x="4058" y="1668"/>
                </a:cxn>
                <a:cxn ang="0">
                  <a:pos x="4129" y="1863"/>
                </a:cxn>
                <a:cxn ang="0">
                  <a:pos x="4298" y="1917"/>
                </a:cxn>
                <a:cxn ang="0">
                  <a:pos x="4409" y="2172"/>
                </a:cxn>
                <a:cxn ang="0">
                  <a:pos x="4242" y="2293"/>
                </a:cxn>
                <a:cxn ang="0">
                  <a:pos x="4057" y="2402"/>
                </a:cxn>
                <a:cxn ang="0">
                  <a:pos x="3887" y="2524"/>
                </a:cxn>
                <a:cxn ang="0">
                  <a:pos x="3755" y="2517"/>
                </a:cxn>
                <a:cxn ang="0">
                  <a:pos x="3617" y="2674"/>
                </a:cxn>
                <a:cxn ang="0">
                  <a:pos x="3428" y="2456"/>
                </a:cxn>
                <a:cxn ang="0">
                  <a:pos x="3294" y="2591"/>
                </a:cxn>
                <a:cxn ang="0">
                  <a:pos x="3040" y="2672"/>
                </a:cxn>
                <a:cxn ang="0">
                  <a:pos x="2923" y="2730"/>
                </a:cxn>
                <a:cxn ang="0">
                  <a:pos x="2930" y="2921"/>
                </a:cxn>
                <a:cxn ang="0">
                  <a:pos x="2744" y="3022"/>
                </a:cxn>
                <a:cxn ang="0">
                  <a:pos x="2526" y="3185"/>
                </a:cxn>
                <a:cxn ang="0">
                  <a:pos x="2343" y="3233"/>
                </a:cxn>
                <a:cxn ang="0">
                  <a:pos x="2240" y="3389"/>
                </a:cxn>
                <a:cxn ang="0">
                  <a:pos x="2054" y="3584"/>
                </a:cxn>
                <a:cxn ang="0">
                  <a:pos x="1869" y="3603"/>
                </a:cxn>
                <a:cxn ang="0">
                  <a:pos x="1720" y="3442"/>
                </a:cxn>
                <a:cxn ang="0">
                  <a:pos x="1651" y="3294"/>
                </a:cxn>
                <a:cxn ang="0">
                  <a:pos x="1562" y="3445"/>
                </a:cxn>
                <a:cxn ang="0">
                  <a:pos x="1450" y="3653"/>
                </a:cxn>
                <a:cxn ang="0">
                  <a:pos x="934" y="3556"/>
                </a:cxn>
                <a:cxn ang="0">
                  <a:pos x="215" y="2531"/>
                </a:cxn>
              </a:cxnLst>
              <a:rect l="0" t="0" r="0" b="0"/>
              <a:pathLst>
                <a:path w="4476" h="3743">
                  <a:moveTo>
                    <a:pt x="215" y="2531"/>
                  </a:moveTo>
                  <a:cubicBezTo>
                    <a:pt x="217" y="2531"/>
                    <a:pt x="218" y="2530"/>
                    <a:pt x="220" y="2530"/>
                  </a:cubicBezTo>
                  <a:cubicBezTo>
                    <a:pt x="258" y="2519"/>
                    <a:pt x="303" y="2531"/>
                    <a:pt x="331" y="2540"/>
                  </a:cubicBezTo>
                  <a:cubicBezTo>
                    <a:pt x="358" y="2550"/>
                    <a:pt x="431" y="2551"/>
                    <a:pt x="464" y="2560"/>
                  </a:cubicBezTo>
                  <a:cubicBezTo>
                    <a:pt x="497" y="2569"/>
                    <a:pt x="541" y="2558"/>
                    <a:pt x="570" y="2547"/>
                  </a:cubicBezTo>
                  <a:cubicBezTo>
                    <a:pt x="599" y="2535"/>
                    <a:pt x="605" y="2533"/>
                    <a:pt x="620" y="2540"/>
                  </a:cubicBezTo>
                  <a:cubicBezTo>
                    <a:pt x="635" y="2548"/>
                    <a:pt x="673" y="2551"/>
                    <a:pt x="689" y="2551"/>
                  </a:cubicBezTo>
                  <a:cubicBezTo>
                    <a:pt x="706" y="2551"/>
                    <a:pt x="812" y="2568"/>
                    <a:pt x="842" y="2570"/>
                  </a:cubicBezTo>
                  <a:cubicBezTo>
                    <a:pt x="873" y="2571"/>
                    <a:pt x="896" y="2579"/>
                    <a:pt x="910" y="2604"/>
                  </a:cubicBezTo>
                  <a:cubicBezTo>
                    <a:pt x="924" y="2629"/>
                    <a:pt x="937" y="2637"/>
                    <a:pt x="972" y="2650"/>
                  </a:cubicBezTo>
                  <a:cubicBezTo>
                    <a:pt x="1007" y="2664"/>
                    <a:pt x="1041" y="2678"/>
                    <a:pt x="1071" y="2687"/>
                  </a:cubicBezTo>
                  <a:cubicBezTo>
                    <a:pt x="1102" y="2696"/>
                    <a:pt x="1166" y="2726"/>
                    <a:pt x="1202" y="2737"/>
                  </a:cubicBezTo>
                  <a:cubicBezTo>
                    <a:pt x="1239" y="2748"/>
                    <a:pt x="1274" y="2750"/>
                    <a:pt x="1297" y="2739"/>
                  </a:cubicBezTo>
                  <a:cubicBezTo>
                    <a:pt x="1321" y="2727"/>
                    <a:pt x="1340" y="2731"/>
                    <a:pt x="1340" y="2736"/>
                  </a:cubicBezTo>
                  <a:cubicBezTo>
                    <a:pt x="1340" y="2741"/>
                    <a:pt x="1327" y="2753"/>
                    <a:pt x="1360" y="2778"/>
                  </a:cubicBezTo>
                  <a:cubicBezTo>
                    <a:pt x="1392" y="2803"/>
                    <a:pt x="1421" y="2790"/>
                    <a:pt x="1442" y="2782"/>
                  </a:cubicBezTo>
                  <a:cubicBezTo>
                    <a:pt x="1462" y="2775"/>
                    <a:pt x="1467" y="2761"/>
                    <a:pt x="1507" y="2737"/>
                  </a:cubicBezTo>
                  <a:cubicBezTo>
                    <a:pt x="1547" y="2713"/>
                    <a:pt x="1558" y="2709"/>
                    <a:pt x="1598" y="2683"/>
                  </a:cubicBezTo>
                  <a:cubicBezTo>
                    <a:pt x="1638" y="2657"/>
                    <a:pt x="1688" y="2649"/>
                    <a:pt x="1716" y="2640"/>
                  </a:cubicBezTo>
                  <a:cubicBezTo>
                    <a:pt x="1745" y="2631"/>
                    <a:pt x="1819" y="2609"/>
                    <a:pt x="1856" y="2601"/>
                  </a:cubicBezTo>
                  <a:cubicBezTo>
                    <a:pt x="1892" y="2593"/>
                    <a:pt x="1969" y="2594"/>
                    <a:pt x="2007" y="2596"/>
                  </a:cubicBezTo>
                  <a:cubicBezTo>
                    <a:pt x="2044" y="2599"/>
                    <a:pt x="2070" y="2595"/>
                    <a:pt x="2110" y="2591"/>
                  </a:cubicBezTo>
                  <a:cubicBezTo>
                    <a:pt x="2149" y="2587"/>
                    <a:pt x="2168" y="2566"/>
                    <a:pt x="2181" y="2548"/>
                  </a:cubicBezTo>
                  <a:cubicBezTo>
                    <a:pt x="2193" y="2530"/>
                    <a:pt x="2213" y="2532"/>
                    <a:pt x="2252" y="2527"/>
                  </a:cubicBezTo>
                  <a:cubicBezTo>
                    <a:pt x="2291" y="2523"/>
                    <a:pt x="2283" y="2515"/>
                    <a:pt x="2296" y="2497"/>
                  </a:cubicBezTo>
                  <a:cubicBezTo>
                    <a:pt x="2310" y="2479"/>
                    <a:pt x="2313" y="2467"/>
                    <a:pt x="2333" y="2454"/>
                  </a:cubicBezTo>
                  <a:cubicBezTo>
                    <a:pt x="2353" y="2441"/>
                    <a:pt x="2372" y="2400"/>
                    <a:pt x="2382" y="2377"/>
                  </a:cubicBezTo>
                  <a:cubicBezTo>
                    <a:pt x="2391" y="2354"/>
                    <a:pt x="2427" y="2340"/>
                    <a:pt x="2449" y="2337"/>
                  </a:cubicBezTo>
                  <a:cubicBezTo>
                    <a:pt x="2472" y="2333"/>
                    <a:pt x="2478" y="2338"/>
                    <a:pt x="2490" y="2318"/>
                  </a:cubicBezTo>
                  <a:cubicBezTo>
                    <a:pt x="2502" y="2297"/>
                    <a:pt x="2506" y="2288"/>
                    <a:pt x="2522" y="2277"/>
                  </a:cubicBezTo>
                  <a:cubicBezTo>
                    <a:pt x="2539" y="2267"/>
                    <a:pt x="2534" y="2247"/>
                    <a:pt x="2518" y="2221"/>
                  </a:cubicBezTo>
                  <a:cubicBezTo>
                    <a:pt x="2502" y="2195"/>
                    <a:pt x="2468" y="2177"/>
                    <a:pt x="2457" y="2162"/>
                  </a:cubicBezTo>
                  <a:cubicBezTo>
                    <a:pt x="2446" y="2147"/>
                    <a:pt x="2439" y="2137"/>
                    <a:pt x="2450" y="2124"/>
                  </a:cubicBezTo>
                  <a:cubicBezTo>
                    <a:pt x="2461" y="2110"/>
                    <a:pt x="2466" y="2097"/>
                    <a:pt x="2466" y="2073"/>
                  </a:cubicBezTo>
                  <a:cubicBezTo>
                    <a:pt x="2466" y="2049"/>
                    <a:pt x="2487" y="2020"/>
                    <a:pt x="2499" y="1996"/>
                  </a:cubicBezTo>
                  <a:cubicBezTo>
                    <a:pt x="2511" y="1972"/>
                    <a:pt x="2518" y="1976"/>
                    <a:pt x="2546" y="1972"/>
                  </a:cubicBezTo>
                  <a:cubicBezTo>
                    <a:pt x="2575" y="1968"/>
                    <a:pt x="2597" y="1973"/>
                    <a:pt x="2619" y="1995"/>
                  </a:cubicBezTo>
                  <a:cubicBezTo>
                    <a:pt x="2640" y="2016"/>
                    <a:pt x="2680" y="2019"/>
                    <a:pt x="2703" y="2022"/>
                  </a:cubicBezTo>
                  <a:cubicBezTo>
                    <a:pt x="2727" y="2025"/>
                    <a:pt x="2752" y="2029"/>
                    <a:pt x="2784" y="2022"/>
                  </a:cubicBezTo>
                  <a:cubicBezTo>
                    <a:pt x="2816" y="2014"/>
                    <a:pt x="2809" y="2014"/>
                    <a:pt x="2819" y="1997"/>
                  </a:cubicBezTo>
                  <a:cubicBezTo>
                    <a:pt x="2829" y="1979"/>
                    <a:pt x="2852" y="1964"/>
                    <a:pt x="2870" y="1943"/>
                  </a:cubicBezTo>
                  <a:cubicBezTo>
                    <a:pt x="2888" y="1923"/>
                    <a:pt x="2909" y="1882"/>
                    <a:pt x="2920" y="1866"/>
                  </a:cubicBezTo>
                  <a:cubicBezTo>
                    <a:pt x="2931" y="1851"/>
                    <a:pt x="2936" y="1838"/>
                    <a:pt x="2952" y="1850"/>
                  </a:cubicBezTo>
                  <a:cubicBezTo>
                    <a:pt x="2968" y="1861"/>
                    <a:pt x="2979" y="1866"/>
                    <a:pt x="2992" y="1857"/>
                  </a:cubicBezTo>
                  <a:cubicBezTo>
                    <a:pt x="3004" y="1847"/>
                    <a:pt x="3019" y="1846"/>
                    <a:pt x="3041" y="1846"/>
                  </a:cubicBezTo>
                  <a:cubicBezTo>
                    <a:pt x="3064" y="1846"/>
                    <a:pt x="3093" y="1826"/>
                    <a:pt x="3102" y="1808"/>
                  </a:cubicBezTo>
                  <a:cubicBezTo>
                    <a:pt x="3110" y="1790"/>
                    <a:pt x="3120" y="1773"/>
                    <a:pt x="3143" y="1769"/>
                  </a:cubicBezTo>
                  <a:cubicBezTo>
                    <a:pt x="3165" y="1764"/>
                    <a:pt x="3165" y="1753"/>
                    <a:pt x="3154" y="1738"/>
                  </a:cubicBezTo>
                  <a:cubicBezTo>
                    <a:pt x="3143" y="1722"/>
                    <a:pt x="3154" y="1714"/>
                    <a:pt x="3162" y="1691"/>
                  </a:cubicBezTo>
                  <a:cubicBezTo>
                    <a:pt x="3169" y="1669"/>
                    <a:pt x="3192" y="1661"/>
                    <a:pt x="3212" y="1637"/>
                  </a:cubicBezTo>
                  <a:cubicBezTo>
                    <a:pt x="3231" y="1614"/>
                    <a:pt x="3238" y="1605"/>
                    <a:pt x="3268" y="1618"/>
                  </a:cubicBezTo>
                  <a:cubicBezTo>
                    <a:pt x="3298" y="1631"/>
                    <a:pt x="3289" y="1634"/>
                    <a:pt x="3309" y="1631"/>
                  </a:cubicBezTo>
                  <a:cubicBezTo>
                    <a:pt x="3330" y="1628"/>
                    <a:pt x="3326" y="1607"/>
                    <a:pt x="3328" y="1577"/>
                  </a:cubicBezTo>
                  <a:cubicBezTo>
                    <a:pt x="3331" y="1547"/>
                    <a:pt x="3351" y="1553"/>
                    <a:pt x="3377" y="1570"/>
                  </a:cubicBezTo>
                  <a:cubicBezTo>
                    <a:pt x="3403" y="1586"/>
                    <a:pt x="3409" y="1553"/>
                    <a:pt x="3427" y="1531"/>
                  </a:cubicBezTo>
                  <a:cubicBezTo>
                    <a:pt x="3446" y="1508"/>
                    <a:pt x="3463" y="1503"/>
                    <a:pt x="3496" y="1501"/>
                  </a:cubicBezTo>
                  <a:cubicBezTo>
                    <a:pt x="3529" y="1499"/>
                    <a:pt x="3522" y="1491"/>
                    <a:pt x="3556" y="1484"/>
                  </a:cubicBezTo>
                  <a:cubicBezTo>
                    <a:pt x="3590" y="1476"/>
                    <a:pt x="3589" y="1499"/>
                    <a:pt x="3608" y="1509"/>
                  </a:cubicBezTo>
                  <a:cubicBezTo>
                    <a:pt x="3627" y="1519"/>
                    <a:pt x="3656" y="1506"/>
                    <a:pt x="3674" y="1498"/>
                  </a:cubicBezTo>
                  <a:cubicBezTo>
                    <a:pt x="3692" y="1490"/>
                    <a:pt x="3690" y="1454"/>
                    <a:pt x="3684" y="1429"/>
                  </a:cubicBezTo>
                  <a:cubicBezTo>
                    <a:pt x="3678" y="1404"/>
                    <a:pt x="3663" y="1389"/>
                    <a:pt x="3639" y="1378"/>
                  </a:cubicBezTo>
                  <a:cubicBezTo>
                    <a:pt x="3615" y="1368"/>
                    <a:pt x="3608" y="1359"/>
                    <a:pt x="3600" y="1337"/>
                  </a:cubicBezTo>
                  <a:cubicBezTo>
                    <a:pt x="3592" y="1315"/>
                    <a:pt x="3589" y="1330"/>
                    <a:pt x="3569" y="1313"/>
                  </a:cubicBezTo>
                  <a:cubicBezTo>
                    <a:pt x="3548" y="1296"/>
                    <a:pt x="3552" y="1289"/>
                    <a:pt x="3534" y="1289"/>
                  </a:cubicBezTo>
                  <a:cubicBezTo>
                    <a:pt x="3516" y="1289"/>
                    <a:pt x="3502" y="1276"/>
                    <a:pt x="3477" y="1257"/>
                  </a:cubicBezTo>
                  <a:cubicBezTo>
                    <a:pt x="3451" y="1238"/>
                    <a:pt x="3445" y="1233"/>
                    <a:pt x="3427" y="1232"/>
                  </a:cubicBezTo>
                  <a:cubicBezTo>
                    <a:pt x="3409" y="1232"/>
                    <a:pt x="3368" y="1234"/>
                    <a:pt x="3346" y="1249"/>
                  </a:cubicBezTo>
                  <a:cubicBezTo>
                    <a:pt x="3324" y="1264"/>
                    <a:pt x="3312" y="1281"/>
                    <a:pt x="3304" y="1309"/>
                  </a:cubicBezTo>
                  <a:cubicBezTo>
                    <a:pt x="3296" y="1336"/>
                    <a:pt x="3276" y="1329"/>
                    <a:pt x="3260" y="1312"/>
                  </a:cubicBezTo>
                  <a:cubicBezTo>
                    <a:pt x="3244" y="1296"/>
                    <a:pt x="3220" y="1278"/>
                    <a:pt x="3194" y="1294"/>
                  </a:cubicBezTo>
                  <a:cubicBezTo>
                    <a:pt x="3168" y="1309"/>
                    <a:pt x="3162" y="1309"/>
                    <a:pt x="3142" y="1309"/>
                  </a:cubicBezTo>
                  <a:cubicBezTo>
                    <a:pt x="3122" y="1309"/>
                    <a:pt x="3106" y="1315"/>
                    <a:pt x="3097" y="1334"/>
                  </a:cubicBezTo>
                  <a:cubicBezTo>
                    <a:pt x="3089" y="1353"/>
                    <a:pt x="3068" y="1343"/>
                    <a:pt x="3052" y="1336"/>
                  </a:cubicBezTo>
                  <a:cubicBezTo>
                    <a:pt x="3037" y="1329"/>
                    <a:pt x="3026" y="1318"/>
                    <a:pt x="3008" y="1288"/>
                  </a:cubicBezTo>
                  <a:cubicBezTo>
                    <a:pt x="2990" y="1258"/>
                    <a:pt x="3007" y="1245"/>
                    <a:pt x="3031" y="1226"/>
                  </a:cubicBezTo>
                  <a:cubicBezTo>
                    <a:pt x="3055" y="1207"/>
                    <a:pt x="3037" y="1193"/>
                    <a:pt x="3031" y="1171"/>
                  </a:cubicBezTo>
                  <a:cubicBezTo>
                    <a:pt x="3025" y="1149"/>
                    <a:pt x="3037" y="1137"/>
                    <a:pt x="3055" y="1123"/>
                  </a:cubicBezTo>
                  <a:cubicBezTo>
                    <a:pt x="3074" y="1109"/>
                    <a:pt x="3069" y="1100"/>
                    <a:pt x="3067" y="1079"/>
                  </a:cubicBezTo>
                  <a:cubicBezTo>
                    <a:pt x="3066" y="1058"/>
                    <a:pt x="3088" y="1017"/>
                    <a:pt x="3096" y="997"/>
                  </a:cubicBezTo>
                  <a:cubicBezTo>
                    <a:pt x="3104" y="976"/>
                    <a:pt x="3123" y="929"/>
                    <a:pt x="3136" y="899"/>
                  </a:cubicBezTo>
                  <a:cubicBezTo>
                    <a:pt x="3149" y="869"/>
                    <a:pt x="3155" y="874"/>
                    <a:pt x="3172" y="880"/>
                  </a:cubicBezTo>
                  <a:cubicBezTo>
                    <a:pt x="3189" y="887"/>
                    <a:pt x="3190" y="889"/>
                    <a:pt x="3228" y="893"/>
                  </a:cubicBezTo>
                  <a:cubicBezTo>
                    <a:pt x="3266" y="897"/>
                    <a:pt x="3272" y="902"/>
                    <a:pt x="3291" y="915"/>
                  </a:cubicBezTo>
                  <a:cubicBezTo>
                    <a:pt x="3310" y="927"/>
                    <a:pt x="3317" y="912"/>
                    <a:pt x="3337" y="895"/>
                  </a:cubicBezTo>
                  <a:cubicBezTo>
                    <a:pt x="3358" y="878"/>
                    <a:pt x="3386" y="845"/>
                    <a:pt x="3395" y="833"/>
                  </a:cubicBezTo>
                  <a:cubicBezTo>
                    <a:pt x="3404" y="820"/>
                    <a:pt x="3418" y="793"/>
                    <a:pt x="3464" y="784"/>
                  </a:cubicBezTo>
                  <a:cubicBezTo>
                    <a:pt x="3509" y="775"/>
                    <a:pt x="3486" y="773"/>
                    <a:pt x="3505" y="735"/>
                  </a:cubicBezTo>
                  <a:cubicBezTo>
                    <a:pt x="3523" y="697"/>
                    <a:pt x="3496" y="712"/>
                    <a:pt x="3480" y="698"/>
                  </a:cubicBezTo>
                  <a:cubicBezTo>
                    <a:pt x="3464" y="684"/>
                    <a:pt x="3486" y="660"/>
                    <a:pt x="3496" y="642"/>
                  </a:cubicBezTo>
                  <a:cubicBezTo>
                    <a:pt x="3507" y="624"/>
                    <a:pt x="3508" y="620"/>
                    <a:pt x="3512" y="594"/>
                  </a:cubicBezTo>
                  <a:cubicBezTo>
                    <a:pt x="3516" y="567"/>
                    <a:pt x="3518" y="568"/>
                    <a:pt x="3540" y="544"/>
                  </a:cubicBezTo>
                  <a:cubicBezTo>
                    <a:pt x="3563" y="520"/>
                    <a:pt x="3554" y="497"/>
                    <a:pt x="3559" y="482"/>
                  </a:cubicBezTo>
                  <a:cubicBezTo>
                    <a:pt x="3564" y="467"/>
                    <a:pt x="3572" y="430"/>
                    <a:pt x="3581" y="408"/>
                  </a:cubicBezTo>
                  <a:cubicBezTo>
                    <a:pt x="3591" y="386"/>
                    <a:pt x="3628" y="362"/>
                    <a:pt x="3636" y="342"/>
                  </a:cubicBezTo>
                  <a:cubicBezTo>
                    <a:pt x="3645" y="322"/>
                    <a:pt x="3652" y="324"/>
                    <a:pt x="3656" y="296"/>
                  </a:cubicBezTo>
                  <a:cubicBezTo>
                    <a:pt x="3661" y="268"/>
                    <a:pt x="3647" y="259"/>
                    <a:pt x="3636" y="234"/>
                  </a:cubicBezTo>
                  <a:cubicBezTo>
                    <a:pt x="3626" y="210"/>
                    <a:pt x="3640" y="207"/>
                    <a:pt x="3632" y="193"/>
                  </a:cubicBezTo>
                  <a:cubicBezTo>
                    <a:pt x="3625" y="180"/>
                    <a:pt x="3598" y="175"/>
                    <a:pt x="3580" y="183"/>
                  </a:cubicBezTo>
                  <a:cubicBezTo>
                    <a:pt x="3561" y="190"/>
                    <a:pt x="3552" y="192"/>
                    <a:pt x="3546" y="171"/>
                  </a:cubicBezTo>
                  <a:cubicBezTo>
                    <a:pt x="3539" y="150"/>
                    <a:pt x="3559" y="139"/>
                    <a:pt x="3570" y="124"/>
                  </a:cubicBezTo>
                  <a:cubicBezTo>
                    <a:pt x="3582" y="108"/>
                    <a:pt x="3593" y="77"/>
                    <a:pt x="3614" y="57"/>
                  </a:cubicBezTo>
                  <a:cubicBezTo>
                    <a:pt x="3634" y="37"/>
                    <a:pt x="3636" y="27"/>
                    <a:pt x="3657" y="27"/>
                  </a:cubicBezTo>
                  <a:cubicBezTo>
                    <a:pt x="3678" y="26"/>
                    <a:pt x="3672" y="31"/>
                    <a:pt x="3718" y="10"/>
                  </a:cubicBezTo>
                  <a:cubicBezTo>
                    <a:pt x="3728" y="6"/>
                    <a:pt x="3732" y="4"/>
                    <a:pt x="3739" y="0"/>
                  </a:cubicBezTo>
                  <a:cubicBezTo>
                    <a:pt x="3739" y="0"/>
                    <a:pt x="3746" y="13"/>
                    <a:pt x="3753" y="21"/>
                  </a:cubicBezTo>
                  <a:cubicBezTo>
                    <a:pt x="3759" y="30"/>
                    <a:pt x="3782" y="47"/>
                    <a:pt x="3774" y="67"/>
                  </a:cubicBezTo>
                  <a:cubicBezTo>
                    <a:pt x="3766" y="88"/>
                    <a:pt x="3762" y="92"/>
                    <a:pt x="3759" y="105"/>
                  </a:cubicBezTo>
                  <a:cubicBezTo>
                    <a:pt x="3756" y="118"/>
                    <a:pt x="3755" y="131"/>
                    <a:pt x="3742" y="144"/>
                  </a:cubicBezTo>
                  <a:cubicBezTo>
                    <a:pt x="3730" y="158"/>
                    <a:pt x="3703" y="179"/>
                    <a:pt x="3732" y="184"/>
                  </a:cubicBezTo>
                  <a:cubicBezTo>
                    <a:pt x="3761" y="189"/>
                    <a:pt x="3779" y="201"/>
                    <a:pt x="3789" y="208"/>
                  </a:cubicBezTo>
                  <a:cubicBezTo>
                    <a:pt x="3799" y="215"/>
                    <a:pt x="3815" y="231"/>
                    <a:pt x="3830" y="216"/>
                  </a:cubicBezTo>
                  <a:cubicBezTo>
                    <a:pt x="3846" y="201"/>
                    <a:pt x="3846" y="195"/>
                    <a:pt x="3846" y="183"/>
                  </a:cubicBezTo>
                  <a:cubicBezTo>
                    <a:pt x="3845" y="172"/>
                    <a:pt x="3862" y="152"/>
                    <a:pt x="3871" y="172"/>
                  </a:cubicBezTo>
                  <a:cubicBezTo>
                    <a:pt x="3881" y="191"/>
                    <a:pt x="3898" y="204"/>
                    <a:pt x="3916" y="209"/>
                  </a:cubicBezTo>
                  <a:cubicBezTo>
                    <a:pt x="3934" y="215"/>
                    <a:pt x="3969" y="221"/>
                    <a:pt x="3957" y="236"/>
                  </a:cubicBezTo>
                  <a:cubicBezTo>
                    <a:pt x="3945" y="251"/>
                    <a:pt x="3949" y="257"/>
                    <a:pt x="3956" y="271"/>
                  </a:cubicBezTo>
                  <a:cubicBezTo>
                    <a:pt x="3963" y="285"/>
                    <a:pt x="3973" y="313"/>
                    <a:pt x="3982" y="329"/>
                  </a:cubicBezTo>
                  <a:cubicBezTo>
                    <a:pt x="3991" y="346"/>
                    <a:pt x="4007" y="366"/>
                    <a:pt x="4014" y="385"/>
                  </a:cubicBezTo>
                  <a:cubicBezTo>
                    <a:pt x="4021" y="404"/>
                    <a:pt x="4015" y="416"/>
                    <a:pt x="4040" y="411"/>
                  </a:cubicBezTo>
                  <a:cubicBezTo>
                    <a:pt x="4064" y="406"/>
                    <a:pt x="4103" y="420"/>
                    <a:pt x="4111" y="408"/>
                  </a:cubicBezTo>
                  <a:cubicBezTo>
                    <a:pt x="4118" y="396"/>
                    <a:pt x="4142" y="385"/>
                    <a:pt x="4154" y="386"/>
                  </a:cubicBezTo>
                  <a:cubicBezTo>
                    <a:pt x="4166" y="386"/>
                    <a:pt x="4167" y="382"/>
                    <a:pt x="4176" y="376"/>
                  </a:cubicBezTo>
                  <a:cubicBezTo>
                    <a:pt x="4186" y="370"/>
                    <a:pt x="4198" y="363"/>
                    <a:pt x="4217" y="375"/>
                  </a:cubicBezTo>
                  <a:cubicBezTo>
                    <a:pt x="4237" y="388"/>
                    <a:pt x="4232" y="378"/>
                    <a:pt x="4238" y="364"/>
                  </a:cubicBezTo>
                  <a:cubicBezTo>
                    <a:pt x="4244" y="350"/>
                    <a:pt x="4255" y="356"/>
                    <a:pt x="4268" y="352"/>
                  </a:cubicBezTo>
                  <a:cubicBezTo>
                    <a:pt x="4280" y="347"/>
                    <a:pt x="4301" y="327"/>
                    <a:pt x="4303" y="314"/>
                  </a:cubicBezTo>
                  <a:cubicBezTo>
                    <a:pt x="4306" y="301"/>
                    <a:pt x="4318" y="272"/>
                    <a:pt x="4337" y="282"/>
                  </a:cubicBezTo>
                  <a:cubicBezTo>
                    <a:pt x="4356" y="291"/>
                    <a:pt x="4380" y="307"/>
                    <a:pt x="4387" y="315"/>
                  </a:cubicBezTo>
                  <a:cubicBezTo>
                    <a:pt x="4395" y="323"/>
                    <a:pt x="4407" y="336"/>
                    <a:pt x="4431" y="356"/>
                  </a:cubicBezTo>
                  <a:cubicBezTo>
                    <a:pt x="4456" y="376"/>
                    <a:pt x="4476" y="386"/>
                    <a:pt x="4462" y="411"/>
                  </a:cubicBezTo>
                  <a:cubicBezTo>
                    <a:pt x="4449" y="436"/>
                    <a:pt x="4438" y="449"/>
                    <a:pt x="4440" y="473"/>
                  </a:cubicBezTo>
                  <a:cubicBezTo>
                    <a:pt x="4441" y="497"/>
                    <a:pt x="4442" y="510"/>
                    <a:pt x="4426" y="520"/>
                  </a:cubicBezTo>
                  <a:cubicBezTo>
                    <a:pt x="4411" y="530"/>
                    <a:pt x="4419" y="543"/>
                    <a:pt x="4419" y="559"/>
                  </a:cubicBezTo>
                  <a:cubicBezTo>
                    <a:pt x="4419" y="575"/>
                    <a:pt x="4413" y="595"/>
                    <a:pt x="4404" y="610"/>
                  </a:cubicBezTo>
                  <a:cubicBezTo>
                    <a:pt x="4396" y="624"/>
                    <a:pt x="4398" y="641"/>
                    <a:pt x="4400" y="656"/>
                  </a:cubicBezTo>
                  <a:cubicBezTo>
                    <a:pt x="4401" y="671"/>
                    <a:pt x="4402" y="685"/>
                    <a:pt x="4407" y="705"/>
                  </a:cubicBezTo>
                  <a:cubicBezTo>
                    <a:pt x="4412" y="725"/>
                    <a:pt x="4421" y="739"/>
                    <a:pt x="4426" y="759"/>
                  </a:cubicBezTo>
                  <a:cubicBezTo>
                    <a:pt x="4430" y="778"/>
                    <a:pt x="4436" y="809"/>
                    <a:pt x="4416" y="814"/>
                  </a:cubicBezTo>
                  <a:cubicBezTo>
                    <a:pt x="4395" y="819"/>
                    <a:pt x="4405" y="803"/>
                    <a:pt x="4385" y="824"/>
                  </a:cubicBezTo>
                  <a:cubicBezTo>
                    <a:pt x="4365" y="845"/>
                    <a:pt x="4372" y="840"/>
                    <a:pt x="4371" y="858"/>
                  </a:cubicBezTo>
                  <a:cubicBezTo>
                    <a:pt x="4370" y="877"/>
                    <a:pt x="4364" y="888"/>
                    <a:pt x="4358" y="908"/>
                  </a:cubicBezTo>
                  <a:cubicBezTo>
                    <a:pt x="4353" y="928"/>
                    <a:pt x="4350" y="948"/>
                    <a:pt x="4349" y="960"/>
                  </a:cubicBezTo>
                  <a:cubicBezTo>
                    <a:pt x="4348" y="972"/>
                    <a:pt x="4343" y="982"/>
                    <a:pt x="4353" y="1001"/>
                  </a:cubicBezTo>
                  <a:cubicBezTo>
                    <a:pt x="4363" y="1020"/>
                    <a:pt x="4368" y="1029"/>
                    <a:pt x="4365" y="1040"/>
                  </a:cubicBezTo>
                  <a:cubicBezTo>
                    <a:pt x="4362" y="1051"/>
                    <a:pt x="4360" y="1064"/>
                    <a:pt x="4349" y="1054"/>
                  </a:cubicBezTo>
                  <a:cubicBezTo>
                    <a:pt x="4338" y="1044"/>
                    <a:pt x="4318" y="1026"/>
                    <a:pt x="4318" y="1004"/>
                  </a:cubicBezTo>
                  <a:cubicBezTo>
                    <a:pt x="4317" y="982"/>
                    <a:pt x="4303" y="978"/>
                    <a:pt x="4292" y="999"/>
                  </a:cubicBezTo>
                  <a:cubicBezTo>
                    <a:pt x="4280" y="1020"/>
                    <a:pt x="4271" y="1027"/>
                    <a:pt x="4262" y="1049"/>
                  </a:cubicBezTo>
                  <a:cubicBezTo>
                    <a:pt x="4254" y="1070"/>
                    <a:pt x="4245" y="1094"/>
                    <a:pt x="4232" y="1100"/>
                  </a:cubicBezTo>
                  <a:cubicBezTo>
                    <a:pt x="4218" y="1107"/>
                    <a:pt x="4203" y="1113"/>
                    <a:pt x="4196" y="1125"/>
                  </a:cubicBezTo>
                  <a:cubicBezTo>
                    <a:pt x="4190" y="1137"/>
                    <a:pt x="4177" y="1159"/>
                    <a:pt x="4167" y="1171"/>
                  </a:cubicBezTo>
                  <a:cubicBezTo>
                    <a:pt x="4156" y="1182"/>
                    <a:pt x="4146" y="1191"/>
                    <a:pt x="4127" y="1206"/>
                  </a:cubicBezTo>
                  <a:cubicBezTo>
                    <a:pt x="4109" y="1222"/>
                    <a:pt x="4099" y="1223"/>
                    <a:pt x="4102" y="1240"/>
                  </a:cubicBezTo>
                  <a:cubicBezTo>
                    <a:pt x="4104" y="1257"/>
                    <a:pt x="4117" y="1269"/>
                    <a:pt x="4106" y="1281"/>
                  </a:cubicBezTo>
                  <a:cubicBezTo>
                    <a:pt x="4094" y="1294"/>
                    <a:pt x="4098" y="1301"/>
                    <a:pt x="4108" y="1313"/>
                  </a:cubicBezTo>
                  <a:cubicBezTo>
                    <a:pt x="4118" y="1324"/>
                    <a:pt x="4115" y="1332"/>
                    <a:pt x="4140" y="1332"/>
                  </a:cubicBezTo>
                  <a:cubicBezTo>
                    <a:pt x="4165" y="1332"/>
                    <a:pt x="4158" y="1336"/>
                    <a:pt x="4169" y="1352"/>
                  </a:cubicBezTo>
                  <a:cubicBezTo>
                    <a:pt x="4179" y="1368"/>
                    <a:pt x="4181" y="1369"/>
                    <a:pt x="4192" y="1377"/>
                  </a:cubicBezTo>
                  <a:cubicBezTo>
                    <a:pt x="4202" y="1385"/>
                    <a:pt x="4195" y="1380"/>
                    <a:pt x="4212" y="1379"/>
                  </a:cubicBezTo>
                  <a:cubicBezTo>
                    <a:pt x="4229" y="1378"/>
                    <a:pt x="4236" y="1381"/>
                    <a:pt x="4249" y="1371"/>
                  </a:cubicBezTo>
                  <a:cubicBezTo>
                    <a:pt x="4262" y="1362"/>
                    <a:pt x="4284" y="1358"/>
                    <a:pt x="4280" y="1380"/>
                  </a:cubicBezTo>
                  <a:cubicBezTo>
                    <a:pt x="4276" y="1402"/>
                    <a:pt x="4272" y="1415"/>
                    <a:pt x="4256" y="1424"/>
                  </a:cubicBezTo>
                  <a:cubicBezTo>
                    <a:pt x="4240" y="1433"/>
                    <a:pt x="4232" y="1431"/>
                    <a:pt x="4224" y="1426"/>
                  </a:cubicBezTo>
                  <a:cubicBezTo>
                    <a:pt x="4216" y="1422"/>
                    <a:pt x="4199" y="1417"/>
                    <a:pt x="4197" y="1434"/>
                  </a:cubicBezTo>
                  <a:cubicBezTo>
                    <a:pt x="4195" y="1452"/>
                    <a:pt x="4195" y="1475"/>
                    <a:pt x="4206" y="1481"/>
                  </a:cubicBezTo>
                  <a:cubicBezTo>
                    <a:pt x="4217" y="1487"/>
                    <a:pt x="4231" y="1488"/>
                    <a:pt x="4236" y="1502"/>
                  </a:cubicBezTo>
                  <a:cubicBezTo>
                    <a:pt x="4241" y="1516"/>
                    <a:pt x="4240" y="1526"/>
                    <a:pt x="4236" y="1538"/>
                  </a:cubicBezTo>
                  <a:cubicBezTo>
                    <a:pt x="4231" y="1550"/>
                    <a:pt x="4226" y="1569"/>
                    <a:pt x="4220" y="1584"/>
                  </a:cubicBezTo>
                  <a:cubicBezTo>
                    <a:pt x="4213" y="1599"/>
                    <a:pt x="4200" y="1611"/>
                    <a:pt x="4183" y="1606"/>
                  </a:cubicBezTo>
                  <a:cubicBezTo>
                    <a:pt x="4166" y="1600"/>
                    <a:pt x="4150" y="1579"/>
                    <a:pt x="4138" y="1585"/>
                  </a:cubicBezTo>
                  <a:cubicBezTo>
                    <a:pt x="4125" y="1590"/>
                    <a:pt x="4111" y="1598"/>
                    <a:pt x="4099" y="1608"/>
                  </a:cubicBezTo>
                  <a:cubicBezTo>
                    <a:pt x="4088" y="1618"/>
                    <a:pt x="4068" y="1622"/>
                    <a:pt x="4053" y="1622"/>
                  </a:cubicBezTo>
                  <a:cubicBezTo>
                    <a:pt x="4038" y="1622"/>
                    <a:pt x="4017" y="1617"/>
                    <a:pt x="4024" y="1636"/>
                  </a:cubicBezTo>
                  <a:cubicBezTo>
                    <a:pt x="4031" y="1655"/>
                    <a:pt x="4042" y="1657"/>
                    <a:pt x="4058" y="1668"/>
                  </a:cubicBezTo>
                  <a:cubicBezTo>
                    <a:pt x="4074" y="1680"/>
                    <a:pt x="4076" y="1694"/>
                    <a:pt x="4084" y="1702"/>
                  </a:cubicBezTo>
                  <a:cubicBezTo>
                    <a:pt x="4093" y="1709"/>
                    <a:pt x="4095" y="1706"/>
                    <a:pt x="4110" y="1705"/>
                  </a:cubicBezTo>
                  <a:cubicBezTo>
                    <a:pt x="4126" y="1705"/>
                    <a:pt x="4133" y="1721"/>
                    <a:pt x="4134" y="1732"/>
                  </a:cubicBezTo>
                  <a:cubicBezTo>
                    <a:pt x="4135" y="1742"/>
                    <a:pt x="4123" y="1748"/>
                    <a:pt x="4116" y="1760"/>
                  </a:cubicBezTo>
                  <a:cubicBezTo>
                    <a:pt x="4110" y="1772"/>
                    <a:pt x="4116" y="1797"/>
                    <a:pt x="4119" y="1805"/>
                  </a:cubicBezTo>
                  <a:cubicBezTo>
                    <a:pt x="4122" y="1814"/>
                    <a:pt x="4114" y="1851"/>
                    <a:pt x="4129" y="1863"/>
                  </a:cubicBezTo>
                  <a:cubicBezTo>
                    <a:pt x="4143" y="1875"/>
                    <a:pt x="4159" y="1885"/>
                    <a:pt x="4162" y="1896"/>
                  </a:cubicBezTo>
                  <a:cubicBezTo>
                    <a:pt x="4166" y="1907"/>
                    <a:pt x="4146" y="1921"/>
                    <a:pt x="4162" y="1928"/>
                  </a:cubicBezTo>
                  <a:cubicBezTo>
                    <a:pt x="4178" y="1935"/>
                    <a:pt x="4188" y="1937"/>
                    <a:pt x="4200" y="1931"/>
                  </a:cubicBezTo>
                  <a:cubicBezTo>
                    <a:pt x="4212" y="1926"/>
                    <a:pt x="4243" y="1906"/>
                    <a:pt x="4258" y="1886"/>
                  </a:cubicBezTo>
                  <a:cubicBezTo>
                    <a:pt x="4273" y="1867"/>
                    <a:pt x="4285" y="1860"/>
                    <a:pt x="4286" y="1883"/>
                  </a:cubicBezTo>
                  <a:cubicBezTo>
                    <a:pt x="4287" y="1905"/>
                    <a:pt x="4286" y="1908"/>
                    <a:pt x="4298" y="1917"/>
                  </a:cubicBezTo>
                  <a:cubicBezTo>
                    <a:pt x="4310" y="1927"/>
                    <a:pt x="4336" y="1922"/>
                    <a:pt x="4339" y="1949"/>
                  </a:cubicBezTo>
                  <a:cubicBezTo>
                    <a:pt x="4342" y="1976"/>
                    <a:pt x="4351" y="1987"/>
                    <a:pt x="4360" y="2002"/>
                  </a:cubicBezTo>
                  <a:cubicBezTo>
                    <a:pt x="4368" y="2018"/>
                    <a:pt x="4373" y="2022"/>
                    <a:pt x="4376" y="2035"/>
                  </a:cubicBezTo>
                  <a:cubicBezTo>
                    <a:pt x="4378" y="2047"/>
                    <a:pt x="4371" y="2073"/>
                    <a:pt x="4388" y="2082"/>
                  </a:cubicBezTo>
                  <a:cubicBezTo>
                    <a:pt x="4406" y="2092"/>
                    <a:pt x="4430" y="2098"/>
                    <a:pt x="4428" y="2122"/>
                  </a:cubicBezTo>
                  <a:cubicBezTo>
                    <a:pt x="4427" y="2147"/>
                    <a:pt x="4433" y="2165"/>
                    <a:pt x="4409" y="2172"/>
                  </a:cubicBezTo>
                  <a:cubicBezTo>
                    <a:pt x="4385" y="2179"/>
                    <a:pt x="4376" y="2182"/>
                    <a:pt x="4365" y="2206"/>
                  </a:cubicBezTo>
                  <a:cubicBezTo>
                    <a:pt x="4354" y="2231"/>
                    <a:pt x="4338" y="2249"/>
                    <a:pt x="4329" y="2252"/>
                  </a:cubicBezTo>
                  <a:cubicBezTo>
                    <a:pt x="4320" y="2256"/>
                    <a:pt x="4297" y="2263"/>
                    <a:pt x="4283" y="2251"/>
                  </a:cubicBezTo>
                  <a:cubicBezTo>
                    <a:pt x="4268" y="2240"/>
                    <a:pt x="4242" y="2234"/>
                    <a:pt x="4236" y="2242"/>
                  </a:cubicBezTo>
                  <a:cubicBezTo>
                    <a:pt x="4231" y="2249"/>
                    <a:pt x="4229" y="2250"/>
                    <a:pt x="4237" y="2262"/>
                  </a:cubicBezTo>
                  <a:cubicBezTo>
                    <a:pt x="4244" y="2275"/>
                    <a:pt x="4252" y="2281"/>
                    <a:pt x="4242" y="2293"/>
                  </a:cubicBezTo>
                  <a:cubicBezTo>
                    <a:pt x="4233" y="2305"/>
                    <a:pt x="4222" y="2302"/>
                    <a:pt x="4215" y="2288"/>
                  </a:cubicBezTo>
                  <a:cubicBezTo>
                    <a:pt x="4208" y="2273"/>
                    <a:pt x="4195" y="2277"/>
                    <a:pt x="4184" y="2293"/>
                  </a:cubicBezTo>
                  <a:cubicBezTo>
                    <a:pt x="4173" y="2310"/>
                    <a:pt x="4183" y="2321"/>
                    <a:pt x="4163" y="2333"/>
                  </a:cubicBezTo>
                  <a:cubicBezTo>
                    <a:pt x="4143" y="2346"/>
                    <a:pt x="4139" y="2357"/>
                    <a:pt x="4125" y="2350"/>
                  </a:cubicBezTo>
                  <a:cubicBezTo>
                    <a:pt x="4111" y="2343"/>
                    <a:pt x="4109" y="2346"/>
                    <a:pt x="4096" y="2358"/>
                  </a:cubicBezTo>
                  <a:cubicBezTo>
                    <a:pt x="4083" y="2370"/>
                    <a:pt x="4063" y="2394"/>
                    <a:pt x="4057" y="2402"/>
                  </a:cubicBezTo>
                  <a:cubicBezTo>
                    <a:pt x="4050" y="2411"/>
                    <a:pt x="4038" y="2431"/>
                    <a:pt x="4028" y="2417"/>
                  </a:cubicBezTo>
                  <a:cubicBezTo>
                    <a:pt x="4018" y="2404"/>
                    <a:pt x="3996" y="2398"/>
                    <a:pt x="3988" y="2413"/>
                  </a:cubicBezTo>
                  <a:cubicBezTo>
                    <a:pt x="3979" y="2427"/>
                    <a:pt x="3973" y="2438"/>
                    <a:pt x="3961" y="2450"/>
                  </a:cubicBezTo>
                  <a:cubicBezTo>
                    <a:pt x="3949" y="2461"/>
                    <a:pt x="3929" y="2467"/>
                    <a:pt x="3933" y="2476"/>
                  </a:cubicBezTo>
                  <a:cubicBezTo>
                    <a:pt x="3937" y="2486"/>
                    <a:pt x="3928" y="2494"/>
                    <a:pt x="3919" y="2501"/>
                  </a:cubicBezTo>
                  <a:cubicBezTo>
                    <a:pt x="3909" y="2508"/>
                    <a:pt x="3908" y="2526"/>
                    <a:pt x="3887" y="2524"/>
                  </a:cubicBezTo>
                  <a:cubicBezTo>
                    <a:pt x="3866" y="2522"/>
                    <a:pt x="3866" y="2516"/>
                    <a:pt x="3852" y="2495"/>
                  </a:cubicBezTo>
                  <a:cubicBezTo>
                    <a:pt x="3839" y="2474"/>
                    <a:pt x="3840" y="2456"/>
                    <a:pt x="3828" y="2461"/>
                  </a:cubicBezTo>
                  <a:cubicBezTo>
                    <a:pt x="3815" y="2466"/>
                    <a:pt x="3800" y="2467"/>
                    <a:pt x="3793" y="2448"/>
                  </a:cubicBezTo>
                  <a:cubicBezTo>
                    <a:pt x="3785" y="2428"/>
                    <a:pt x="3773" y="2424"/>
                    <a:pt x="3762" y="2435"/>
                  </a:cubicBezTo>
                  <a:cubicBezTo>
                    <a:pt x="3751" y="2447"/>
                    <a:pt x="3732" y="2448"/>
                    <a:pt x="3744" y="2471"/>
                  </a:cubicBezTo>
                  <a:cubicBezTo>
                    <a:pt x="3755" y="2495"/>
                    <a:pt x="3764" y="2499"/>
                    <a:pt x="3755" y="2517"/>
                  </a:cubicBezTo>
                  <a:cubicBezTo>
                    <a:pt x="3746" y="2534"/>
                    <a:pt x="3749" y="2535"/>
                    <a:pt x="3757" y="2553"/>
                  </a:cubicBezTo>
                  <a:cubicBezTo>
                    <a:pt x="3766" y="2572"/>
                    <a:pt x="3777" y="2585"/>
                    <a:pt x="3784" y="2605"/>
                  </a:cubicBezTo>
                  <a:cubicBezTo>
                    <a:pt x="3792" y="2626"/>
                    <a:pt x="3794" y="2638"/>
                    <a:pt x="3787" y="2655"/>
                  </a:cubicBezTo>
                  <a:cubicBezTo>
                    <a:pt x="3780" y="2672"/>
                    <a:pt x="3778" y="2681"/>
                    <a:pt x="3756" y="2685"/>
                  </a:cubicBezTo>
                  <a:cubicBezTo>
                    <a:pt x="3734" y="2688"/>
                    <a:pt x="3690" y="2692"/>
                    <a:pt x="3673" y="2693"/>
                  </a:cubicBezTo>
                  <a:cubicBezTo>
                    <a:pt x="3656" y="2695"/>
                    <a:pt x="3631" y="2711"/>
                    <a:pt x="3617" y="2674"/>
                  </a:cubicBezTo>
                  <a:cubicBezTo>
                    <a:pt x="3602" y="2637"/>
                    <a:pt x="3609" y="2649"/>
                    <a:pt x="3592" y="2634"/>
                  </a:cubicBezTo>
                  <a:cubicBezTo>
                    <a:pt x="3575" y="2619"/>
                    <a:pt x="3565" y="2622"/>
                    <a:pt x="3573" y="2602"/>
                  </a:cubicBezTo>
                  <a:cubicBezTo>
                    <a:pt x="3580" y="2582"/>
                    <a:pt x="3585" y="2556"/>
                    <a:pt x="3572" y="2543"/>
                  </a:cubicBezTo>
                  <a:cubicBezTo>
                    <a:pt x="3559" y="2530"/>
                    <a:pt x="3515" y="2505"/>
                    <a:pt x="3510" y="2484"/>
                  </a:cubicBezTo>
                  <a:cubicBezTo>
                    <a:pt x="3505" y="2464"/>
                    <a:pt x="3491" y="2441"/>
                    <a:pt x="3471" y="2435"/>
                  </a:cubicBezTo>
                  <a:cubicBezTo>
                    <a:pt x="3451" y="2429"/>
                    <a:pt x="3436" y="2439"/>
                    <a:pt x="3428" y="2456"/>
                  </a:cubicBezTo>
                  <a:cubicBezTo>
                    <a:pt x="3420" y="2472"/>
                    <a:pt x="3407" y="2473"/>
                    <a:pt x="3391" y="2476"/>
                  </a:cubicBezTo>
                  <a:cubicBezTo>
                    <a:pt x="3374" y="2478"/>
                    <a:pt x="3351" y="2478"/>
                    <a:pt x="3348" y="2497"/>
                  </a:cubicBezTo>
                  <a:cubicBezTo>
                    <a:pt x="3345" y="2517"/>
                    <a:pt x="3357" y="2522"/>
                    <a:pt x="3354" y="2541"/>
                  </a:cubicBezTo>
                  <a:cubicBezTo>
                    <a:pt x="3352" y="2560"/>
                    <a:pt x="3356" y="2575"/>
                    <a:pt x="3356" y="2585"/>
                  </a:cubicBezTo>
                  <a:cubicBezTo>
                    <a:pt x="3356" y="2594"/>
                    <a:pt x="3356" y="2604"/>
                    <a:pt x="3336" y="2603"/>
                  </a:cubicBezTo>
                  <a:cubicBezTo>
                    <a:pt x="3315" y="2601"/>
                    <a:pt x="3309" y="2597"/>
                    <a:pt x="3294" y="2591"/>
                  </a:cubicBezTo>
                  <a:cubicBezTo>
                    <a:pt x="3279" y="2585"/>
                    <a:pt x="3270" y="2589"/>
                    <a:pt x="3260" y="2605"/>
                  </a:cubicBezTo>
                  <a:cubicBezTo>
                    <a:pt x="3251" y="2620"/>
                    <a:pt x="3229" y="2627"/>
                    <a:pt x="3217" y="2622"/>
                  </a:cubicBezTo>
                  <a:cubicBezTo>
                    <a:pt x="3205" y="2616"/>
                    <a:pt x="3182" y="2612"/>
                    <a:pt x="3168" y="2629"/>
                  </a:cubicBezTo>
                  <a:cubicBezTo>
                    <a:pt x="3154" y="2646"/>
                    <a:pt x="3127" y="2685"/>
                    <a:pt x="3109" y="2696"/>
                  </a:cubicBezTo>
                  <a:cubicBezTo>
                    <a:pt x="3091" y="2707"/>
                    <a:pt x="3068" y="2717"/>
                    <a:pt x="3059" y="2713"/>
                  </a:cubicBezTo>
                  <a:cubicBezTo>
                    <a:pt x="3049" y="2709"/>
                    <a:pt x="3037" y="2698"/>
                    <a:pt x="3040" y="2672"/>
                  </a:cubicBezTo>
                  <a:cubicBezTo>
                    <a:pt x="3043" y="2646"/>
                    <a:pt x="3052" y="2635"/>
                    <a:pt x="3044" y="2624"/>
                  </a:cubicBezTo>
                  <a:cubicBezTo>
                    <a:pt x="3037" y="2612"/>
                    <a:pt x="3029" y="2583"/>
                    <a:pt x="3000" y="2589"/>
                  </a:cubicBezTo>
                  <a:cubicBezTo>
                    <a:pt x="2972" y="2595"/>
                    <a:pt x="2978" y="2601"/>
                    <a:pt x="2977" y="2612"/>
                  </a:cubicBezTo>
                  <a:cubicBezTo>
                    <a:pt x="2975" y="2622"/>
                    <a:pt x="2972" y="2622"/>
                    <a:pt x="2958" y="2633"/>
                  </a:cubicBezTo>
                  <a:cubicBezTo>
                    <a:pt x="2944" y="2643"/>
                    <a:pt x="2940" y="2652"/>
                    <a:pt x="2940" y="2667"/>
                  </a:cubicBezTo>
                  <a:cubicBezTo>
                    <a:pt x="2941" y="2681"/>
                    <a:pt x="2936" y="2718"/>
                    <a:pt x="2923" y="2730"/>
                  </a:cubicBezTo>
                  <a:cubicBezTo>
                    <a:pt x="2910" y="2743"/>
                    <a:pt x="2894" y="2770"/>
                    <a:pt x="2900" y="2780"/>
                  </a:cubicBezTo>
                  <a:cubicBezTo>
                    <a:pt x="2906" y="2789"/>
                    <a:pt x="2910" y="2797"/>
                    <a:pt x="2902" y="2807"/>
                  </a:cubicBezTo>
                  <a:cubicBezTo>
                    <a:pt x="2894" y="2816"/>
                    <a:pt x="2895" y="2836"/>
                    <a:pt x="2905" y="2838"/>
                  </a:cubicBezTo>
                  <a:cubicBezTo>
                    <a:pt x="2914" y="2840"/>
                    <a:pt x="2929" y="2822"/>
                    <a:pt x="2934" y="2849"/>
                  </a:cubicBezTo>
                  <a:cubicBezTo>
                    <a:pt x="2938" y="2877"/>
                    <a:pt x="2942" y="2891"/>
                    <a:pt x="2939" y="2900"/>
                  </a:cubicBezTo>
                  <a:cubicBezTo>
                    <a:pt x="2936" y="2909"/>
                    <a:pt x="2924" y="2909"/>
                    <a:pt x="2930" y="2921"/>
                  </a:cubicBezTo>
                  <a:cubicBezTo>
                    <a:pt x="2936" y="2933"/>
                    <a:pt x="2939" y="2937"/>
                    <a:pt x="2929" y="2946"/>
                  </a:cubicBezTo>
                  <a:cubicBezTo>
                    <a:pt x="2920" y="2955"/>
                    <a:pt x="2894" y="2960"/>
                    <a:pt x="2882" y="2973"/>
                  </a:cubicBezTo>
                  <a:cubicBezTo>
                    <a:pt x="2870" y="2986"/>
                    <a:pt x="2861" y="2998"/>
                    <a:pt x="2841" y="3000"/>
                  </a:cubicBezTo>
                  <a:cubicBezTo>
                    <a:pt x="2820" y="3002"/>
                    <a:pt x="2814" y="3001"/>
                    <a:pt x="2803" y="2992"/>
                  </a:cubicBezTo>
                  <a:cubicBezTo>
                    <a:pt x="2793" y="2983"/>
                    <a:pt x="2781" y="2987"/>
                    <a:pt x="2771" y="2994"/>
                  </a:cubicBezTo>
                  <a:cubicBezTo>
                    <a:pt x="2761" y="3002"/>
                    <a:pt x="2756" y="3009"/>
                    <a:pt x="2744" y="3022"/>
                  </a:cubicBezTo>
                  <a:cubicBezTo>
                    <a:pt x="2731" y="3036"/>
                    <a:pt x="2738" y="3044"/>
                    <a:pt x="2712" y="3042"/>
                  </a:cubicBezTo>
                  <a:cubicBezTo>
                    <a:pt x="2685" y="3040"/>
                    <a:pt x="2675" y="3021"/>
                    <a:pt x="2661" y="3033"/>
                  </a:cubicBezTo>
                  <a:cubicBezTo>
                    <a:pt x="2646" y="3046"/>
                    <a:pt x="2626" y="3063"/>
                    <a:pt x="2624" y="3075"/>
                  </a:cubicBezTo>
                  <a:cubicBezTo>
                    <a:pt x="2621" y="3088"/>
                    <a:pt x="2596" y="3132"/>
                    <a:pt x="2584" y="3147"/>
                  </a:cubicBezTo>
                  <a:cubicBezTo>
                    <a:pt x="2573" y="3162"/>
                    <a:pt x="2570" y="3181"/>
                    <a:pt x="2554" y="3178"/>
                  </a:cubicBezTo>
                  <a:cubicBezTo>
                    <a:pt x="2538" y="3175"/>
                    <a:pt x="2533" y="3173"/>
                    <a:pt x="2526" y="3185"/>
                  </a:cubicBezTo>
                  <a:cubicBezTo>
                    <a:pt x="2520" y="3197"/>
                    <a:pt x="2486" y="3210"/>
                    <a:pt x="2480" y="3196"/>
                  </a:cubicBezTo>
                  <a:cubicBezTo>
                    <a:pt x="2474" y="3182"/>
                    <a:pt x="2467" y="3173"/>
                    <a:pt x="2455" y="3184"/>
                  </a:cubicBezTo>
                  <a:cubicBezTo>
                    <a:pt x="2443" y="3196"/>
                    <a:pt x="2425" y="3211"/>
                    <a:pt x="2414" y="3224"/>
                  </a:cubicBezTo>
                  <a:cubicBezTo>
                    <a:pt x="2403" y="3237"/>
                    <a:pt x="2401" y="3246"/>
                    <a:pt x="2389" y="3251"/>
                  </a:cubicBezTo>
                  <a:cubicBezTo>
                    <a:pt x="2377" y="3255"/>
                    <a:pt x="2370" y="3252"/>
                    <a:pt x="2365" y="3242"/>
                  </a:cubicBezTo>
                  <a:cubicBezTo>
                    <a:pt x="2360" y="3231"/>
                    <a:pt x="2353" y="3225"/>
                    <a:pt x="2343" y="3233"/>
                  </a:cubicBezTo>
                  <a:cubicBezTo>
                    <a:pt x="2334" y="3240"/>
                    <a:pt x="2318" y="3241"/>
                    <a:pt x="2311" y="3244"/>
                  </a:cubicBezTo>
                  <a:cubicBezTo>
                    <a:pt x="2303" y="3246"/>
                    <a:pt x="2288" y="3264"/>
                    <a:pt x="2283" y="3270"/>
                  </a:cubicBezTo>
                  <a:cubicBezTo>
                    <a:pt x="2277" y="3276"/>
                    <a:pt x="2276" y="3285"/>
                    <a:pt x="2258" y="3289"/>
                  </a:cubicBezTo>
                  <a:cubicBezTo>
                    <a:pt x="2239" y="3293"/>
                    <a:pt x="2238" y="3291"/>
                    <a:pt x="2233" y="3306"/>
                  </a:cubicBezTo>
                  <a:cubicBezTo>
                    <a:pt x="2227" y="3321"/>
                    <a:pt x="2219" y="3342"/>
                    <a:pt x="2225" y="3353"/>
                  </a:cubicBezTo>
                  <a:cubicBezTo>
                    <a:pt x="2231" y="3365"/>
                    <a:pt x="2243" y="3377"/>
                    <a:pt x="2240" y="3389"/>
                  </a:cubicBezTo>
                  <a:cubicBezTo>
                    <a:pt x="2237" y="3400"/>
                    <a:pt x="2245" y="3408"/>
                    <a:pt x="2223" y="3408"/>
                  </a:cubicBezTo>
                  <a:cubicBezTo>
                    <a:pt x="2202" y="3407"/>
                    <a:pt x="2192" y="3405"/>
                    <a:pt x="2185" y="3421"/>
                  </a:cubicBezTo>
                  <a:cubicBezTo>
                    <a:pt x="2178" y="3436"/>
                    <a:pt x="2160" y="3460"/>
                    <a:pt x="2147" y="3475"/>
                  </a:cubicBezTo>
                  <a:cubicBezTo>
                    <a:pt x="2133" y="3489"/>
                    <a:pt x="2117" y="3509"/>
                    <a:pt x="2109" y="3515"/>
                  </a:cubicBezTo>
                  <a:cubicBezTo>
                    <a:pt x="2101" y="3520"/>
                    <a:pt x="2078" y="3526"/>
                    <a:pt x="2070" y="3543"/>
                  </a:cubicBezTo>
                  <a:cubicBezTo>
                    <a:pt x="2062" y="3561"/>
                    <a:pt x="2054" y="3569"/>
                    <a:pt x="2054" y="3584"/>
                  </a:cubicBezTo>
                  <a:cubicBezTo>
                    <a:pt x="2054" y="3598"/>
                    <a:pt x="2058" y="3602"/>
                    <a:pt x="2040" y="3618"/>
                  </a:cubicBezTo>
                  <a:cubicBezTo>
                    <a:pt x="2022" y="3634"/>
                    <a:pt x="2025" y="3637"/>
                    <a:pt x="2005" y="3636"/>
                  </a:cubicBezTo>
                  <a:cubicBezTo>
                    <a:pt x="1985" y="3634"/>
                    <a:pt x="1989" y="3636"/>
                    <a:pt x="1984" y="3618"/>
                  </a:cubicBezTo>
                  <a:cubicBezTo>
                    <a:pt x="1980" y="3600"/>
                    <a:pt x="1970" y="3592"/>
                    <a:pt x="1959" y="3602"/>
                  </a:cubicBezTo>
                  <a:cubicBezTo>
                    <a:pt x="1948" y="3611"/>
                    <a:pt x="1941" y="3623"/>
                    <a:pt x="1926" y="3622"/>
                  </a:cubicBezTo>
                  <a:cubicBezTo>
                    <a:pt x="1911" y="3622"/>
                    <a:pt x="1884" y="3627"/>
                    <a:pt x="1869" y="3603"/>
                  </a:cubicBezTo>
                  <a:cubicBezTo>
                    <a:pt x="1854" y="3578"/>
                    <a:pt x="1856" y="3576"/>
                    <a:pt x="1842" y="3573"/>
                  </a:cubicBezTo>
                  <a:cubicBezTo>
                    <a:pt x="1827" y="3570"/>
                    <a:pt x="1822" y="3559"/>
                    <a:pt x="1817" y="3547"/>
                  </a:cubicBezTo>
                  <a:cubicBezTo>
                    <a:pt x="1813" y="3535"/>
                    <a:pt x="1801" y="3531"/>
                    <a:pt x="1786" y="3531"/>
                  </a:cubicBezTo>
                  <a:cubicBezTo>
                    <a:pt x="1771" y="3531"/>
                    <a:pt x="1716" y="3525"/>
                    <a:pt x="1704" y="3515"/>
                  </a:cubicBezTo>
                  <a:cubicBezTo>
                    <a:pt x="1691" y="3505"/>
                    <a:pt x="1682" y="3506"/>
                    <a:pt x="1696" y="3486"/>
                  </a:cubicBezTo>
                  <a:cubicBezTo>
                    <a:pt x="1710" y="3467"/>
                    <a:pt x="1708" y="3465"/>
                    <a:pt x="1720" y="3442"/>
                  </a:cubicBezTo>
                  <a:cubicBezTo>
                    <a:pt x="1731" y="3420"/>
                    <a:pt x="1735" y="3400"/>
                    <a:pt x="1747" y="3387"/>
                  </a:cubicBezTo>
                  <a:cubicBezTo>
                    <a:pt x="1760" y="3373"/>
                    <a:pt x="1781" y="3346"/>
                    <a:pt x="1763" y="3330"/>
                  </a:cubicBezTo>
                  <a:cubicBezTo>
                    <a:pt x="1745" y="3313"/>
                    <a:pt x="1743" y="3315"/>
                    <a:pt x="1743" y="3300"/>
                  </a:cubicBezTo>
                  <a:cubicBezTo>
                    <a:pt x="1743" y="3285"/>
                    <a:pt x="1735" y="3276"/>
                    <a:pt x="1715" y="3269"/>
                  </a:cubicBezTo>
                  <a:cubicBezTo>
                    <a:pt x="1694" y="3263"/>
                    <a:pt x="1701" y="3273"/>
                    <a:pt x="1680" y="3283"/>
                  </a:cubicBezTo>
                  <a:cubicBezTo>
                    <a:pt x="1659" y="3293"/>
                    <a:pt x="1663" y="3291"/>
                    <a:pt x="1651" y="3294"/>
                  </a:cubicBezTo>
                  <a:cubicBezTo>
                    <a:pt x="1639" y="3297"/>
                    <a:pt x="1637" y="3300"/>
                    <a:pt x="1633" y="3313"/>
                  </a:cubicBezTo>
                  <a:cubicBezTo>
                    <a:pt x="1628" y="3327"/>
                    <a:pt x="1638" y="3328"/>
                    <a:pt x="1622" y="3325"/>
                  </a:cubicBezTo>
                  <a:cubicBezTo>
                    <a:pt x="1606" y="3321"/>
                    <a:pt x="1594" y="3330"/>
                    <a:pt x="1598" y="3342"/>
                  </a:cubicBezTo>
                  <a:cubicBezTo>
                    <a:pt x="1603" y="3355"/>
                    <a:pt x="1612" y="3348"/>
                    <a:pt x="1601" y="3368"/>
                  </a:cubicBezTo>
                  <a:cubicBezTo>
                    <a:pt x="1590" y="3389"/>
                    <a:pt x="1575" y="3398"/>
                    <a:pt x="1573" y="3409"/>
                  </a:cubicBezTo>
                  <a:cubicBezTo>
                    <a:pt x="1571" y="3420"/>
                    <a:pt x="1565" y="3430"/>
                    <a:pt x="1562" y="3445"/>
                  </a:cubicBezTo>
                  <a:cubicBezTo>
                    <a:pt x="1558" y="3461"/>
                    <a:pt x="1562" y="3485"/>
                    <a:pt x="1564" y="3501"/>
                  </a:cubicBezTo>
                  <a:cubicBezTo>
                    <a:pt x="1566" y="3517"/>
                    <a:pt x="1560" y="3528"/>
                    <a:pt x="1567" y="3558"/>
                  </a:cubicBezTo>
                  <a:cubicBezTo>
                    <a:pt x="1574" y="3587"/>
                    <a:pt x="1579" y="3602"/>
                    <a:pt x="1568" y="3614"/>
                  </a:cubicBezTo>
                  <a:cubicBezTo>
                    <a:pt x="1558" y="3626"/>
                    <a:pt x="1560" y="3638"/>
                    <a:pt x="1542" y="3636"/>
                  </a:cubicBezTo>
                  <a:cubicBezTo>
                    <a:pt x="1525" y="3633"/>
                    <a:pt x="1507" y="3612"/>
                    <a:pt x="1494" y="3623"/>
                  </a:cubicBezTo>
                  <a:cubicBezTo>
                    <a:pt x="1481" y="3633"/>
                    <a:pt x="1467" y="3635"/>
                    <a:pt x="1450" y="3653"/>
                  </a:cubicBezTo>
                  <a:cubicBezTo>
                    <a:pt x="1432" y="3671"/>
                    <a:pt x="1424" y="3678"/>
                    <a:pt x="1409" y="3675"/>
                  </a:cubicBezTo>
                  <a:cubicBezTo>
                    <a:pt x="1394" y="3672"/>
                    <a:pt x="1398" y="3680"/>
                    <a:pt x="1385" y="3682"/>
                  </a:cubicBezTo>
                  <a:cubicBezTo>
                    <a:pt x="1372" y="3685"/>
                    <a:pt x="1368" y="3682"/>
                    <a:pt x="1362" y="3674"/>
                  </a:cubicBezTo>
                  <a:cubicBezTo>
                    <a:pt x="1356" y="3666"/>
                    <a:pt x="1335" y="3676"/>
                    <a:pt x="1326" y="3683"/>
                  </a:cubicBezTo>
                  <a:cubicBezTo>
                    <a:pt x="1316" y="3690"/>
                    <a:pt x="1305" y="3704"/>
                    <a:pt x="1294" y="3723"/>
                  </a:cubicBezTo>
                  <a:cubicBezTo>
                    <a:pt x="1284" y="3743"/>
                    <a:pt x="934" y="3556"/>
                    <a:pt x="934" y="3556"/>
                  </a:cubicBezTo>
                  <a:cubicBezTo>
                    <a:pt x="480" y="3211"/>
                    <a:pt x="480" y="3211"/>
                    <a:pt x="480" y="3211"/>
                  </a:cubicBezTo>
                  <a:cubicBezTo>
                    <a:pt x="0" y="2851"/>
                    <a:pt x="0" y="2851"/>
                    <a:pt x="0" y="2851"/>
                  </a:cubicBezTo>
                  <a:cubicBezTo>
                    <a:pt x="92" y="2633"/>
                    <a:pt x="92" y="2633"/>
                    <a:pt x="92" y="2633"/>
                  </a:cubicBezTo>
                  <a:cubicBezTo>
                    <a:pt x="200" y="2550"/>
                    <a:pt x="200" y="2550"/>
                    <a:pt x="200" y="2550"/>
                  </a:cubicBezTo>
                  <a:cubicBezTo>
                    <a:pt x="211" y="2532"/>
                    <a:pt x="211" y="2532"/>
                    <a:pt x="211" y="2532"/>
                  </a:cubicBezTo>
                  <a:lnTo>
                    <a:pt x="215" y="2531"/>
                  </a:lnTo>
                  <a:close/>
                </a:path>
              </a:pathLst>
            </a:custGeom>
            <a:solidFill>
              <a:srgbClr val="00B0F0"/>
            </a:solidFill>
            <a:ln w="6350" cap="flat" cmpd="sng">
              <a:solidFill>
                <a:srgbClr val="FCFCFC"/>
              </a:solidFill>
              <a:prstDash val="solid"/>
              <a:miter/>
              <a:headEnd type="none" w="med" len="med"/>
              <a:tailEnd type="none" w="med" len="med"/>
            </a:ln>
          </p:spPr>
          <p:txBody>
            <a:bodyPr/>
            <a:lstStyle/>
            <a:p>
              <a:endParaRPr lang="zh-CN" altLang="en-US"/>
            </a:p>
          </p:txBody>
        </p:sp>
        <p:sp>
          <p:nvSpPr>
            <p:cNvPr id="18463" name="Freeform 28"/>
            <p:cNvSpPr/>
            <p:nvPr/>
          </p:nvSpPr>
          <p:spPr>
            <a:xfrm>
              <a:off x="2190750" y="3090863"/>
              <a:ext cx="965200" cy="1001712"/>
            </a:xfrm>
            <a:custGeom>
              <a:avLst/>
              <a:gdLst/>
              <a:ahLst/>
              <a:cxnLst>
                <a:cxn ang="0">
                  <a:pos x="170" y="335"/>
                </a:cxn>
                <a:cxn ang="0">
                  <a:pos x="257" y="398"/>
                </a:cxn>
                <a:cxn ang="0">
                  <a:pos x="254" y="645"/>
                </a:cxn>
                <a:cxn ang="0">
                  <a:pos x="207" y="773"/>
                </a:cxn>
                <a:cxn ang="0">
                  <a:pos x="132" y="828"/>
                </a:cxn>
                <a:cxn ang="0">
                  <a:pos x="34" y="929"/>
                </a:cxn>
                <a:cxn ang="0">
                  <a:pos x="22" y="1042"/>
                </a:cxn>
                <a:cxn ang="0">
                  <a:pos x="44" y="1139"/>
                </a:cxn>
                <a:cxn ang="0">
                  <a:pos x="182" y="1108"/>
                </a:cxn>
                <a:cxn ang="0">
                  <a:pos x="267" y="1117"/>
                </a:cxn>
                <a:cxn ang="0">
                  <a:pos x="255" y="1241"/>
                </a:cxn>
                <a:cxn ang="0">
                  <a:pos x="333" y="1327"/>
                </a:cxn>
                <a:cxn ang="0">
                  <a:pos x="356" y="1405"/>
                </a:cxn>
                <a:cxn ang="0">
                  <a:pos x="332" y="1535"/>
                </a:cxn>
                <a:cxn ang="0">
                  <a:pos x="436" y="1559"/>
                </a:cxn>
                <a:cxn ang="0">
                  <a:pos x="496" y="1670"/>
                </a:cxn>
                <a:cxn ang="0">
                  <a:pos x="603" y="1682"/>
                </a:cxn>
                <a:cxn ang="0">
                  <a:pos x="717" y="1725"/>
                </a:cxn>
                <a:cxn ang="0">
                  <a:pos x="800" y="1773"/>
                </a:cxn>
                <a:cxn ang="0">
                  <a:pos x="819" y="1651"/>
                </a:cxn>
                <a:cxn ang="0">
                  <a:pos x="812" y="1513"/>
                </a:cxn>
                <a:cxn ang="0">
                  <a:pos x="915" y="1517"/>
                </a:cxn>
                <a:cxn ang="0">
                  <a:pos x="984" y="1462"/>
                </a:cxn>
                <a:cxn ang="0">
                  <a:pos x="1080" y="1533"/>
                </a:cxn>
                <a:cxn ang="0">
                  <a:pos x="1166" y="1484"/>
                </a:cxn>
                <a:cxn ang="0">
                  <a:pos x="1237" y="1501"/>
                </a:cxn>
                <a:cxn ang="0">
                  <a:pos x="1334" y="1453"/>
                </a:cxn>
                <a:cxn ang="0">
                  <a:pos x="1419" y="1444"/>
                </a:cxn>
                <a:cxn ang="0">
                  <a:pos x="1494" y="1356"/>
                </a:cxn>
                <a:cxn ang="0">
                  <a:pos x="1588" y="1366"/>
                </a:cxn>
                <a:cxn ang="0">
                  <a:pos x="1662" y="1309"/>
                </a:cxn>
                <a:cxn ang="0">
                  <a:pos x="1716" y="1233"/>
                </a:cxn>
                <a:cxn ang="0">
                  <a:pos x="1693" y="1166"/>
                </a:cxn>
                <a:cxn ang="0">
                  <a:pos x="1628" y="1181"/>
                </a:cxn>
                <a:cxn ang="0">
                  <a:pos x="1558" y="1179"/>
                </a:cxn>
                <a:cxn ang="0">
                  <a:pos x="1524" y="1148"/>
                </a:cxn>
                <a:cxn ang="0">
                  <a:pos x="1477" y="1102"/>
                </a:cxn>
                <a:cxn ang="0">
                  <a:pos x="1430" y="1104"/>
                </a:cxn>
                <a:cxn ang="0">
                  <a:pos x="1386" y="1057"/>
                </a:cxn>
                <a:cxn ang="0">
                  <a:pos x="1414" y="998"/>
                </a:cxn>
                <a:cxn ang="0">
                  <a:pos x="1421" y="945"/>
                </a:cxn>
                <a:cxn ang="0">
                  <a:pos x="1344" y="858"/>
                </a:cxn>
                <a:cxn ang="0">
                  <a:pos x="1368" y="757"/>
                </a:cxn>
                <a:cxn ang="0">
                  <a:pos x="1370" y="683"/>
                </a:cxn>
                <a:cxn ang="0">
                  <a:pos x="1335" y="621"/>
                </a:cxn>
                <a:cxn ang="0">
                  <a:pos x="1286" y="627"/>
                </a:cxn>
                <a:cxn ang="0">
                  <a:pos x="1223" y="576"/>
                </a:cxn>
                <a:cxn ang="0">
                  <a:pos x="1228" y="507"/>
                </a:cxn>
                <a:cxn ang="0">
                  <a:pos x="1283" y="456"/>
                </a:cxn>
                <a:cxn ang="0">
                  <a:pos x="1344" y="465"/>
                </a:cxn>
                <a:cxn ang="0">
                  <a:pos x="1409" y="472"/>
                </a:cxn>
                <a:cxn ang="0">
                  <a:pos x="1471" y="468"/>
                </a:cxn>
                <a:cxn ang="0">
                  <a:pos x="1536" y="435"/>
                </a:cxn>
                <a:cxn ang="0">
                  <a:pos x="1518" y="240"/>
                </a:cxn>
                <a:cxn ang="0">
                  <a:pos x="1132" y="190"/>
                </a:cxn>
                <a:cxn ang="0">
                  <a:pos x="191" y="0"/>
                </a:cxn>
                <a:cxn ang="0">
                  <a:pos x="153" y="274"/>
                </a:cxn>
              </a:cxnLst>
              <a:rect l="0" t="0" r="0" b="0"/>
              <a:pathLst>
                <a:path w="1725" h="1790">
                  <a:moveTo>
                    <a:pt x="154" y="279"/>
                  </a:moveTo>
                  <a:cubicBezTo>
                    <a:pt x="155" y="296"/>
                    <a:pt x="157" y="312"/>
                    <a:pt x="170" y="335"/>
                  </a:cubicBezTo>
                  <a:cubicBezTo>
                    <a:pt x="183" y="358"/>
                    <a:pt x="174" y="385"/>
                    <a:pt x="203" y="370"/>
                  </a:cubicBezTo>
                  <a:cubicBezTo>
                    <a:pt x="233" y="355"/>
                    <a:pt x="251" y="377"/>
                    <a:pt x="257" y="398"/>
                  </a:cubicBezTo>
                  <a:cubicBezTo>
                    <a:pt x="262" y="419"/>
                    <a:pt x="266" y="464"/>
                    <a:pt x="267" y="481"/>
                  </a:cubicBezTo>
                  <a:cubicBezTo>
                    <a:pt x="267" y="497"/>
                    <a:pt x="254" y="628"/>
                    <a:pt x="254" y="645"/>
                  </a:cubicBezTo>
                  <a:cubicBezTo>
                    <a:pt x="254" y="662"/>
                    <a:pt x="247" y="702"/>
                    <a:pt x="244" y="719"/>
                  </a:cubicBezTo>
                  <a:cubicBezTo>
                    <a:pt x="240" y="736"/>
                    <a:pt x="230" y="764"/>
                    <a:pt x="207" y="773"/>
                  </a:cubicBezTo>
                  <a:cubicBezTo>
                    <a:pt x="183" y="783"/>
                    <a:pt x="190" y="795"/>
                    <a:pt x="173" y="809"/>
                  </a:cubicBezTo>
                  <a:cubicBezTo>
                    <a:pt x="155" y="824"/>
                    <a:pt x="140" y="804"/>
                    <a:pt x="132" y="828"/>
                  </a:cubicBezTo>
                  <a:cubicBezTo>
                    <a:pt x="123" y="852"/>
                    <a:pt x="111" y="870"/>
                    <a:pt x="89" y="878"/>
                  </a:cubicBezTo>
                  <a:cubicBezTo>
                    <a:pt x="67" y="885"/>
                    <a:pt x="28" y="901"/>
                    <a:pt x="34" y="929"/>
                  </a:cubicBezTo>
                  <a:cubicBezTo>
                    <a:pt x="40" y="957"/>
                    <a:pt x="46" y="973"/>
                    <a:pt x="23" y="984"/>
                  </a:cubicBezTo>
                  <a:cubicBezTo>
                    <a:pt x="0" y="995"/>
                    <a:pt x="8" y="1016"/>
                    <a:pt x="22" y="1042"/>
                  </a:cubicBezTo>
                  <a:cubicBezTo>
                    <a:pt x="35" y="1068"/>
                    <a:pt x="38" y="1083"/>
                    <a:pt x="28" y="1101"/>
                  </a:cubicBezTo>
                  <a:cubicBezTo>
                    <a:pt x="19" y="1119"/>
                    <a:pt x="19" y="1149"/>
                    <a:pt x="44" y="1139"/>
                  </a:cubicBezTo>
                  <a:cubicBezTo>
                    <a:pt x="69" y="1130"/>
                    <a:pt x="69" y="1119"/>
                    <a:pt x="98" y="1107"/>
                  </a:cubicBezTo>
                  <a:cubicBezTo>
                    <a:pt x="127" y="1096"/>
                    <a:pt x="135" y="1100"/>
                    <a:pt x="182" y="1108"/>
                  </a:cubicBezTo>
                  <a:cubicBezTo>
                    <a:pt x="229" y="1115"/>
                    <a:pt x="196" y="1110"/>
                    <a:pt x="227" y="1098"/>
                  </a:cubicBezTo>
                  <a:cubicBezTo>
                    <a:pt x="259" y="1087"/>
                    <a:pt x="281" y="1093"/>
                    <a:pt x="267" y="1117"/>
                  </a:cubicBezTo>
                  <a:cubicBezTo>
                    <a:pt x="253" y="1141"/>
                    <a:pt x="234" y="1159"/>
                    <a:pt x="242" y="1177"/>
                  </a:cubicBezTo>
                  <a:cubicBezTo>
                    <a:pt x="250" y="1195"/>
                    <a:pt x="255" y="1226"/>
                    <a:pt x="255" y="1241"/>
                  </a:cubicBezTo>
                  <a:cubicBezTo>
                    <a:pt x="255" y="1256"/>
                    <a:pt x="231" y="1294"/>
                    <a:pt x="261" y="1308"/>
                  </a:cubicBezTo>
                  <a:cubicBezTo>
                    <a:pt x="291" y="1322"/>
                    <a:pt x="309" y="1326"/>
                    <a:pt x="333" y="1327"/>
                  </a:cubicBezTo>
                  <a:cubicBezTo>
                    <a:pt x="357" y="1328"/>
                    <a:pt x="366" y="1332"/>
                    <a:pt x="373" y="1354"/>
                  </a:cubicBezTo>
                  <a:cubicBezTo>
                    <a:pt x="380" y="1376"/>
                    <a:pt x="368" y="1380"/>
                    <a:pt x="356" y="1405"/>
                  </a:cubicBezTo>
                  <a:cubicBezTo>
                    <a:pt x="343" y="1430"/>
                    <a:pt x="336" y="1444"/>
                    <a:pt x="341" y="1467"/>
                  </a:cubicBezTo>
                  <a:cubicBezTo>
                    <a:pt x="346" y="1490"/>
                    <a:pt x="347" y="1521"/>
                    <a:pt x="332" y="1535"/>
                  </a:cubicBezTo>
                  <a:cubicBezTo>
                    <a:pt x="316" y="1548"/>
                    <a:pt x="319" y="1553"/>
                    <a:pt x="348" y="1557"/>
                  </a:cubicBezTo>
                  <a:cubicBezTo>
                    <a:pt x="377" y="1561"/>
                    <a:pt x="401" y="1549"/>
                    <a:pt x="436" y="1559"/>
                  </a:cubicBezTo>
                  <a:cubicBezTo>
                    <a:pt x="470" y="1570"/>
                    <a:pt x="454" y="1574"/>
                    <a:pt x="459" y="1596"/>
                  </a:cubicBezTo>
                  <a:cubicBezTo>
                    <a:pt x="464" y="1619"/>
                    <a:pt x="474" y="1659"/>
                    <a:pt x="496" y="1670"/>
                  </a:cubicBezTo>
                  <a:cubicBezTo>
                    <a:pt x="519" y="1681"/>
                    <a:pt x="534" y="1673"/>
                    <a:pt x="556" y="1682"/>
                  </a:cubicBezTo>
                  <a:cubicBezTo>
                    <a:pt x="578" y="1692"/>
                    <a:pt x="579" y="1706"/>
                    <a:pt x="603" y="1682"/>
                  </a:cubicBezTo>
                  <a:cubicBezTo>
                    <a:pt x="627" y="1659"/>
                    <a:pt x="647" y="1630"/>
                    <a:pt x="673" y="1650"/>
                  </a:cubicBezTo>
                  <a:cubicBezTo>
                    <a:pt x="700" y="1670"/>
                    <a:pt x="709" y="1703"/>
                    <a:pt x="717" y="1725"/>
                  </a:cubicBezTo>
                  <a:cubicBezTo>
                    <a:pt x="725" y="1747"/>
                    <a:pt x="745" y="1768"/>
                    <a:pt x="761" y="1760"/>
                  </a:cubicBezTo>
                  <a:cubicBezTo>
                    <a:pt x="778" y="1751"/>
                    <a:pt x="781" y="1755"/>
                    <a:pt x="800" y="1773"/>
                  </a:cubicBezTo>
                  <a:cubicBezTo>
                    <a:pt x="820" y="1790"/>
                    <a:pt x="834" y="1781"/>
                    <a:pt x="828" y="1747"/>
                  </a:cubicBezTo>
                  <a:cubicBezTo>
                    <a:pt x="822" y="1712"/>
                    <a:pt x="815" y="1678"/>
                    <a:pt x="819" y="1651"/>
                  </a:cubicBezTo>
                  <a:cubicBezTo>
                    <a:pt x="822" y="1624"/>
                    <a:pt x="821" y="1626"/>
                    <a:pt x="800" y="1588"/>
                  </a:cubicBezTo>
                  <a:cubicBezTo>
                    <a:pt x="780" y="1551"/>
                    <a:pt x="797" y="1525"/>
                    <a:pt x="812" y="1513"/>
                  </a:cubicBezTo>
                  <a:cubicBezTo>
                    <a:pt x="827" y="1501"/>
                    <a:pt x="857" y="1492"/>
                    <a:pt x="873" y="1490"/>
                  </a:cubicBezTo>
                  <a:cubicBezTo>
                    <a:pt x="888" y="1488"/>
                    <a:pt x="904" y="1510"/>
                    <a:pt x="915" y="1517"/>
                  </a:cubicBezTo>
                  <a:cubicBezTo>
                    <a:pt x="926" y="1524"/>
                    <a:pt x="936" y="1540"/>
                    <a:pt x="945" y="1514"/>
                  </a:cubicBezTo>
                  <a:cubicBezTo>
                    <a:pt x="954" y="1488"/>
                    <a:pt x="962" y="1455"/>
                    <a:pt x="984" y="1462"/>
                  </a:cubicBezTo>
                  <a:cubicBezTo>
                    <a:pt x="1007" y="1470"/>
                    <a:pt x="1034" y="1462"/>
                    <a:pt x="1046" y="1480"/>
                  </a:cubicBezTo>
                  <a:cubicBezTo>
                    <a:pt x="1059" y="1498"/>
                    <a:pt x="1058" y="1528"/>
                    <a:pt x="1080" y="1533"/>
                  </a:cubicBezTo>
                  <a:cubicBezTo>
                    <a:pt x="1103" y="1538"/>
                    <a:pt x="1111" y="1531"/>
                    <a:pt x="1115" y="1508"/>
                  </a:cubicBezTo>
                  <a:cubicBezTo>
                    <a:pt x="1119" y="1485"/>
                    <a:pt x="1160" y="1456"/>
                    <a:pt x="1166" y="1484"/>
                  </a:cubicBezTo>
                  <a:cubicBezTo>
                    <a:pt x="1173" y="1511"/>
                    <a:pt x="1190" y="1530"/>
                    <a:pt x="1196" y="1503"/>
                  </a:cubicBezTo>
                  <a:cubicBezTo>
                    <a:pt x="1201" y="1475"/>
                    <a:pt x="1225" y="1479"/>
                    <a:pt x="1237" y="1501"/>
                  </a:cubicBezTo>
                  <a:cubicBezTo>
                    <a:pt x="1249" y="1524"/>
                    <a:pt x="1274" y="1524"/>
                    <a:pt x="1280" y="1497"/>
                  </a:cubicBezTo>
                  <a:cubicBezTo>
                    <a:pt x="1286" y="1471"/>
                    <a:pt x="1315" y="1445"/>
                    <a:pt x="1334" y="1453"/>
                  </a:cubicBezTo>
                  <a:cubicBezTo>
                    <a:pt x="1352" y="1462"/>
                    <a:pt x="1356" y="1490"/>
                    <a:pt x="1378" y="1461"/>
                  </a:cubicBezTo>
                  <a:cubicBezTo>
                    <a:pt x="1401" y="1432"/>
                    <a:pt x="1406" y="1445"/>
                    <a:pt x="1419" y="1444"/>
                  </a:cubicBezTo>
                  <a:cubicBezTo>
                    <a:pt x="1432" y="1443"/>
                    <a:pt x="1446" y="1433"/>
                    <a:pt x="1447" y="1408"/>
                  </a:cubicBezTo>
                  <a:cubicBezTo>
                    <a:pt x="1447" y="1384"/>
                    <a:pt x="1458" y="1374"/>
                    <a:pt x="1494" y="1356"/>
                  </a:cubicBezTo>
                  <a:cubicBezTo>
                    <a:pt x="1531" y="1339"/>
                    <a:pt x="1565" y="1332"/>
                    <a:pt x="1576" y="1351"/>
                  </a:cubicBezTo>
                  <a:cubicBezTo>
                    <a:pt x="1579" y="1356"/>
                    <a:pt x="1583" y="1361"/>
                    <a:pt x="1588" y="1366"/>
                  </a:cubicBezTo>
                  <a:cubicBezTo>
                    <a:pt x="1588" y="1366"/>
                    <a:pt x="1605" y="1358"/>
                    <a:pt x="1615" y="1346"/>
                  </a:cubicBezTo>
                  <a:cubicBezTo>
                    <a:pt x="1626" y="1333"/>
                    <a:pt x="1637" y="1307"/>
                    <a:pt x="1662" y="1309"/>
                  </a:cubicBezTo>
                  <a:cubicBezTo>
                    <a:pt x="1687" y="1311"/>
                    <a:pt x="1705" y="1309"/>
                    <a:pt x="1710" y="1291"/>
                  </a:cubicBezTo>
                  <a:cubicBezTo>
                    <a:pt x="1714" y="1274"/>
                    <a:pt x="1706" y="1239"/>
                    <a:pt x="1716" y="1233"/>
                  </a:cubicBezTo>
                  <a:cubicBezTo>
                    <a:pt x="1725" y="1226"/>
                    <a:pt x="1717" y="1222"/>
                    <a:pt x="1711" y="1203"/>
                  </a:cubicBezTo>
                  <a:cubicBezTo>
                    <a:pt x="1705" y="1183"/>
                    <a:pt x="1698" y="1165"/>
                    <a:pt x="1693" y="1166"/>
                  </a:cubicBezTo>
                  <a:cubicBezTo>
                    <a:pt x="1687" y="1166"/>
                    <a:pt x="1667" y="1168"/>
                    <a:pt x="1659" y="1180"/>
                  </a:cubicBezTo>
                  <a:cubicBezTo>
                    <a:pt x="1652" y="1192"/>
                    <a:pt x="1644" y="1195"/>
                    <a:pt x="1628" y="1181"/>
                  </a:cubicBezTo>
                  <a:cubicBezTo>
                    <a:pt x="1612" y="1168"/>
                    <a:pt x="1603" y="1143"/>
                    <a:pt x="1590" y="1166"/>
                  </a:cubicBezTo>
                  <a:cubicBezTo>
                    <a:pt x="1577" y="1188"/>
                    <a:pt x="1568" y="1187"/>
                    <a:pt x="1558" y="1179"/>
                  </a:cubicBezTo>
                  <a:cubicBezTo>
                    <a:pt x="1549" y="1170"/>
                    <a:pt x="1539" y="1167"/>
                    <a:pt x="1533" y="1171"/>
                  </a:cubicBezTo>
                  <a:cubicBezTo>
                    <a:pt x="1527" y="1174"/>
                    <a:pt x="1520" y="1165"/>
                    <a:pt x="1524" y="1148"/>
                  </a:cubicBezTo>
                  <a:cubicBezTo>
                    <a:pt x="1527" y="1131"/>
                    <a:pt x="1520" y="1115"/>
                    <a:pt x="1507" y="1102"/>
                  </a:cubicBezTo>
                  <a:cubicBezTo>
                    <a:pt x="1494" y="1089"/>
                    <a:pt x="1486" y="1096"/>
                    <a:pt x="1477" y="1102"/>
                  </a:cubicBezTo>
                  <a:cubicBezTo>
                    <a:pt x="1468" y="1108"/>
                    <a:pt x="1463" y="1094"/>
                    <a:pt x="1450" y="1095"/>
                  </a:cubicBezTo>
                  <a:cubicBezTo>
                    <a:pt x="1438" y="1096"/>
                    <a:pt x="1430" y="1091"/>
                    <a:pt x="1430" y="1104"/>
                  </a:cubicBezTo>
                  <a:cubicBezTo>
                    <a:pt x="1430" y="1117"/>
                    <a:pt x="1421" y="1123"/>
                    <a:pt x="1411" y="1107"/>
                  </a:cubicBezTo>
                  <a:cubicBezTo>
                    <a:pt x="1402" y="1091"/>
                    <a:pt x="1391" y="1068"/>
                    <a:pt x="1386" y="1057"/>
                  </a:cubicBezTo>
                  <a:cubicBezTo>
                    <a:pt x="1382" y="1046"/>
                    <a:pt x="1368" y="1025"/>
                    <a:pt x="1383" y="1023"/>
                  </a:cubicBezTo>
                  <a:cubicBezTo>
                    <a:pt x="1399" y="1021"/>
                    <a:pt x="1403" y="1006"/>
                    <a:pt x="1414" y="998"/>
                  </a:cubicBezTo>
                  <a:cubicBezTo>
                    <a:pt x="1426" y="990"/>
                    <a:pt x="1417" y="978"/>
                    <a:pt x="1414" y="967"/>
                  </a:cubicBezTo>
                  <a:cubicBezTo>
                    <a:pt x="1412" y="956"/>
                    <a:pt x="1407" y="956"/>
                    <a:pt x="1421" y="945"/>
                  </a:cubicBezTo>
                  <a:cubicBezTo>
                    <a:pt x="1434" y="934"/>
                    <a:pt x="1444" y="929"/>
                    <a:pt x="1414" y="910"/>
                  </a:cubicBezTo>
                  <a:cubicBezTo>
                    <a:pt x="1384" y="891"/>
                    <a:pt x="1347" y="872"/>
                    <a:pt x="1344" y="858"/>
                  </a:cubicBezTo>
                  <a:cubicBezTo>
                    <a:pt x="1341" y="844"/>
                    <a:pt x="1347" y="822"/>
                    <a:pt x="1350" y="810"/>
                  </a:cubicBezTo>
                  <a:cubicBezTo>
                    <a:pt x="1354" y="799"/>
                    <a:pt x="1366" y="773"/>
                    <a:pt x="1368" y="757"/>
                  </a:cubicBezTo>
                  <a:cubicBezTo>
                    <a:pt x="1370" y="741"/>
                    <a:pt x="1363" y="720"/>
                    <a:pt x="1375" y="710"/>
                  </a:cubicBezTo>
                  <a:cubicBezTo>
                    <a:pt x="1387" y="701"/>
                    <a:pt x="1374" y="695"/>
                    <a:pt x="1370" y="683"/>
                  </a:cubicBezTo>
                  <a:cubicBezTo>
                    <a:pt x="1366" y="670"/>
                    <a:pt x="1363" y="660"/>
                    <a:pt x="1360" y="640"/>
                  </a:cubicBezTo>
                  <a:cubicBezTo>
                    <a:pt x="1356" y="620"/>
                    <a:pt x="1341" y="611"/>
                    <a:pt x="1335" y="621"/>
                  </a:cubicBezTo>
                  <a:cubicBezTo>
                    <a:pt x="1328" y="632"/>
                    <a:pt x="1315" y="627"/>
                    <a:pt x="1308" y="620"/>
                  </a:cubicBezTo>
                  <a:cubicBezTo>
                    <a:pt x="1302" y="613"/>
                    <a:pt x="1294" y="617"/>
                    <a:pt x="1286" y="627"/>
                  </a:cubicBezTo>
                  <a:cubicBezTo>
                    <a:pt x="1278" y="637"/>
                    <a:pt x="1268" y="652"/>
                    <a:pt x="1253" y="636"/>
                  </a:cubicBezTo>
                  <a:cubicBezTo>
                    <a:pt x="1237" y="620"/>
                    <a:pt x="1212" y="594"/>
                    <a:pt x="1223" y="576"/>
                  </a:cubicBezTo>
                  <a:cubicBezTo>
                    <a:pt x="1234" y="558"/>
                    <a:pt x="1230" y="551"/>
                    <a:pt x="1223" y="537"/>
                  </a:cubicBezTo>
                  <a:cubicBezTo>
                    <a:pt x="1217" y="523"/>
                    <a:pt x="1212" y="517"/>
                    <a:pt x="1228" y="507"/>
                  </a:cubicBezTo>
                  <a:cubicBezTo>
                    <a:pt x="1244" y="497"/>
                    <a:pt x="1239" y="489"/>
                    <a:pt x="1248" y="480"/>
                  </a:cubicBezTo>
                  <a:cubicBezTo>
                    <a:pt x="1257" y="471"/>
                    <a:pt x="1264" y="453"/>
                    <a:pt x="1283" y="456"/>
                  </a:cubicBezTo>
                  <a:cubicBezTo>
                    <a:pt x="1303" y="459"/>
                    <a:pt x="1296" y="461"/>
                    <a:pt x="1314" y="469"/>
                  </a:cubicBezTo>
                  <a:cubicBezTo>
                    <a:pt x="1331" y="477"/>
                    <a:pt x="1343" y="482"/>
                    <a:pt x="1344" y="465"/>
                  </a:cubicBezTo>
                  <a:cubicBezTo>
                    <a:pt x="1345" y="448"/>
                    <a:pt x="1365" y="443"/>
                    <a:pt x="1379" y="458"/>
                  </a:cubicBezTo>
                  <a:cubicBezTo>
                    <a:pt x="1392" y="472"/>
                    <a:pt x="1397" y="472"/>
                    <a:pt x="1409" y="472"/>
                  </a:cubicBezTo>
                  <a:cubicBezTo>
                    <a:pt x="1421" y="471"/>
                    <a:pt x="1427" y="487"/>
                    <a:pt x="1448" y="489"/>
                  </a:cubicBezTo>
                  <a:cubicBezTo>
                    <a:pt x="1468" y="490"/>
                    <a:pt x="1466" y="485"/>
                    <a:pt x="1471" y="468"/>
                  </a:cubicBezTo>
                  <a:cubicBezTo>
                    <a:pt x="1477" y="450"/>
                    <a:pt x="1492" y="448"/>
                    <a:pt x="1508" y="452"/>
                  </a:cubicBezTo>
                  <a:cubicBezTo>
                    <a:pt x="1524" y="455"/>
                    <a:pt x="1532" y="449"/>
                    <a:pt x="1536" y="435"/>
                  </a:cubicBezTo>
                  <a:cubicBezTo>
                    <a:pt x="1540" y="420"/>
                    <a:pt x="1530" y="370"/>
                    <a:pt x="1555" y="349"/>
                  </a:cubicBezTo>
                  <a:cubicBezTo>
                    <a:pt x="1581" y="327"/>
                    <a:pt x="1518" y="240"/>
                    <a:pt x="1518" y="240"/>
                  </a:cubicBezTo>
                  <a:cubicBezTo>
                    <a:pt x="1333" y="119"/>
                    <a:pt x="1333" y="119"/>
                    <a:pt x="1333" y="119"/>
                  </a:cubicBezTo>
                  <a:cubicBezTo>
                    <a:pt x="1132" y="190"/>
                    <a:pt x="1132" y="190"/>
                    <a:pt x="1132" y="190"/>
                  </a:cubicBezTo>
                  <a:cubicBezTo>
                    <a:pt x="1132" y="190"/>
                    <a:pt x="565" y="31"/>
                    <a:pt x="554" y="31"/>
                  </a:cubicBezTo>
                  <a:cubicBezTo>
                    <a:pt x="543" y="31"/>
                    <a:pt x="191" y="0"/>
                    <a:pt x="191" y="0"/>
                  </a:cubicBezTo>
                  <a:cubicBezTo>
                    <a:pt x="153" y="216"/>
                    <a:pt x="153" y="216"/>
                    <a:pt x="153" y="216"/>
                  </a:cubicBezTo>
                  <a:cubicBezTo>
                    <a:pt x="153" y="274"/>
                    <a:pt x="153" y="274"/>
                    <a:pt x="153" y="274"/>
                  </a:cubicBezTo>
                  <a:lnTo>
                    <a:pt x="154" y="279"/>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64" name="Freeform 29"/>
            <p:cNvSpPr/>
            <p:nvPr/>
          </p:nvSpPr>
          <p:spPr>
            <a:xfrm>
              <a:off x="2163762" y="2466975"/>
              <a:ext cx="1212850" cy="1041400"/>
            </a:xfrm>
            <a:custGeom>
              <a:avLst/>
              <a:gdLst/>
              <a:ahLst/>
              <a:cxnLst>
                <a:cxn ang="0">
                  <a:pos x="398" y="1258"/>
                </a:cxn>
                <a:cxn ang="0">
                  <a:pos x="468" y="1396"/>
                </a:cxn>
                <a:cxn ang="0">
                  <a:pos x="534" y="1345"/>
                </a:cxn>
                <a:cxn ang="0">
                  <a:pos x="600" y="1317"/>
                </a:cxn>
                <a:cxn ang="0">
                  <a:pos x="578" y="1366"/>
                </a:cxn>
                <a:cxn ang="0">
                  <a:pos x="634" y="1469"/>
                </a:cxn>
                <a:cxn ang="0">
                  <a:pos x="732" y="1515"/>
                </a:cxn>
                <a:cxn ang="0">
                  <a:pos x="790" y="1604"/>
                </a:cxn>
                <a:cxn ang="0">
                  <a:pos x="826" y="1693"/>
                </a:cxn>
                <a:cxn ang="0">
                  <a:pos x="841" y="1761"/>
                </a:cxn>
                <a:cxn ang="0">
                  <a:pos x="915" y="1830"/>
                </a:cxn>
                <a:cxn ang="0">
                  <a:pos x="1006" y="1827"/>
                </a:cxn>
                <a:cxn ang="0">
                  <a:pos x="1063" y="1810"/>
                </a:cxn>
                <a:cxn ang="0">
                  <a:pos x="1131" y="1757"/>
                </a:cxn>
                <a:cxn ang="0">
                  <a:pos x="1112" y="1652"/>
                </a:cxn>
                <a:cxn ang="0">
                  <a:pos x="1132" y="1572"/>
                </a:cxn>
                <a:cxn ang="0">
                  <a:pos x="1209" y="1511"/>
                </a:cxn>
                <a:cxn ang="0">
                  <a:pos x="1236" y="1435"/>
                </a:cxn>
                <a:cxn ang="0">
                  <a:pos x="1260" y="1384"/>
                </a:cxn>
                <a:cxn ang="0">
                  <a:pos x="1331" y="1337"/>
                </a:cxn>
                <a:cxn ang="0">
                  <a:pos x="1388" y="1321"/>
                </a:cxn>
                <a:cxn ang="0">
                  <a:pos x="1400" y="1388"/>
                </a:cxn>
                <a:cxn ang="0">
                  <a:pos x="1453" y="1477"/>
                </a:cxn>
                <a:cxn ang="0">
                  <a:pos x="1544" y="1424"/>
                </a:cxn>
                <a:cxn ang="0">
                  <a:pos x="1597" y="1489"/>
                </a:cxn>
                <a:cxn ang="0">
                  <a:pos x="1697" y="1507"/>
                </a:cxn>
                <a:cxn ang="0">
                  <a:pos x="1761" y="1455"/>
                </a:cxn>
                <a:cxn ang="0">
                  <a:pos x="1710" y="1402"/>
                </a:cxn>
                <a:cxn ang="0">
                  <a:pos x="1644" y="1332"/>
                </a:cxn>
                <a:cxn ang="0">
                  <a:pos x="1719" y="1275"/>
                </a:cxn>
                <a:cxn ang="0">
                  <a:pos x="1786" y="1303"/>
                </a:cxn>
                <a:cxn ang="0">
                  <a:pos x="1675" y="1221"/>
                </a:cxn>
                <a:cxn ang="0">
                  <a:pos x="1609" y="1098"/>
                </a:cxn>
                <a:cxn ang="0">
                  <a:pos x="1673" y="1011"/>
                </a:cxn>
                <a:cxn ang="0">
                  <a:pos x="1675" y="890"/>
                </a:cxn>
                <a:cxn ang="0">
                  <a:pos x="1762" y="947"/>
                </a:cxn>
                <a:cxn ang="0">
                  <a:pos x="1852" y="977"/>
                </a:cxn>
                <a:cxn ang="0">
                  <a:pos x="1969" y="913"/>
                </a:cxn>
                <a:cxn ang="0">
                  <a:pos x="1999" y="816"/>
                </a:cxn>
                <a:cxn ang="0">
                  <a:pos x="2126" y="714"/>
                </a:cxn>
                <a:cxn ang="0">
                  <a:pos x="2160" y="586"/>
                </a:cxn>
                <a:cxn ang="0">
                  <a:pos x="2119" y="499"/>
                </a:cxn>
                <a:cxn ang="0">
                  <a:pos x="1974" y="473"/>
                </a:cxn>
                <a:cxn ang="0">
                  <a:pos x="1893" y="449"/>
                </a:cxn>
                <a:cxn ang="0">
                  <a:pos x="1759" y="434"/>
                </a:cxn>
                <a:cxn ang="0">
                  <a:pos x="1632" y="345"/>
                </a:cxn>
                <a:cxn ang="0">
                  <a:pos x="676" y="141"/>
                </a:cxn>
                <a:cxn ang="0">
                  <a:pos x="119" y="623"/>
                </a:cxn>
              </a:cxnLst>
              <a:rect l="0" t="0" r="0" b="0"/>
              <a:pathLst>
                <a:path w="2169" h="1862">
                  <a:moveTo>
                    <a:pt x="397" y="1154"/>
                  </a:moveTo>
                  <a:cubicBezTo>
                    <a:pt x="397" y="1154"/>
                    <a:pt x="400" y="1183"/>
                    <a:pt x="397" y="1194"/>
                  </a:cubicBezTo>
                  <a:cubicBezTo>
                    <a:pt x="394" y="1205"/>
                    <a:pt x="399" y="1249"/>
                    <a:pt x="398" y="1258"/>
                  </a:cubicBezTo>
                  <a:cubicBezTo>
                    <a:pt x="398" y="1267"/>
                    <a:pt x="388" y="1303"/>
                    <a:pt x="402" y="1329"/>
                  </a:cubicBezTo>
                  <a:cubicBezTo>
                    <a:pt x="415" y="1354"/>
                    <a:pt x="436" y="1365"/>
                    <a:pt x="442" y="1374"/>
                  </a:cubicBezTo>
                  <a:cubicBezTo>
                    <a:pt x="448" y="1382"/>
                    <a:pt x="463" y="1409"/>
                    <a:pt x="468" y="1396"/>
                  </a:cubicBezTo>
                  <a:cubicBezTo>
                    <a:pt x="474" y="1382"/>
                    <a:pt x="482" y="1382"/>
                    <a:pt x="491" y="1380"/>
                  </a:cubicBezTo>
                  <a:cubicBezTo>
                    <a:pt x="501" y="1379"/>
                    <a:pt x="522" y="1372"/>
                    <a:pt x="528" y="1365"/>
                  </a:cubicBezTo>
                  <a:cubicBezTo>
                    <a:pt x="534" y="1359"/>
                    <a:pt x="538" y="1363"/>
                    <a:pt x="534" y="1345"/>
                  </a:cubicBezTo>
                  <a:cubicBezTo>
                    <a:pt x="531" y="1327"/>
                    <a:pt x="536" y="1320"/>
                    <a:pt x="547" y="1310"/>
                  </a:cubicBezTo>
                  <a:cubicBezTo>
                    <a:pt x="558" y="1300"/>
                    <a:pt x="566" y="1296"/>
                    <a:pt x="578" y="1299"/>
                  </a:cubicBezTo>
                  <a:cubicBezTo>
                    <a:pt x="590" y="1303"/>
                    <a:pt x="596" y="1305"/>
                    <a:pt x="600" y="1317"/>
                  </a:cubicBezTo>
                  <a:cubicBezTo>
                    <a:pt x="604" y="1328"/>
                    <a:pt x="609" y="1334"/>
                    <a:pt x="613" y="1341"/>
                  </a:cubicBezTo>
                  <a:cubicBezTo>
                    <a:pt x="618" y="1348"/>
                    <a:pt x="617" y="1356"/>
                    <a:pt x="611" y="1357"/>
                  </a:cubicBezTo>
                  <a:cubicBezTo>
                    <a:pt x="604" y="1358"/>
                    <a:pt x="579" y="1354"/>
                    <a:pt x="578" y="1366"/>
                  </a:cubicBezTo>
                  <a:cubicBezTo>
                    <a:pt x="577" y="1379"/>
                    <a:pt x="588" y="1385"/>
                    <a:pt x="592" y="1394"/>
                  </a:cubicBezTo>
                  <a:cubicBezTo>
                    <a:pt x="597" y="1404"/>
                    <a:pt x="602" y="1419"/>
                    <a:pt x="609" y="1435"/>
                  </a:cubicBezTo>
                  <a:cubicBezTo>
                    <a:pt x="617" y="1450"/>
                    <a:pt x="619" y="1465"/>
                    <a:pt x="634" y="1469"/>
                  </a:cubicBezTo>
                  <a:cubicBezTo>
                    <a:pt x="650" y="1472"/>
                    <a:pt x="653" y="1471"/>
                    <a:pt x="668" y="1469"/>
                  </a:cubicBezTo>
                  <a:cubicBezTo>
                    <a:pt x="683" y="1466"/>
                    <a:pt x="708" y="1467"/>
                    <a:pt x="714" y="1481"/>
                  </a:cubicBezTo>
                  <a:cubicBezTo>
                    <a:pt x="721" y="1494"/>
                    <a:pt x="729" y="1502"/>
                    <a:pt x="732" y="1515"/>
                  </a:cubicBezTo>
                  <a:cubicBezTo>
                    <a:pt x="736" y="1529"/>
                    <a:pt x="742" y="1536"/>
                    <a:pt x="745" y="1548"/>
                  </a:cubicBezTo>
                  <a:cubicBezTo>
                    <a:pt x="749" y="1560"/>
                    <a:pt x="756" y="1576"/>
                    <a:pt x="768" y="1580"/>
                  </a:cubicBezTo>
                  <a:cubicBezTo>
                    <a:pt x="780" y="1585"/>
                    <a:pt x="784" y="1597"/>
                    <a:pt x="790" y="1604"/>
                  </a:cubicBezTo>
                  <a:cubicBezTo>
                    <a:pt x="796" y="1611"/>
                    <a:pt x="800" y="1616"/>
                    <a:pt x="799" y="1630"/>
                  </a:cubicBezTo>
                  <a:cubicBezTo>
                    <a:pt x="797" y="1644"/>
                    <a:pt x="794" y="1652"/>
                    <a:pt x="806" y="1666"/>
                  </a:cubicBezTo>
                  <a:cubicBezTo>
                    <a:pt x="818" y="1679"/>
                    <a:pt x="825" y="1682"/>
                    <a:pt x="826" y="1693"/>
                  </a:cubicBezTo>
                  <a:cubicBezTo>
                    <a:pt x="827" y="1704"/>
                    <a:pt x="834" y="1711"/>
                    <a:pt x="839" y="1709"/>
                  </a:cubicBezTo>
                  <a:cubicBezTo>
                    <a:pt x="844" y="1707"/>
                    <a:pt x="839" y="1715"/>
                    <a:pt x="839" y="1725"/>
                  </a:cubicBezTo>
                  <a:cubicBezTo>
                    <a:pt x="838" y="1736"/>
                    <a:pt x="833" y="1747"/>
                    <a:pt x="841" y="1761"/>
                  </a:cubicBezTo>
                  <a:cubicBezTo>
                    <a:pt x="849" y="1775"/>
                    <a:pt x="856" y="1786"/>
                    <a:pt x="859" y="1800"/>
                  </a:cubicBezTo>
                  <a:cubicBezTo>
                    <a:pt x="861" y="1814"/>
                    <a:pt x="863" y="1822"/>
                    <a:pt x="873" y="1821"/>
                  </a:cubicBezTo>
                  <a:cubicBezTo>
                    <a:pt x="882" y="1821"/>
                    <a:pt x="901" y="1813"/>
                    <a:pt x="915" y="1830"/>
                  </a:cubicBezTo>
                  <a:cubicBezTo>
                    <a:pt x="928" y="1846"/>
                    <a:pt x="910" y="1855"/>
                    <a:pt x="936" y="1859"/>
                  </a:cubicBezTo>
                  <a:cubicBezTo>
                    <a:pt x="962" y="1862"/>
                    <a:pt x="966" y="1858"/>
                    <a:pt x="971" y="1850"/>
                  </a:cubicBezTo>
                  <a:cubicBezTo>
                    <a:pt x="976" y="1843"/>
                    <a:pt x="994" y="1828"/>
                    <a:pt x="1006" y="1827"/>
                  </a:cubicBezTo>
                  <a:cubicBezTo>
                    <a:pt x="1018" y="1826"/>
                    <a:pt x="1022" y="1820"/>
                    <a:pt x="1025" y="1815"/>
                  </a:cubicBezTo>
                  <a:cubicBezTo>
                    <a:pt x="1028" y="1810"/>
                    <a:pt x="1044" y="1803"/>
                    <a:pt x="1049" y="1800"/>
                  </a:cubicBezTo>
                  <a:cubicBezTo>
                    <a:pt x="1054" y="1798"/>
                    <a:pt x="1064" y="1797"/>
                    <a:pt x="1063" y="1810"/>
                  </a:cubicBezTo>
                  <a:cubicBezTo>
                    <a:pt x="1062" y="1823"/>
                    <a:pt x="1065" y="1831"/>
                    <a:pt x="1074" y="1829"/>
                  </a:cubicBezTo>
                  <a:cubicBezTo>
                    <a:pt x="1082" y="1827"/>
                    <a:pt x="1093" y="1816"/>
                    <a:pt x="1099" y="1806"/>
                  </a:cubicBezTo>
                  <a:cubicBezTo>
                    <a:pt x="1104" y="1797"/>
                    <a:pt x="1131" y="1771"/>
                    <a:pt x="1131" y="1757"/>
                  </a:cubicBezTo>
                  <a:cubicBezTo>
                    <a:pt x="1131" y="1743"/>
                    <a:pt x="1139" y="1734"/>
                    <a:pt x="1139" y="1724"/>
                  </a:cubicBezTo>
                  <a:cubicBezTo>
                    <a:pt x="1139" y="1714"/>
                    <a:pt x="1145" y="1690"/>
                    <a:pt x="1128" y="1681"/>
                  </a:cubicBezTo>
                  <a:cubicBezTo>
                    <a:pt x="1112" y="1673"/>
                    <a:pt x="1110" y="1665"/>
                    <a:pt x="1112" y="1652"/>
                  </a:cubicBezTo>
                  <a:cubicBezTo>
                    <a:pt x="1114" y="1640"/>
                    <a:pt x="1118" y="1632"/>
                    <a:pt x="1117" y="1621"/>
                  </a:cubicBezTo>
                  <a:cubicBezTo>
                    <a:pt x="1117" y="1611"/>
                    <a:pt x="1109" y="1604"/>
                    <a:pt x="1119" y="1594"/>
                  </a:cubicBezTo>
                  <a:cubicBezTo>
                    <a:pt x="1130" y="1583"/>
                    <a:pt x="1127" y="1581"/>
                    <a:pt x="1132" y="1572"/>
                  </a:cubicBezTo>
                  <a:cubicBezTo>
                    <a:pt x="1138" y="1564"/>
                    <a:pt x="1157" y="1556"/>
                    <a:pt x="1169" y="1552"/>
                  </a:cubicBezTo>
                  <a:cubicBezTo>
                    <a:pt x="1182" y="1548"/>
                    <a:pt x="1187" y="1541"/>
                    <a:pt x="1195" y="1535"/>
                  </a:cubicBezTo>
                  <a:cubicBezTo>
                    <a:pt x="1202" y="1529"/>
                    <a:pt x="1208" y="1523"/>
                    <a:pt x="1209" y="1511"/>
                  </a:cubicBezTo>
                  <a:cubicBezTo>
                    <a:pt x="1211" y="1499"/>
                    <a:pt x="1213" y="1500"/>
                    <a:pt x="1223" y="1489"/>
                  </a:cubicBezTo>
                  <a:cubicBezTo>
                    <a:pt x="1234" y="1479"/>
                    <a:pt x="1236" y="1472"/>
                    <a:pt x="1238" y="1462"/>
                  </a:cubicBezTo>
                  <a:cubicBezTo>
                    <a:pt x="1239" y="1452"/>
                    <a:pt x="1249" y="1438"/>
                    <a:pt x="1236" y="1435"/>
                  </a:cubicBezTo>
                  <a:cubicBezTo>
                    <a:pt x="1223" y="1433"/>
                    <a:pt x="1209" y="1426"/>
                    <a:pt x="1219" y="1414"/>
                  </a:cubicBezTo>
                  <a:cubicBezTo>
                    <a:pt x="1229" y="1402"/>
                    <a:pt x="1231" y="1396"/>
                    <a:pt x="1243" y="1395"/>
                  </a:cubicBezTo>
                  <a:cubicBezTo>
                    <a:pt x="1254" y="1394"/>
                    <a:pt x="1254" y="1395"/>
                    <a:pt x="1260" y="1384"/>
                  </a:cubicBezTo>
                  <a:cubicBezTo>
                    <a:pt x="1265" y="1372"/>
                    <a:pt x="1264" y="1376"/>
                    <a:pt x="1280" y="1380"/>
                  </a:cubicBezTo>
                  <a:cubicBezTo>
                    <a:pt x="1296" y="1384"/>
                    <a:pt x="1303" y="1382"/>
                    <a:pt x="1311" y="1372"/>
                  </a:cubicBezTo>
                  <a:cubicBezTo>
                    <a:pt x="1320" y="1362"/>
                    <a:pt x="1326" y="1350"/>
                    <a:pt x="1331" y="1337"/>
                  </a:cubicBezTo>
                  <a:cubicBezTo>
                    <a:pt x="1335" y="1323"/>
                    <a:pt x="1337" y="1316"/>
                    <a:pt x="1348" y="1310"/>
                  </a:cubicBezTo>
                  <a:cubicBezTo>
                    <a:pt x="1359" y="1305"/>
                    <a:pt x="1366" y="1301"/>
                    <a:pt x="1374" y="1305"/>
                  </a:cubicBezTo>
                  <a:cubicBezTo>
                    <a:pt x="1383" y="1309"/>
                    <a:pt x="1406" y="1314"/>
                    <a:pt x="1388" y="1321"/>
                  </a:cubicBezTo>
                  <a:cubicBezTo>
                    <a:pt x="1370" y="1327"/>
                    <a:pt x="1374" y="1333"/>
                    <a:pt x="1372" y="1344"/>
                  </a:cubicBezTo>
                  <a:cubicBezTo>
                    <a:pt x="1369" y="1355"/>
                    <a:pt x="1372" y="1372"/>
                    <a:pt x="1383" y="1372"/>
                  </a:cubicBezTo>
                  <a:cubicBezTo>
                    <a:pt x="1394" y="1372"/>
                    <a:pt x="1413" y="1370"/>
                    <a:pt x="1400" y="1388"/>
                  </a:cubicBezTo>
                  <a:cubicBezTo>
                    <a:pt x="1386" y="1405"/>
                    <a:pt x="1375" y="1414"/>
                    <a:pt x="1380" y="1428"/>
                  </a:cubicBezTo>
                  <a:cubicBezTo>
                    <a:pt x="1385" y="1443"/>
                    <a:pt x="1395" y="1458"/>
                    <a:pt x="1404" y="1462"/>
                  </a:cubicBezTo>
                  <a:cubicBezTo>
                    <a:pt x="1414" y="1466"/>
                    <a:pt x="1438" y="1480"/>
                    <a:pt x="1453" y="1477"/>
                  </a:cubicBezTo>
                  <a:cubicBezTo>
                    <a:pt x="1468" y="1473"/>
                    <a:pt x="1488" y="1467"/>
                    <a:pt x="1501" y="1464"/>
                  </a:cubicBezTo>
                  <a:cubicBezTo>
                    <a:pt x="1514" y="1461"/>
                    <a:pt x="1513" y="1459"/>
                    <a:pt x="1520" y="1444"/>
                  </a:cubicBezTo>
                  <a:cubicBezTo>
                    <a:pt x="1527" y="1430"/>
                    <a:pt x="1520" y="1413"/>
                    <a:pt x="1544" y="1424"/>
                  </a:cubicBezTo>
                  <a:cubicBezTo>
                    <a:pt x="1568" y="1434"/>
                    <a:pt x="1575" y="1434"/>
                    <a:pt x="1575" y="1445"/>
                  </a:cubicBezTo>
                  <a:cubicBezTo>
                    <a:pt x="1576" y="1455"/>
                    <a:pt x="1569" y="1459"/>
                    <a:pt x="1575" y="1472"/>
                  </a:cubicBezTo>
                  <a:cubicBezTo>
                    <a:pt x="1582" y="1485"/>
                    <a:pt x="1579" y="1490"/>
                    <a:pt x="1597" y="1489"/>
                  </a:cubicBezTo>
                  <a:cubicBezTo>
                    <a:pt x="1615" y="1488"/>
                    <a:pt x="1611" y="1491"/>
                    <a:pt x="1625" y="1484"/>
                  </a:cubicBezTo>
                  <a:cubicBezTo>
                    <a:pt x="1638" y="1478"/>
                    <a:pt x="1654" y="1483"/>
                    <a:pt x="1668" y="1493"/>
                  </a:cubicBezTo>
                  <a:cubicBezTo>
                    <a:pt x="1682" y="1503"/>
                    <a:pt x="1685" y="1523"/>
                    <a:pt x="1697" y="1507"/>
                  </a:cubicBezTo>
                  <a:cubicBezTo>
                    <a:pt x="1709" y="1491"/>
                    <a:pt x="1715" y="1496"/>
                    <a:pt x="1722" y="1498"/>
                  </a:cubicBezTo>
                  <a:cubicBezTo>
                    <a:pt x="1730" y="1501"/>
                    <a:pt x="1733" y="1496"/>
                    <a:pt x="1742" y="1484"/>
                  </a:cubicBezTo>
                  <a:cubicBezTo>
                    <a:pt x="1751" y="1472"/>
                    <a:pt x="1751" y="1461"/>
                    <a:pt x="1761" y="1455"/>
                  </a:cubicBezTo>
                  <a:cubicBezTo>
                    <a:pt x="1771" y="1449"/>
                    <a:pt x="1775" y="1442"/>
                    <a:pt x="1768" y="1432"/>
                  </a:cubicBezTo>
                  <a:cubicBezTo>
                    <a:pt x="1761" y="1422"/>
                    <a:pt x="1739" y="1422"/>
                    <a:pt x="1732" y="1411"/>
                  </a:cubicBezTo>
                  <a:cubicBezTo>
                    <a:pt x="1726" y="1401"/>
                    <a:pt x="1719" y="1403"/>
                    <a:pt x="1710" y="1402"/>
                  </a:cubicBezTo>
                  <a:cubicBezTo>
                    <a:pt x="1702" y="1402"/>
                    <a:pt x="1704" y="1393"/>
                    <a:pt x="1697" y="1380"/>
                  </a:cubicBezTo>
                  <a:cubicBezTo>
                    <a:pt x="1690" y="1366"/>
                    <a:pt x="1680" y="1359"/>
                    <a:pt x="1664" y="1357"/>
                  </a:cubicBezTo>
                  <a:cubicBezTo>
                    <a:pt x="1647" y="1355"/>
                    <a:pt x="1641" y="1342"/>
                    <a:pt x="1644" y="1332"/>
                  </a:cubicBezTo>
                  <a:cubicBezTo>
                    <a:pt x="1646" y="1322"/>
                    <a:pt x="1649" y="1309"/>
                    <a:pt x="1666" y="1306"/>
                  </a:cubicBezTo>
                  <a:cubicBezTo>
                    <a:pt x="1683" y="1303"/>
                    <a:pt x="1701" y="1304"/>
                    <a:pt x="1702" y="1295"/>
                  </a:cubicBezTo>
                  <a:cubicBezTo>
                    <a:pt x="1703" y="1285"/>
                    <a:pt x="1708" y="1267"/>
                    <a:pt x="1719" y="1275"/>
                  </a:cubicBezTo>
                  <a:cubicBezTo>
                    <a:pt x="1731" y="1282"/>
                    <a:pt x="1752" y="1303"/>
                    <a:pt x="1758" y="1311"/>
                  </a:cubicBezTo>
                  <a:cubicBezTo>
                    <a:pt x="1764" y="1319"/>
                    <a:pt x="1775" y="1340"/>
                    <a:pt x="1780" y="1332"/>
                  </a:cubicBezTo>
                  <a:cubicBezTo>
                    <a:pt x="1785" y="1325"/>
                    <a:pt x="1795" y="1319"/>
                    <a:pt x="1786" y="1303"/>
                  </a:cubicBezTo>
                  <a:cubicBezTo>
                    <a:pt x="1776" y="1286"/>
                    <a:pt x="1755" y="1262"/>
                    <a:pt x="1751" y="1252"/>
                  </a:cubicBezTo>
                  <a:cubicBezTo>
                    <a:pt x="1747" y="1242"/>
                    <a:pt x="1726" y="1226"/>
                    <a:pt x="1712" y="1230"/>
                  </a:cubicBezTo>
                  <a:cubicBezTo>
                    <a:pt x="1698" y="1234"/>
                    <a:pt x="1677" y="1241"/>
                    <a:pt x="1675" y="1221"/>
                  </a:cubicBezTo>
                  <a:cubicBezTo>
                    <a:pt x="1672" y="1202"/>
                    <a:pt x="1678" y="1164"/>
                    <a:pt x="1646" y="1163"/>
                  </a:cubicBezTo>
                  <a:cubicBezTo>
                    <a:pt x="1614" y="1161"/>
                    <a:pt x="1613" y="1158"/>
                    <a:pt x="1612" y="1144"/>
                  </a:cubicBezTo>
                  <a:cubicBezTo>
                    <a:pt x="1612" y="1131"/>
                    <a:pt x="1613" y="1110"/>
                    <a:pt x="1609" y="1098"/>
                  </a:cubicBezTo>
                  <a:cubicBezTo>
                    <a:pt x="1606" y="1085"/>
                    <a:pt x="1603" y="1071"/>
                    <a:pt x="1616" y="1068"/>
                  </a:cubicBezTo>
                  <a:cubicBezTo>
                    <a:pt x="1629" y="1064"/>
                    <a:pt x="1649" y="1064"/>
                    <a:pt x="1661" y="1050"/>
                  </a:cubicBezTo>
                  <a:cubicBezTo>
                    <a:pt x="1673" y="1035"/>
                    <a:pt x="1676" y="1026"/>
                    <a:pt x="1673" y="1011"/>
                  </a:cubicBezTo>
                  <a:cubicBezTo>
                    <a:pt x="1669" y="997"/>
                    <a:pt x="1658" y="968"/>
                    <a:pt x="1652" y="957"/>
                  </a:cubicBezTo>
                  <a:cubicBezTo>
                    <a:pt x="1646" y="945"/>
                    <a:pt x="1642" y="924"/>
                    <a:pt x="1649" y="914"/>
                  </a:cubicBezTo>
                  <a:cubicBezTo>
                    <a:pt x="1655" y="904"/>
                    <a:pt x="1667" y="893"/>
                    <a:pt x="1675" y="890"/>
                  </a:cubicBezTo>
                  <a:cubicBezTo>
                    <a:pt x="1683" y="887"/>
                    <a:pt x="1692" y="886"/>
                    <a:pt x="1709" y="893"/>
                  </a:cubicBezTo>
                  <a:cubicBezTo>
                    <a:pt x="1727" y="899"/>
                    <a:pt x="1734" y="917"/>
                    <a:pt x="1743" y="932"/>
                  </a:cubicBezTo>
                  <a:cubicBezTo>
                    <a:pt x="1751" y="946"/>
                    <a:pt x="1747" y="955"/>
                    <a:pt x="1762" y="947"/>
                  </a:cubicBezTo>
                  <a:cubicBezTo>
                    <a:pt x="1777" y="939"/>
                    <a:pt x="1778" y="938"/>
                    <a:pt x="1793" y="935"/>
                  </a:cubicBezTo>
                  <a:cubicBezTo>
                    <a:pt x="1807" y="932"/>
                    <a:pt x="1818" y="933"/>
                    <a:pt x="1830" y="951"/>
                  </a:cubicBezTo>
                  <a:cubicBezTo>
                    <a:pt x="1842" y="969"/>
                    <a:pt x="1838" y="967"/>
                    <a:pt x="1852" y="977"/>
                  </a:cubicBezTo>
                  <a:cubicBezTo>
                    <a:pt x="1867" y="988"/>
                    <a:pt x="1885" y="988"/>
                    <a:pt x="1898" y="986"/>
                  </a:cubicBezTo>
                  <a:cubicBezTo>
                    <a:pt x="1911" y="984"/>
                    <a:pt x="1937" y="980"/>
                    <a:pt x="1942" y="965"/>
                  </a:cubicBezTo>
                  <a:cubicBezTo>
                    <a:pt x="1947" y="951"/>
                    <a:pt x="1966" y="925"/>
                    <a:pt x="1969" y="913"/>
                  </a:cubicBezTo>
                  <a:cubicBezTo>
                    <a:pt x="1973" y="900"/>
                    <a:pt x="1975" y="885"/>
                    <a:pt x="1983" y="872"/>
                  </a:cubicBezTo>
                  <a:cubicBezTo>
                    <a:pt x="1991" y="860"/>
                    <a:pt x="1996" y="847"/>
                    <a:pt x="1992" y="837"/>
                  </a:cubicBezTo>
                  <a:cubicBezTo>
                    <a:pt x="1987" y="826"/>
                    <a:pt x="1985" y="820"/>
                    <a:pt x="1999" y="816"/>
                  </a:cubicBezTo>
                  <a:cubicBezTo>
                    <a:pt x="2014" y="811"/>
                    <a:pt x="2032" y="808"/>
                    <a:pt x="2052" y="805"/>
                  </a:cubicBezTo>
                  <a:cubicBezTo>
                    <a:pt x="2071" y="801"/>
                    <a:pt x="2089" y="786"/>
                    <a:pt x="2095" y="777"/>
                  </a:cubicBezTo>
                  <a:cubicBezTo>
                    <a:pt x="2101" y="768"/>
                    <a:pt x="2125" y="725"/>
                    <a:pt x="2126" y="714"/>
                  </a:cubicBezTo>
                  <a:cubicBezTo>
                    <a:pt x="2128" y="702"/>
                    <a:pt x="2136" y="671"/>
                    <a:pt x="2140" y="659"/>
                  </a:cubicBezTo>
                  <a:cubicBezTo>
                    <a:pt x="2144" y="647"/>
                    <a:pt x="2150" y="631"/>
                    <a:pt x="2157" y="620"/>
                  </a:cubicBezTo>
                  <a:cubicBezTo>
                    <a:pt x="2164" y="610"/>
                    <a:pt x="2169" y="597"/>
                    <a:pt x="2160" y="586"/>
                  </a:cubicBezTo>
                  <a:cubicBezTo>
                    <a:pt x="2151" y="575"/>
                    <a:pt x="2137" y="561"/>
                    <a:pt x="2147" y="550"/>
                  </a:cubicBezTo>
                  <a:cubicBezTo>
                    <a:pt x="2157" y="540"/>
                    <a:pt x="2168" y="530"/>
                    <a:pt x="2168" y="518"/>
                  </a:cubicBezTo>
                  <a:cubicBezTo>
                    <a:pt x="2168" y="506"/>
                    <a:pt x="2145" y="486"/>
                    <a:pt x="2119" y="499"/>
                  </a:cubicBezTo>
                  <a:cubicBezTo>
                    <a:pt x="2094" y="512"/>
                    <a:pt x="2064" y="526"/>
                    <a:pt x="2050" y="518"/>
                  </a:cubicBezTo>
                  <a:cubicBezTo>
                    <a:pt x="2035" y="511"/>
                    <a:pt x="2018" y="493"/>
                    <a:pt x="2012" y="482"/>
                  </a:cubicBezTo>
                  <a:cubicBezTo>
                    <a:pt x="2006" y="471"/>
                    <a:pt x="1989" y="465"/>
                    <a:pt x="1974" y="473"/>
                  </a:cubicBezTo>
                  <a:cubicBezTo>
                    <a:pt x="1959" y="481"/>
                    <a:pt x="1961" y="479"/>
                    <a:pt x="1958" y="456"/>
                  </a:cubicBezTo>
                  <a:cubicBezTo>
                    <a:pt x="1955" y="434"/>
                    <a:pt x="1942" y="445"/>
                    <a:pt x="1933" y="453"/>
                  </a:cubicBezTo>
                  <a:cubicBezTo>
                    <a:pt x="1925" y="461"/>
                    <a:pt x="1899" y="455"/>
                    <a:pt x="1893" y="449"/>
                  </a:cubicBezTo>
                  <a:cubicBezTo>
                    <a:pt x="1887" y="443"/>
                    <a:pt x="1900" y="436"/>
                    <a:pt x="1897" y="419"/>
                  </a:cubicBezTo>
                  <a:cubicBezTo>
                    <a:pt x="1895" y="401"/>
                    <a:pt x="1865" y="393"/>
                    <a:pt x="1839" y="402"/>
                  </a:cubicBezTo>
                  <a:cubicBezTo>
                    <a:pt x="1813" y="412"/>
                    <a:pt x="1779" y="430"/>
                    <a:pt x="1759" y="434"/>
                  </a:cubicBezTo>
                  <a:cubicBezTo>
                    <a:pt x="1738" y="438"/>
                    <a:pt x="1710" y="424"/>
                    <a:pt x="1713" y="407"/>
                  </a:cubicBezTo>
                  <a:cubicBezTo>
                    <a:pt x="1716" y="390"/>
                    <a:pt x="1713" y="388"/>
                    <a:pt x="1695" y="386"/>
                  </a:cubicBezTo>
                  <a:cubicBezTo>
                    <a:pt x="1677" y="384"/>
                    <a:pt x="1655" y="395"/>
                    <a:pt x="1632" y="345"/>
                  </a:cubicBezTo>
                  <a:cubicBezTo>
                    <a:pt x="1609" y="295"/>
                    <a:pt x="1295" y="100"/>
                    <a:pt x="1295" y="100"/>
                  </a:cubicBezTo>
                  <a:cubicBezTo>
                    <a:pt x="1041" y="0"/>
                    <a:pt x="1041" y="0"/>
                    <a:pt x="1041" y="0"/>
                  </a:cubicBezTo>
                  <a:cubicBezTo>
                    <a:pt x="676" y="141"/>
                    <a:pt x="676" y="141"/>
                    <a:pt x="676" y="141"/>
                  </a:cubicBezTo>
                  <a:cubicBezTo>
                    <a:pt x="252" y="164"/>
                    <a:pt x="252" y="164"/>
                    <a:pt x="252" y="164"/>
                  </a:cubicBezTo>
                  <a:cubicBezTo>
                    <a:pt x="0" y="303"/>
                    <a:pt x="0" y="303"/>
                    <a:pt x="0" y="303"/>
                  </a:cubicBezTo>
                  <a:cubicBezTo>
                    <a:pt x="119" y="623"/>
                    <a:pt x="119" y="623"/>
                    <a:pt x="119" y="623"/>
                  </a:cubicBezTo>
                  <a:cubicBezTo>
                    <a:pt x="297" y="1121"/>
                    <a:pt x="297" y="1121"/>
                    <a:pt x="297" y="1121"/>
                  </a:cubicBezTo>
                  <a:lnTo>
                    <a:pt x="397" y="1154"/>
                  </a:lnTo>
                  <a:close/>
                </a:path>
              </a:pathLst>
            </a:custGeom>
            <a:solidFill>
              <a:srgbClr val="00B0F0"/>
            </a:solidFill>
            <a:ln w="6350" cap="flat" cmpd="sng">
              <a:solidFill>
                <a:srgbClr val="FCFCFC"/>
              </a:solidFill>
              <a:prstDash val="solid"/>
              <a:miter/>
              <a:headEnd type="none" w="med" len="med"/>
              <a:tailEnd type="none" w="med" len="med"/>
            </a:ln>
          </p:spPr>
          <p:txBody>
            <a:bodyPr/>
            <a:lstStyle/>
            <a:p>
              <a:endParaRPr lang="zh-CN" altLang="en-US"/>
            </a:p>
          </p:txBody>
        </p:sp>
        <p:sp>
          <p:nvSpPr>
            <p:cNvPr id="18465" name="Freeform 30"/>
            <p:cNvSpPr/>
            <p:nvPr/>
          </p:nvSpPr>
          <p:spPr>
            <a:xfrm>
              <a:off x="1884362" y="1438275"/>
              <a:ext cx="1492250" cy="1277937"/>
            </a:xfrm>
            <a:custGeom>
              <a:avLst/>
              <a:gdLst/>
              <a:ahLst/>
              <a:cxnLst>
                <a:cxn ang="0">
                  <a:pos x="727" y="45"/>
                </a:cxn>
                <a:cxn ang="0">
                  <a:pos x="820" y="156"/>
                </a:cxn>
                <a:cxn ang="0">
                  <a:pos x="810" y="321"/>
                </a:cxn>
                <a:cxn ang="0">
                  <a:pos x="842" y="451"/>
                </a:cxn>
                <a:cxn ang="0">
                  <a:pos x="936" y="560"/>
                </a:cxn>
                <a:cxn ang="0">
                  <a:pos x="1018" y="508"/>
                </a:cxn>
                <a:cxn ang="0">
                  <a:pos x="1170" y="509"/>
                </a:cxn>
                <a:cxn ang="0">
                  <a:pos x="1146" y="626"/>
                </a:cxn>
                <a:cxn ang="0">
                  <a:pos x="1204" y="718"/>
                </a:cxn>
                <a:cxn ang="0">
                  <a:pos x="1318" y="779"/>
                </a:cxn>
                <a:cxn ang="0">
                  <a:pos x="1410" y="884"/>
                </a:cxn>
                <a:cxn ang="0">
                  <a:pos x="1528" y="909"/>
                </a:cxn>
                <a:cxn ang="0">
                  <a:pos x="1632" y="831"/>
                </a:cxn>
                <a:cxn ang="0">
                  <a:pos x="1762" y="805"/>
                </a:cxn>
                <a:cxn ang="0">
                  <a:pos x="1872" y="880"/>
                </a:cxn>
                <a:cxn ang="0">
                  <a:pos x="1858" y="969"/>
                </a:cxn>
                <a:cxn ang="0">
                  <a:pos x="1779" y="1034"/>
                </a:cxn>
                <a:cxn ang="0">
                  <a:pos x="1787" y="1149"/>
                </a:cxn>
                <a:cxn ang="0">
                  <a:pos x="1887" y="1224"/>
                </a:cxn>
                <a:cxn ang="0">
                  <a:pos x="1959" y="1270"/>
                </a:cxn>
                <a:cxn ang="0">
                  <a:pos x="2046" y="1350"/>
                </a:cxn>
                <a:cxn ang="0">
                  <a:pos x="2112" y="1471"/>
                </a:cxn>
                <a:cxn ang="0">
                  <a:pos x="2074" y="1560"/>
                </a:cxn>
                <a:cxn ang="0">
                  <a:pos x="2197" y="1654"/>
                </a:cxn>
                <a:cxn ang="0">
                  <a:pos x="2284" y="1607"/>
                </a:cxn>
                <a:cxn ang="0">
                  <a:pos x="2368" y="1501"/>
                </a:cxn>
                <a:cxn ang="0">
                  <a:pos x="2298" y="1453"/>
                </a:cxn>
                <a:cxn ang="0">
                  <a:pos x="2309" y="1372"/>
                </a:cxn>
                <a:cxn ang="0">
                  <a:pos x="2339" y="1282"/>
                </a:cxn>
                <a:cxn ang="0">
                  <a:pos x="2405" y="1315"/>
                </a:cxn>
                <a:cxn ang="0">
                  <a:pos x="2551" y="1390"/>
                </a:cxn>
                <a:cxn ang="0">
                  <a:pos x="2634" y="1427"/>
                </a:cxn>
                <a:cxn ang="0">
                  <a:pos x="2637" y="1538"/>
                </a:cxn>
                <a:cxn ang="0">
                  <a:pos x="2649" y="1622"/>
                </a:cxn>
                <a:cxn ang="0">
                  <a:pos x="2547" y="1687"/>
                </a:cxn>
                <a:cxn ang="0">
                  <a:pos x="2514" y="1747"/>
                </a:cxn>
                <a:cxn ang="0">
                  <a:pos x="2387" y="1756"/>
                </a:cxn>
                <a:cxn ang="0">
                  <a:pos x="2289" y="1781"/>
                </a:cxn>
                <a:cxn ang="0">
                  <a:pos x="2264" y="1873"/>
                </a:cxn>
                <a:cxn ang="0">
                  <a:pos x="2280" y="1957"/>
                </a:cxn>
                <a:cxn ang="0">
                  <a:pos x="2283" y="2062"/>
                </a:cxn>
                <a:cxn ang="0">
                  <a:pos x="2192" y="2055"/>
                </a:cxn>
                <a:cxn ang="0">
                  <a:pos x="2152" y="2211"/>
                </a:cxn>
                <a:cxn ang="0">
                  <a:pos x="2050" y="2280"/>
                </a:cxn>
                <a:cxn ang="0">
                  <a:pos x="1906" y="2158"/>
                </a:cxn>
                <a:cxn ang="0">
                  <a:pos x="1766" y="2094"/>
                </a:cxn>
                <a:cxn ang="0">
                  <a:pos x="1679" y="1922"/>
                </a:cxn>
                <a:cxn ang="0">
                  <a:pos x="1520" y="1977"/>
                </a:cxn>
                <a:cxn ang="0">
                  <a:pos x="1416" y="2049"/>
                </a:cxn>
                <a:cxn ang="0">
                  <a:pos x="617" y="1016"/>
                </a:cxn>
                <a:cxn ang="0">
                  <a:pos x="0" y="590"/>
                </a:cxn>
                <a:cxn ang="0">
                  <a:pos x="539" y="0"/>
                </a:cxn>
              </a:cxnLst>
              <a:rect l="0" t="0" r="0" b="0"/>
              <a:pathLst>
                <a:path w="2667" h="2283">
                  <a:moveTo>
                    <a:pt x="622" y="23"/>
                  </a:moveTo>
                  <a:cubicBezTo>
                    <a:pt x="630" y="30"/>
                    <a:pt x="646" y="32"/>
                    <a:pt x="681" y="32"/>
                  </a:cubicBezTo>
                  <a:cubicBezTo>
                    <a:pt x="737" y="34"/>
                    <a:pt x="706" y="35"/>
                    <a:pt x="727" y="45"/>
                  </a:cubicBezTo>
                  <a:cubicBezTo>
                    <a:pt x="747" y="55"/>
                    <a:pt x="759" y="63"/>
                    <a:pt x="793" y="54"/>
                  </a:cubicBezTo>
                  <a:cubicBezTo>
                    <a:pt x="793" y="54"/>
                    <a:pt x="808" y="76"/>
                    <a:pt x="809" y="88"/>
                  </a:cubicBezTo>
                  <a:cubicBezTo>
                    <a:pt x="810" y="100"/>
                    <a:pt x="819" y="137"/>
                    <a:pt x="820" y="156"/>
                  </a:cubicBezTo>
                  <a:cubicBezTo>
                    <a:pt x="821" y="174"/>
                    <a:pt x="823" y="188"/>
                    <a:pt x="820" y="203"/>
                  </a:cubicBezTo>
                  <a:cubicBezTo>
                    <a:pt x="816" y="218"/>
                    <a:pt x="812" y="230"/>
                    <a:pt x="808" y="246"/>
                  </a:cubicBezTo>
                  <a:cubicBezTo>
                    <a:pt x="804" y="262"/>
                    <a:pt x="807" y="310"/>
                    <a:pt x="810" y="321"/>
                  </a:cubicBezTo>
                  <a:cubicBezTo>
                    <a:pt x="814" y="332"/>
                    <a:pt x="822" y="335"/>
                    <a:pt x="827" y="352"/>
                  </a:cubicBezTo>
                  <a:cubicBezTo>
                    <a:pt x="832" y="370"/>
                    <a:pt x="834" y="396"/>
                    <a:pt x="834" y="411"/>
                  </a:cubicBezTo>
                  <a:cubicBezTo>
                    <a:pt x="834" y="426"/>
                    <a:pt x="831" y="440"/>
                    <a:pt x="842" y="451"/>
                  </a:cubicBezTo>
                  <a:cubicBezTo>
                    <a:pt x="853" y="462"/>
                    <a:pt x="870" y="484"/>
                    <a:pt x="873" y="497"/>
                  </a:cubicBezTo>
                  <a:cubicBezTo>
                    <a:pt x="876" y="509"/>
                    <a:pt x="881" y="542"/>
                    <a:pt x="895" y="549"/>
                  </a:cubicBezTo>
                  <a:cubicBezTo>
                    <a:pt x="908" y="557"/>
                    <a:pt x="924" y="565"/>
                    <a:pt x="936" y="560"/>
                  </a:cubicBezTo>
                  <a:cubicBezTo>
                    <a:pt x="947" y="555"/>
                    <a:pt x="956" y="559"/>
                    <a:pt x="963" y="541"/>
                  </a:cubicBezTo>
                  <a:cubicBezTo>
                    <a:pt x="971" y="524"/>
                    <a:pt x="981" y="534"/>
                    <a:pt x="994" y="528"/>
                  </a:cubicBezTo>
                  <a:cubicBezTo>
                    <a:pt x="1007" y="523"/>
                    <a:pt x="1013" y="518"/>
                    <a:pt x="1018" y="508"/>
                  </a:cubicBezTo>
                  <a:cubicBezTo>
                    <a:pt x="1024" y="499"/>
                    <a:pt x="1049" y="486"/>
                    <a:pt x="1061" y="487"/>
                  </a:cubicBezTo>
                  <a:cubicBezTo>
                    <a:pt x="1072" y="487"/>
                    <a:pt x="1093" y="490"/>
                    <a:pt x="1116" y="496"/>
                  </a:cubicBezTo>
                  <a:cubicBezTo>
                    <a:pt x="1139" y="501"/>
                    <a:pt x="1165" y="491"/>
                    <a:pt x="1170" y="509"/>
                  </a:cubicBezTo>
                  <a:cubicBezTo>
                    <a:pt x="1174" y="527"/>
                    <a:pt x="1179" y="546"/>
                    <a:pt x="1170" y="566"/>
                  </a:cubicBezTo>
                  <a:cubicBezTo>
                    <a:pt x="1161" y="586"/>
                    <a:pt x="1162" y="593"/>
                    <a:pt x="1161" y="609"/>
                  </a:cubicBezTo>
                  <a:cubicBezTo>
                    <a:pt x="1159" y="624"/>
                    <a:pt x="1161" y="626"/>
                    <a:pt x="1146" y="626"/>
                  </a:cubicBezTo>
                  <a:cubicBezTo>
                    <a:pt x="1131" y="625"/>
                    <a:pt x="1122" y="639"/>
                    <a:pt x="1124" y="648"/>
                  </a:cubicBezTo>
                  <a:cubicBezTo>
                    <a:pt x="1126" y="657"/>
                    <a:pt x="1122" y="666"/>
                    <a:pt x="1146" y="674"/>
                  </a:cubicBezTo>
                  <a:cubicBezTo>
                    <a:pt x="1170" y="683"/>
                    <a:pt x="1196" y="707"/>
                    <a:pt x="1204" y="718"/>
                  </a:cubicBezTo>
                  <a:cubicBezTo>
                    <a:pt x="1212" y="730"/>
                    <a:pt x="1219" y="756"/>
                    <a:pt x="1237" y="755"/>
                  </a:cubicBezTo>
                  <a:cubicBezTo>
                    <a:pt x="1255" y="754"/>
                    <a:pt x="1270" y="752"/>
                    <a:pt x="1286" y="755"/>
                  </a:cubicBezTo>
                  <a:cubicBezTo>
                    <a:pt x="1302" y="757"/>
                    <a:pt x="1323" y="761"/>
                    <a:pt x="1318" y="779"/>
                  </a:cubicBezTo>
                  <a:cubicBezTo>
                    <a:pt x="1314" y="797"/>
                    <a:pt x="1309" y="805"/>
                    <a:pt x="1312" y="823"/>
                  </a:cubicBezTo>
                  <a:cubicBezTo>
                    <a:pt x="1316" y="842"/>
                    <a:pt x="1331" y="871"/>
                    <a:pt x="1351" y="878"/>
                  </a:cubicBezTo>
                  <a:cubicBezTo>
                    <a:pt x="1371" y="885"/>
                    <a:pt x="1397" y="885"/>
                    <a:pt x="1410" y="884"/>
                  </a:cubicBezTo>
                  <a:cubicBezTo>
                    <a:pt x="1422" y="884"/>
                    <a:pt x="1430" y="901"/>
                    <a:pt x="1449" y="900"/>
                  </a:cubicBezTo>
                  <a:cubicBezTo>
                    <a:pt x="1468" y="899"/>
                    <a:pt x="1479" y="897"/>
                    <a:pt x="1491" y="903"/>
                  </a:cubicBezTo>
                  <a:cubicBezTo>
                    <a:pt x="1503" y="909"/>
                    <a:pt x="1520" y="914"/>
                    <a:pt x="1528" y="909"/>
                  </a:cubicBezTo>
                  <a:cubicBezTo>
                    <a:pt x="1537" y="903"/>
                    <a:pt x="1560" y="888"/>
                    <a:pt x="1565" y="879"/>
                  </a:cubicBezTo>
                  <a:cubicBezTo>
                    <a:pt x="1570" y="871"/>
                    <a:pt x="1596" y="847"/>
                    <a:pt x="1601" y="839"/>
                  </a:cubicBezTo>
                  <a:cubicBezTo>
                    <a:pt x="1605" y="832"/>
                    <a:pt x="1616" y="825"/>
                    <a:pt x="1632" y="831"/>
                  </a:cubicBezTo>
                  <a:cubicBezTo>
                    <a:pt x="1648" y="837"/>
                    <a:pt x="1661" y="836"/>
                    <a:pt x="1670" y="819"/>
                  </a:cubicBezTo>
                  <a:cubicBezTo>
                    <a:pt x="1680" y="802"/>
                    <a:pt x="1692" y="794"/>
                    <a:pt x="1712" y="795"/>
                  </a:cubicBezTo>
                  <a:cubicBezTo>
                    <a:pt x="1731" y="797"/>
                    <a:pt x="1746" y="805"/>
                    <a:pt x="1762" y="805"/>
                  </a:cubicBezTo>
                  <a:cubicBezTo>
                    <a:pt x="1777" y="805"/>
                    <a:pt x="1814" y="806"/>
                    <a:pt x="1821" y="812"/>
                  </a:cubicBezTo>
                  <a:cubicBezTo>
                    <a:pt x="1828" y="817"/>
                    <a:pt x="1849" y="828"/>
                    <a:pt x="1858" y="834"/>
                  </a:cubicBezTo>
                  <a:cubicBezTo>
                    <a:pt x="1867" y="840"/>
                    <a:pt x="1880" y="856"/>
                    <a:pt x="1872" y="880"/>
                  </a:cubicBezTo>
                  <a:cubicBezTo>
                    <a:pt x="1863" y="904"/>
                    <a:pt x="1865" y="900"/>
                    <a:pt x="1855" y="905"/>
                  </a:cubicBezTo>
                  <a:cubicBezTo>
                    <a:pt x="1845" y="911"/>
                    <a:pt x="1840" y="911"/>
                    <a:pt x="1850" y="927"/>
                  </a:cubicBezTo>
                  <a:cubicBezTo>
                    <a:pt x="1859" y="943"/>
                    <a:pt x="1862" y="957"/>
                    <a:pt x="1858" y="969"/>
                  </a:cubicBezTo>
                  <a:cubicBezTo>
                    <a:pt x="1854" y="981"/>
                    <a:pt x="1856" y="997"/>
                    <a:pt x="1835" y="1004"/>
                  </a:cubicBezTo>
                  <a:cubicBezTo>
                    <a:pt x="1814" y="1011"/>
                    <a:pt x="1807" y="1013"/>
                    <a:pt x="1796" y="1016"/>
                  </a:cubicBezTo>
                  <a:cubicBezTo>
                    <a:pt x="1785" y="1020"/>
                    <a:pt x="1772" y="1023"/>
                    <a:pt x="1779" y="1034"/>
                  </a:cubicBezTo>
                  <a:cubicBezTo>
                    <a:pt x="1786" y="1044"/>
                    <a:pt x="1787" y="1054"/>
                    <a:pt x="1782" y="1066"/>
                  </a:cubicBezTo>
                  <a:cubicBezTo>
                    <a:pt x="1777" y="1079"/>
                    <a:pt x="1769" y="1084"/>
                    <a:pt x="1772" y="1108"/>
                  </a:cubicBezTo>
                  <a:cubicBezTo>
                    <a:pt x="1775" y="1132"/>
                    <a:pt x="1773" y="1141"/>
                    <a:pt x="1787" y="1149"/>
                  </a:cubicBezTo>
                  <a:cubicBezTo>
                    <a:pt x="1801" y="1158"/>
                    <a:pt x="1831" y="1158"/>
                    <a:pt x="1830" y="1180"/>
                  </a:cubicBezTo>
                  <a:cubicBezTo>
                    <a:pt x="1830" y="1203"/>
                    <a:pt x="1836" y="1198"/>
                    <a:pt x="1852" y="1205"/>
                  </a:cubicBezTo>
                  <a:cubicBezTo>
                    <a:pt x="1869" y="1212"/>
                    <a:pt x="1874" y="1224"/>
                    <a:pt x="1887" y="1224"/>
                  </a:cubicBezTo>
                  <a:cubicBezTo>
                    <a:pt x="1900" y="1225"/>
                    <a:pt x="1922" y="1229"/>
                    <a:pt x="1932" y="1230"/>
                  </a:cubicBezTo>
                  <a:cubicBezTo>
                    <a:pt x="1942" y="1231"/>
                    <a:pt x="1953" y="1235"/>
                    <a:pt x="1946" y="1247"/>
                  </a:cubicBezTo>
                  <a:cubicBezTo>
                    <a:pt x="1938" y="1259"/>
                    <a:pt x="1947" y="1267"/>
                    <a:pt x="1959" y="1270"/>
                  </a:cubicBezTo>
                  <a:cubicBezTo>
                    <a:pt x="1972" y="1273"/>
                    <a:pt x="1989" y="1273"/>
                    <a:pt x="1995" y="1291"/>
                  </a:cubicBezTo>
                  <a:cubicBezTo>
                    <a:pt x="2001" y="1309"/>
                    <a:pt x="2003" y="1314"/>
                    <a:pt x="2015" y="1323"/>
                  </a:cubicBezTo>
                  <a:cubicBezTo>
                    <a:pt x="2026" y="1332"/>
                    <a:pt x="2042" y="1336"/>
                    <a:pt x="2046" y="1350"/>
                  </a:cubicBezTo>
                  <a:cubicBezTo>
                    <a:pt x="2050" y="1365"/>
                    <a:pt x="2055" y="1376"/>
                    <a:pt x="2053" y="1388"/>
                  </a:cubicBezTo>
                  <a:cubicBezTo>
                    <a:pt x="2052" y="1400"/>
                    <a:pt x="2065" y="1411"/>
                    <a:pt x="2075" y="1425"/>
                  </a:cubicBezTo>
                  <a:cubicBezTo>
                    <a:pt x="2085" y="1439"/>
                    <a:pt x="2104" y="1455"/>
                    <a:pt x="2112" y="1471"/>
                  </a:cubicBezTo>
                  <a:cubicBezTo>
                    <a:pt x="2119" y="1486"/>
                    <a:pt x="2117" y="1486"/>
                    <a:pt x="2112" y="1498"/>
                  </a:cubicBezTo>
                  <a:cubicBezTo>
                    <a:pt x="2106" y="1509"/>
                    <a:pt x="2104" y="1530"/>
                    <a:pt x="2092" y="1536"/>
                  </a:cubicBezTo>
                  <a:cubicBezTo>
                    <a:pt x="2079" y="1542"/>
                    <a:pt x="2068" y="1545"/>
                    <a:pt x="2074" y="1560"/>
                  </a:cubicBezTo>
                  <a:cubicBezTo>
                    <a:pt x="2079" y="1575"/>
                    <a:pt x="2080" y="1582"/>
                    <a:pt x="2093" y="1589"/>
                  </a:cubicBezTo>
                  <a:cubicBezTo>
                    <a:pt x="2105" y="1596"/>
                    <a:pt x="2136" y="1597"/>
                    <a:pt x="2145" y="1614"/>
                  </a:cubicBezTo>
                  <a:cubicBezTo>
                    <a:pt x="2155" y="1630"/>
                    <a:pt x="2174" y="1641"/>
                    <a:pt x="2197" y="1654"/>
                  </a:cubicBezTo>
                  <a:cubicBezTo>
                    <a:pt x="2220" y="1668"/>
                    <a:pt x="2240" y="1682"/>
                    <a:pt x="2249" y="1677"/>
                  </a:cubicBezTo>
                  <a:cubicBezTo>
                    <a:pt x="2258" y="1671"/>
                    <a:pt x="2278" y="1669"/>
                    <a:pt x="2272" y="1646"/>
                  </a:cubicBezTo>
                  <a:cubicBezTo>
                    <a:pt x="2267" y="1623"/>
                    <a:pt x="2257" y="1614"/>
                    <a:pt x="2284" y="1607"/>
                  </a:cubicBezTo>
                  <a:cubicBezTo>
                    <a:pt x="2311" y="1600"/>
                    <a:pt x="2337" y="1598"/>
                    <a:pt x="2336" y="1575"/>
                  </a:cubicBezTo>
                  <a:cubicBezTo>
                    <a:pt x="2335" y="1552"/>
                    <a:pt x="2343" y="1545"/>
                    <a:pt x="2350" y="1534"/>
                  </a:cubicBezTo>
                  <a:cubicBezTo>
                    <a:pt x="2356" y="1522"/>
                    <a:pt x="2376" y="1512"/>
                    <a:pt x="2368" y="1501"/>
                  </a:cubicBezTo>
                  <a:cubicBezTo>
                    <a:pt x="2361" y="1490"/>
                    <a:pt x="2335" y="1488"/>
                    <a:pt x="2323" y="1480"/>
                  </a:cubicBezTo>
                  <a:cubicBezTo>
                    <a:pt x="2311" y="1472"/>
                    <a:pt x="2307" y="1479"/>
                    <a:pt x="2296" y="1475"/>
                  </a:cubicBezTo>
                  <a:cubicBezTo>
                    <a:pt x="2286" y="1471"/>
                    <a:pt x="2288" y="1466"/>
                    <a:pt x="2298" y="1453"/>
                  </a:cubicBezTo>
                  <a:cubicBezTo>
                    <a:pt x="2308" y="1440"/>
                    <a:pt x="2301" y="1433"/>
                    <a:pt x="2295" y="1428"/>
                  </a:cubicBezTo>
                  <a:cubicBezTo>
                    <a:pt x="2290" y="1422"/>
                    <a:pt x="2290" y="1420"/>
                    <a:pt x="2294" y="1408"/>
                  </a:cubicBezTo>
                  <a:cubicBezTo>
                    <a:pt x="2299" y="1396"/>
                    <a:pt x="2290" y="1379"/>
                    <a:pt x="2309" y="1372"/>
                  </a:cubicBezTo>
                  <a:cubicBezTo>
                    <a:pt x="2327" y="1366"/>
                    <a:pt x="2326" y="1363"/>
                    <a:pt x="2316" y="1346"/>
                  </a:cubicBezTo>
                  <a:cubicBezTo>
                    <a:pt x="2306" y="1328"/>
                    <a:pt x="2311" y="1314"/>
                    <a:pt x="2313" y="1301"/>
                  </a:cubicBezTo>
                  <a:cubicBezTo>
                    <a:pt x="2314" y="1288"/>
                    <a:pt x="2322" y="1276"/>
                    <a:pt x="2339" y="1282"/>
                  </a:cubicBezTo>
                  <a:cubicBezTo>
                    <a:pt x="2356" y="1287"/>
                    <a:pt x="2362" y="1291"/>
                    <a:pt x="2373" y="1284"/>
                  </a:cubicBezTo>
                  <a:cubicBezTo>
                    <a:pt x="2385" y="1277"/>
                    <a:pt x="2392" y="1282"/>
                    <a:pt x="2400" y="1292"/>
                  </a:cubicBezTo>
                  <a:cubicBezTo>
                    <a:pt x="2409" y="1303"/>
                    <a:pt x="2398" y="1306"/>
                    <a:pt x="2405" y="1315"/>
                  </a:cubicBezTo>
                  <a:cubicBezTo>
                    <a:pt x="2412" y="1325"/>
                    <a:pt x="2422" y="1335"/>
                    <a:pt x="2445" y="1341"/>
                  </a:cubicBezTo>
                  <a:cubicBezTo>
                    <a:pt x="2467" y="1347"/>
                    <a:pt x="2473" y="1338"/>
                    <a:pt x="2495" y="1351"/>
                  </a:cubicBezTo>
                  <a:cubicBezTo>
                    <a:pt x="2516" y="1363"/>
                    <a:pt x="2536" y="1380"/>
                    <a:pt x="2551" y="1390"/>
                  </a:cubicBezTo>
                  <a:cubicBezTo>
                    <a:pt x="2566" y="1400"/>
                    <a:pt x="2566" y="1407"/>
                    <a:pt x="2580" y="1402"/>
                  </a:cubicBezTo>
                  <a:cubicBezTo>
                    <a:pt x="2594" y="1398"/>
                    <a:pt x="2599" y="1401"/>
                    <a:pt x="2608" y="1412"/>
                  </a:cubicBezTo>
                  <a:cubicBezTo>
                    <a:pt x="2617" y="1423"/>
                    <a:pt x="2619" y="1424"/>
                    <a:pt x="2634" y="1427"/>
                  </a:cubicBezTo>
                  <a:cubicBezTo>
                    <a:pt x="2649" y="1430"/>
                    <a:pt x="2667" y="1432"/>
                    <a:pt x="2660" y="1465"/>
                  </a:cubicBezTo>
                  <a:cubicBezTo>
                    <a:pt x="2652" y="1499"/>
                    <a:pt x="2663" y="1495"/>
                    <a:pt x="2659" y="1507"/>
                  </a:cubicBezTo>
                  <a:cubicBezTo>
                    <a:pt x="2655" y="1520"/>
                    <a:pt x="2645" y="1531"/>
                    <a:pt x="2637" y="1538"/>
                  </a:cubicBezTo>
                  <a:cubicBezTo>
                    <a:pt x="2630" y="1545"/>
                    <a:pt x="2631" y="1558"/>
                    <a:pt x="2634" y="1568"/>
                  </a:cubicBezTo>
                  <a:cubicBezTo>
                    <a:pt x="2636" y="1578"/>
                    <a:pt x="2631" y="1578"/>
                    <a:pt x="2636" y="1592"/>
                  </a:cubicBezTo>
                  <a:cubicBezTo>
                    <a:pt x="2642" y="1606"/>
                    <a:pt x="2646" y="1595"/>
                    <a:pt x="2649" y="1622"/>
                  </a:cubicBezTo>
                  <a:cubicBezTo>
                    <a:pt x="2653" y="1648"/>
                    <a:pt x="2653" y="1662"/>
                    <a:pt x="2640" y="1667"/>
                  </a:cubicBezTo>
                  <a:cubicBezTo>
                    <a:pt x="2628" y="1672"/>
                    <a:pt x="2610" y="1669"/>
                    <a:pt x="2595" y="1668"/>
                  </a:cubicBezTo>
                  <a:cubicBezTo>
                    <a:pt x="2579" y="1667"/>
                    <a:pt x="2557" y="1671"/>
                    <a:pt x="2547" y="1687"/>
                  </a:cubicBezTo>
                  <a:cubicBezTo>
                    <a:pt x="2536" y="1702"/>
                    <a:pt x="2515" y="1683"/>
                    <a:pt x="2506" y="1680"/>
                  </a:cubicBezTo>
                  <a:cubicBezTo>
                    <a:pt x="2496" y="1676"/>
                    <a:pt x="2489" y="1679"/>
                    <a:pt x="2500" y="1697"/>
                  </a:cubicBezTo>
                  <a:cubicBezTo>
                    <a:pt x="2512" y="1714"/>
                    <a:pt x="2523" y="1741"/>
                    <a:pt x="2514" y="1747"/>
                  </a:cubicBezTo>
                  <a:cubicBezTo>
                    <a:pt x="2504" y="1754"/>
                    <a:pt x="2489" y="1755"/>
                    <a:pt x="2475" y="1759"/>
                  </a:cubicBezTo>
                  <a:cubicBezTo>
                    <a:pt x="2460" y="1762"/>
                    <a:pt x="2443" y="1752"/>
                    <a:pt x="2426" y="1763"/>
                  </a:cubicBezTo>
                  <a:cubicBezTo>
                    <a:pt x="2409" y="1774"/>
                    <a:pt x="2391" y="1766"/>
                    <a:pt x="2387" y="1756"/>
                  </a:cubicBezTo>
                  <a:cubicBezTo>
                    <a:pt x="2383" y="1746"/>
                    <a:pt x="2373" y="1724"/>
                    <a:pt x="2356" y="1726"/>
                  </a:cubicBezTo>
                  <a:cubicBezTo>
                    <a:pt x="2339" y="1729"/>
                    <a:pt x="2312" y="1718"/>
                    <a:pt x="2302" y="1742"/>
                  </a:cubicBezTo>
                  <a:cubicBezTo>
                    <a:pt x="2292" y="1766"/>
                    <a:pt x="2299" y="1764"/>
                    <a:pt x="2289" y="1781"/>
                  </a:cubicBezTo>
                  <a:cubicBezTo>
                    <a:pt x="2280" y="1798"/>
                    <a:pt x="2282" y="1809"/>
                    <a:pt x="2273" y="1820"/>
                  </a:cubicBezTo>
                  <a:cubicBezTo>
                    <a:pt x="2265" y="1832"/>
                    <a:pt x="2256" y="1833"/>
                    <a:pt x="2254" y="1847"/>
                  </a:cubicBezTo>
                  <a:cubicBezTo>
                    <a:pt x="2253" y="1860"/>
                    <a:pt x="2247" y="1868"/>
                    <a:pt x="2264" y="1873"/>
                  </a:cubicBezTo>
                  <a:cubicBezTo>
                    <a:pt x="2281" y="1878"/>
                    <a:pt x="2304" y="1872"/>
                    <a:pt x="2307" y="1885"/>
                  </a:cubicBezTo>
                  <a:cubicBezTo>
                    <a:pt x="2311" y="1897"/>
                    <a:pt x="2297" y="1910"/>
                    <a:pt x="2288" y="1920"/>
                  </a:cubicBezTo>
                  <a:cubicBezTo>
                    <a:pt x="2280" y="1930"/>
                    <a:pt x="2283" y="1948"/>
                    <a:pt x="2280" y="1957"/>
                  </a:cubicBezTo>
                  <a:cubicBezTo>
                    <a:pt x="2276" y="1967"/>
                    <a:pt x="2279" y="1985"/>
                    <a:pt x="2283" y="2002"/>
                  </a:cubicBezTo>
                  <a:cubicBezTo>
                    <a:pt x="2287" y="2020"/>
                    <a:pt x="2294" y="2031"/>
                    <a:pt x="2295" y="2044"/>
                  </a:cubicBezTo>
                  <a:cubicBezTo>
                    <a:pt x="2296" y="2058"/>
                    <a:pt x="2293" y="2079"/>
                    <a:pt x="2283" y="2062"/>
                  </a:cubicBezTo>
                  <a:cubicBezTo>
                    <a:pt x="2273" y="2044"/>
                    <a:pt x="2271" y="2046"/>
                    <a:pt x="2263" y="2052"/>
                  </a:cubicBezTo>
                  <a:cubicBezTo>
                    <a:pt x="2255" y="2057"/>
                    <a:pt x="2225" y="2059"/>
                    <a:pt x="2220" y="2045"/>
                  </a:cubicBezTo>
                  <a:cubicBezTo>
                    <a:pt x="2215" y="2031"/>
                    <a:pt x="2195" y="2034"/>
                    <a:pt x="2192" y="2055"/>
                  </a:cubicBezTo>
                  <a:cubicBezTo>
                    <a:pt x="2189" y="2076"/>
                    <a:pt x="2182" y="2091"/>
                    <a:pt x="2178" y="2113"/>
                  </a:cubicBezTo>
                  <a:cubicBezTo>
                    <a:pt x="2173" y="2136"/>
                    <a:pt x="2174" y="2148"/>
                    <a:pt x="2168" y="2172"/>
                  </a:cubicBezTo>
                  <a:cubicBezTo>
                    <a:pt x="2163" y="2196"/>
                    <a:pt x="2165" y="2207"/>
                    <a:pt x="2152" y="2211"/>
                  </a:cubicBezTo>
                  <a:cubicBezTo>
                    <a:pt x="2139" y="2216"/>
                    <a:pt x="2119" y="2199"/>
                    <a:pt x="2110" y="2214"/>
                  </a:cubicBezTo>
                  <a:cubicBezTo>
                    <a:pt x="2101" y="2229"/>
                    <a:pt x="2112" y="2229"/>
                    <a:pt x="2099" y="2248"/>
                  </a:cubicBezTo>
                  <a:cubicBezTo>
                    <a:pt x="2085" y="2267"/>
                    <a:pt x="2066" y="2276"/>
                    <a:pt x="2050" y="2280"/>
                  </a:cubicBezTo>
                  <a:cubicBezTo>
                    <a:pt x="2033" y="2283"/>
                    <a:pt x="1996" y="2272"/>
                    <a:pt x="1977" y="2265"/>
                  </a:cubicBezTo>
                  <a:cubicBezTo>
                    <a:pt x="1958" y="2258"/>
                    <a:pt x="1925" y="2242"/>
                    <a:pt x="1917" y="2220"/>
                  </a:cubicBezTo>
                  <a:cubicBezTo>
                    <a:pt x="1909" y="2199"/>
                    <a:pt x="1920" y="2183"/>
                    <a:pt x="1906" y="2158"/>
                  </a:cubicBezTo>
                  <a:cubicBezTo>
                    <a:pt x="1891" y="2133"/>
                    <a:pt x="1887" y="2096"/>
                    <a:pt x="1868" y="2105"/>
                  </a:cubicBezTo>
                  <a:cubicBezTo>
                    <a:pt x="1850" y="2115"/>
                    <a:pt x="1843" y="2125"/>
                    <a:pt x="1818" y="2121"/>
                  </a:cubicBezTo>
                  <a:cubicBezTo>
                    <a:pt x="1793" y="2118"/>
                    <a:pt x="1778" y="2112"/>
                    <a:pt x="1766" y="2094"/>
                  </a:cubicBezTo>
                  <a:cubicBezTo>
                    <a:pt x="1753" y="2076"/>
                    <a:pt x="1740" y="2049"/>
                    <a:pt x="1714" y="2035"/>
                  </a:cubicBezTo>
                  <a:cubicBezTo>
                    <a:pt x="1688" y="2021"/>
                    <a:pt x="1674" y="2008"/>
                    <a:pt x="1683" y="1990"/>
                  </a:cubicBezTo>
                  <a:cubicBezTo>
                    <a:pt x="1692" y="1971"/>
                    <a:pt x="1689" y="1929"/>
                    <a:pt x="1679" y="1922"/>
                  </a:cubicBezTo>
                  <a:cubicBezTo>
                    <a:pt x="1669" y="1915"/>
                    <a:pt x="1642" y="1877"/>
                    <a:pt x="1618" y="1903"/>
                  </a:cubicBezTo>
                  <a:cubicBezTo>
                    <a:pt x="1594" y="1930"/>
                    <a:pt x="1602" y="1938"/>
                    <a:pt x="1573" y="1947"/>
                  </a:cubicBezTo>
                  <a:cubicBezTo>
                    <a:pt x="1544" y="1956"/>
                    <a:pt x="1521" y="1957"/>
                    <a:pt x="1520" y="1977"/>
                  </a:cubicBezTo>
                  <a:cubicBezTo>
                    <a:pt x="1519" y="1997"/>
                    <a:pt x="1528" y="2003"/>
                    <a:pt x="1528" y="2017"/>
                  </a:cubicBezTo>
                  <a:cubicBezTo>
                    <a:pt x="1529" y="2031"/>
                    <a:pt x="1540" y="2035"/>
                    <a:pt x="1533" y="2054"/>
                  </a:cubicBezTo>
                  <a:cubicBezTo>
                    <a:pt x="1525" y="2073"/>
                    <a:pt x="1416" y="2049"/>
                    <a:pt x="1416" y="2049"/>
                  </a:cubicBezTo>
                  <a:cubicBezTo>
                    <a:pt x="1236" y="1955"/>
                    <a:pt x="1236" y="1955"/>
                    <a:pt x="1236" y="1955"/>
                  </a:cubicBezTo>
                  <a:cubicBezTo>
                    <a:pt x="1314" y="1496"/>
                    <a:pt x="1314" y="1496"/>
                    <a:pt x="1314" y="1496"/>
                  </a:cubicBezTo>
                  <a:cubicBezTo>
                    <a:pt x="617" y="1016"/>
                    <a:pt x="617" y="1016"/>
                    <a:pt x="617" y="1016"/>
                  </a:cubicBezTo>
                  <a:cubicBezTo>
                    <a:pt x="287" y="897"/>
                    <a:pt x="287" y="897"/>
                    <a:pt x="287" y="897"/>
                  </a:cubicBezTo>
                  <a:cubicBezTo>
                    <a:pt x="66" y="801"/>
                    <a:pt x="66" y="801"/>
                    <a:pt x="66" y="801"/>
                  </a:cubicBezTo>
                  <a:cubicBezTo>
                    <a:pt x="0" y="590"/>
                    <a:pt x="0" y="590"/>
                    <a:pt x="0" y="590"/>
                  </a:cubicBezTo>
                  <a:cubicBezTo>
                    <a:pt x="148" y="133"/>
                    <a:pt x="148" y="133"/>
                    <a:pt x="148" y="133"/>
                  </a:cubicBezTo>
                  <a:cubicBezTo>
                    <a:pt x="385" y="77"/>
                    <a:pt x="385" y="77"/>
                    <a:pt x="385" y="77"/>
                  </a:cubicBezTo>
                  <a:cubicBezTo>
                    <a:pt x="539" y="0"/>
                    <a:pt x="539" y="0"/>
                    <a:pt x="539" y="0"/>
                  </a:cubicBezTo>
                  <a:cubicBezTo>
                    <a:pt x="616" y="18"/>
                    <a:pt x="616" y="18"/>
                    <a:pt x="616" y="18"/>
                  </a:cubicBezTo>
                  <a:lnTo>
                    <a:pt x="622" y="23"/>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66" name="Freeform 31"/>
            <p:cNvSpPr/>
            <p:nvPr/>
          </p:nvSpPr>
          <p:spPr>
            <a:xfrm>
              <a:off x="1408112" y="1824038"/>
              <a:ext cx="1409700" cy="1016000"/>
            </a:xfrm>
            <a:custGeom>
              <a:avLst/>
              <a:gdLst/>
              <a:ahLst/>
              <a:cxnLst>
                <a:cxn ang="0">
                  <a:pos x="1526" y="1470"/>
                </a:cxn>
                <a:cxn ang="0">
                  <a:pos x="1566" y="1407"/>
                </a:cxn>
                <a:cxn ang="0">
                  <a:pos x="1677" y="1399"/>
                </a:cxn>
                <a:cxn ang="0">
                  <a:pos x="1782" y="1413"/>
                </a:cxn>
                <a:cxn ang="0">
                  <a:pos x="1876" y="1446"/>
                </a:cxn>
                <a:cxn ang="0">
                  <a:pos x="1943" y="1437"/>
                </a:cxn>
                <a:cxn ang="0">
                  <a:pos x="2016" y="1532"/>
                </a:cxn>
                <a:cxn ang="0">
                  <a:pos x="2098" y="1568"/>
                </a:cxn>
                <a:cxn ang="0">
                  <a:pos x="2141" y="1514"/>
                </a:cxn>
                <a:cxn ang="0">
                  <a:pos x="2190" y="1432"/>
                </a:cxn>
                <a:cxn ang="0">
                  <a:pos x="2261" y="1471"/>
                </a:cxn>
                <a:cxn ang="0">
                  <a:pos x="2347" y="1454"/>
                </a:cxn>
                <a:cxn ang="0">
                  <a:pos x="2413" y="1398"/>
                </a:cxn>
                <a:cxn ang="0">
                  <a:pos x="2311" y="1318"/>
                </a:cxn>
                <a:cxn ang="0">
                  <a:pos x="2226" y="1263"/>
                </a:cxn>
                <a:cxn ang="0">
                  <a:pos x="2172" y="1178"/>
                </a:cxn>
                <a:cxn ang="0">
                  <a:pos x="2289" y="1229"/>
                </a:cxn>
                <a:cxn ang="0">
                  <a:pos x="2318" y="1159"/>
                </a:cxn>
                <a:cxn ang="0">
                  <a:pos x="2338" y="1076"/>
                </a:cxn>
                <a:cxn ang="0">
                  <a:pos x="2399" y="1010"/>
                </a:cxn>
                <a:cxn ang="0">
                  <a:pos x="2422" y="970"/>
                </a:cxn>
                <a:cxn ang="0">
                  <a:pos x="2437" y="923"/>
                </a:cxn>
                <a:cxn ang="0">
                  <a:pos x="2475" y="928"/>
                </a:cxn>
                <a:cxn ang="0">
                  <a:pos x="2511" y="842"/>
                </a:cxn>
                <a:cxn ang="0">
                  <a:pos x="2484" y="748"/>
                </a:cxn>
                <a:cxn ang="0">
                  <a:pos x="2453" y="666"/>
                </a:cxn>
                <a:cxn ang="0">
                  <a:pos x="2415" y="578"/>
                </a:cxn>
                <a:cxn ang="0">
                  <a:pos x="2371" y="504"/>
                </a:cxn>
                <a:cxn ang="0">
                  <a:pos x="2326" y="441"/>
                </a:cxn>
                <a:cxn ang="0">
                  <a:pos x="2237" y="456"/>
                </a:cxn>
                <a:cxn ang="0">
                  <a:pos x="2136" y="360"/>
                </a:cxn>
                <a:cxn ang="0">
                  <a:pos x="2011" y="261"/>
                </a:cxn>
                <a:cxn ang="0">
                  <a:pos x="1977" y="197"/>
                </a:cxn>
                <a:cxn ang="0">
                  <a:pos x="1880" y="202"/>
                </a:cxn>
                <a:cxn ang="0">
                  <a:pos x="1765" y="131"/>
                </a:cxn>
                <a:cxn ang="0">
                  <a:pos x="1653" y="151"/>
                </a:cxn>
                <a:cxn ang="0">
                  <a:pos x="1505" y="137"/>
                </a:cxn>
                <a:cxn ang="0">
                  <a:pos x="1386" y="201"/>
                </a:cxn>
                <a:cxn ang="0">
                  <a:pos x="1269" y="129"/>
                </a:cxn>
                <a:cxn ang="0">
                  <a:pos x="1147" y="83"/>
                </a:cxn>
                <a:cxn ang="0">
                  <a:pos x="1017" y="52"/>
                </a:cxn>
                <a:cxn ang="0">
                  <a:pos x="930" y="2"/>
                </a:cxn>
                <a:cxn ang="0">
                  <a:pos x="442" y="67"/>
                </a:cxn>
                <a:cxn ang="0">
                  <a:pos x="218" y="279"/>
                </a:cxn>
                <a:cxn ang="0">
                  <a:pos x="31" y="807"/>
                </a:cxn>
                <a:cxn ang="0">
                  <a:pos x="213" y="1385"/>
                </a:cxn>
                <a:cxn ang="0">
                  <a:pos x="1002" y="1657"/>
                </a:cxn>
                <a:cxn ang="0">
                  <a:pos x="1509" y="1665"/>
                </a:cxn>
                <a:cxn ang="0">
                  <a:pos x="1526" y="1506"/>
                </a:cxn>
              </a:cxnLst>
              <a:rect l="0" t="0" r="0" b="0"/>
              <a:pathLst>
                <a:path w="2519" h="1814">
                  <a:moveTo>
                    <a:pt x="1526" y="1506"/>
                  </a:moveTo>
                  <a:cubicBezTo>
                    <a:pt x="1526" y="1506"/>
                    <a:pt x="1537" y="1487"/>
                    <a:pt x="1526" y="1470"/>
                  </a:cubicBezTo>
                  <a:cubicBezTo>
                    <a:pt x="1514" y="1453"/>
                    <a:pt x="1508" y="1425"/>
                    <a:pt x="1528" y="1418"/>
                  </a:cubicBezTo>
                  <a:cubicBezTo>
                    <a:pt x="1548" y="1411"/>
                    <a:pt x="1560" y="1415"/>
                    <a:pt x="1566" y="1407"/>
                  </a:cubicBezTo>
                  <a:cubicBezTo>
                    <a:pt x="1572" y="1398"/>
                    <a:pt x="1601" y="1389"/>
                    <a:pt x="1618" y="1402"/>
                  </a:cubicBezTo>
                  <a:cubicBezTo>
                    <a:pt x="1636" y="1415"/>
                    <a:pt x="1657" y="1404"/>
                    <a:pt x="1677" y="1399"/>
                  </a:cubicBezTo>
                  <a:cubicBezTo>
                    <a:pt x="1697" y="1394"/>
                    <a:pt x="1706" y="1410"/>
                    <a:pt x="1725" y="1404"/>
                  </a:cubicBezTo>
                  <a:cubicBezTo>
                    <a:pt x="1743" y="1397"/>
                    <a:pt x="1765" y="1396"/>
                    <a:pt x="1782" y="1413"/>
                  </a:cubicBezTo>
                  <a:cubicBezTo>
                    <a:pt x="1798" y="1429"/>
                    <a:pt x="1829" y="1433"/>
                    <a:pt x="1841" y="1446"/>
                  </a:cubicBezTo>
                  <a:cubicBezTo>
                    <a:pt x="1852" y="1459"/>
                    <a:pt x="1871" y="1457"/>
                    <a:pt x="1876" y="1446"/>
                  </a:cubicBezTo>
                  <a:cubicBezTo>
                    <a:pt x="1881" y="1434"/>
                    <a:pt x="1887" y="1416"/>
                    <a:pt x="1914" y="1416"/>
                  </a:cubicBezTo>
                  <a:cubicBezTo>
                    <a:pt x="1942" y="1416"/>
                    <a:pt x="1941" y="1417"/>
                    <a:pt x="1943" y="1437"/>
                  </a:cubicBezTo>
                  <a:cubicBezTo>
                    <a:pt x="1946" y="1457"/>
                    <a:pt x="1963" y="1466"/>
                    <a:pt x="1971" y="1486"/>
                  </a:cubicBezTo>
                  <a:cubicBezTo>
                    <a:pt x="1978" y="1505"/>
                    <a:pt x="2004" y="1518"/>
                    <a:pt x="2016" y="1532"/>
                  </a:cubicBezTo>
                  <a:cubicBezTo>
                    <a:pt x="2029" y="1545"/>
                    <a:pt x="2027" y="1567"/>
                    <a:pt x="2045" y="1571"/>
                  </a:cubicBezTo>
                  <a:cubicBezTo>
                    <a:pt x="2063" y="1574"/>
                    <a:pt x="2080" y="1562"/>
                    <a:pt x="2098" y="1568"/>
                  </a:cubicBezTo>
                  <a:cubicBezTo>
                    <a:pt x="2115" y="1574"/>
                    <a:pt x="2136" y="1568"/>
                    <a:pt x="2141" y="1554"/>
                  </a:cubicBezTo>
                  <a:cubicBezTo>
                    <a:pt x="2145" y="1539"/>
                    <a:pt x="2147" y="1523"/>
                    <a:pt x="2141" y="1514"/>
                  </a:cubicBezTo>
                  <a:cubicBezTo>
                    <a:pt x="2134" y="1504"/>
                    <a:pt x="2144" y="1485"/>
                    <a:pt x="2152" y="1471"/>
                  </a:cubicBezTo>
                  <a:cubicBezTo>
                    <a:pt x="2160" y="1458"/>
                    <a:pt x="2179" y="1445"/>
                    <a:pt x="2190" y="1432"/>
                  </a:cubicBezTo>
                  <a:cubicBezTo>
                    <a:pt x="2201" y="1418"/>
                    <a:pt x="2204" y="1416"/>
                    <a:pt x="2217" y="1429"/>
                  </a:cubicBezTo>
                  <a:cubicBezTo>
                    <a:pt x="2229" y="1441"/>
                    <a:pt x="2234" y="1454"/>
                    <a:pt x="2261" y="1471"/>
                  </a:cubicBezTo>
                  <a:cubicBezTo>
                    <a:pt x="2287" y="1487"/>
                    <a:pt x="2302" y="1485"/>
                    <a:pt x="2308" y="1468"/>
                  </a:cubicBezTo>
                  <a:cubicBezTo>
                    <a:pt x="2314" y="1451"/>
                    <a:pt x="2333" y="1449"/>
                    <a:pt x="2347" y="1454"/>
                  </a:cubicBezTo>
                  <a:cubicBezTo>
                    <a:pt x="2360" y="1459"/>
                    <a:pt x="2388" y="1479"/>
                    <a:pt x="2391" y="1455"/>
                  </a:cubicBezTo>
                  <a:cubicBezTo>
                    <a:pt x="2393" y="1430"/>
                    <a:pt x="2411" y="1413"/>
                    <a:pt x="2413" y="1398"/>
                  </a:cubicBezTo>
                  <a:cubicBezTo>
                    <a:pt x="2416" y="1383"/>
                    <a:pt x="2429" y="1361"/>
                    <a:pt x="2399" y="1350"/>
                  </a:cubicBezTo>
                  <a:cubicBezTo>
                    <a:pt x="2369" y="1339"/>
                    <a:pt x="2322" y="1348"/>
                    <a:pt x="2311" y="1318"/>
                  </a:cubicBezTo>
                  <a:cubicBezTo>
                    <a:pt x="2301" y="1288"/>
                    <a:pt x="2286" y="1283"/>
                    <a:pt x="2273" y="1276"/>
                  </a:cubicBezTo>
                  <a:cubicBezTo>
                    <a:pt x="2261" y="1270"/>
                    <a:pt x="2271" y="1268"/>
                    <a:pt x="2226" y="1263"/>
                  </a:cubicBezTo>
                  <a:cubicBezTo>
                    <a:pt x="2181" y="1258"/>
                    <a:pt x="2164" y="1251"/>
                    <a:pt x="2165" y="1229"/>
                  </a:cubicBezTo>
                  <a:cubicBezTo>
                    <a:pt x="2165" y="1207"/>
                    <a:pt x="2154" y="1162"/>
                    <a:pt x="2172" y="1178"/>
                  </a:cubicBezTo>
                  <a:cubicBezTo>
                    <a:pt x="2190" y="1193"/>
                    <a:pt x="2192" y="1207"/>
                    <a:pt x="2216" y="1216"/>
                  </a:cubicBezTo>
                  <a:cubicBezTo>
                    <a:pt x="2239" y="1224"/>
                    <a:pt x="2273" y="1232"/>
                    <a:pt x="2289" y="1229"/>
                  </a:cubicBezTo>
                  <a:cubicBezTo>
                    <a:pt x="2305" y="1226"/>
                    <a:pt x="2324" y="1211"/>
                    <a:pt x="2325" y="1200"/>
                  </a:cubicBezTo>
                  <a:cubicBezTo>
                    <a:pt x="2327" y="1189"/>
                    <a:pt x="2329" y="1176"/>
                    <a:pt x="2318" y="1159"/>
                  </a:cubicBezTo>
                  <a:cubicBezTo>
                    <a:pt x="2307" y="1142"/>
                    <a:pt x="2306" y="1120"/>
                    <a:pt x="2312" y="1103"/>
                  </a:cubicBezTo>
                  <a:cubicBezTo>
                    <a:pt x="2318" y="1087"/>
                    <a:pt x="2317" y="1076"/>
                    <a:pt x="2338" y="1076"/>
                  </a:cubicBezTo>
                  <a:cubicBezTo>
                    <a:pt x="2359" y="1077"/>
                    <a:pt x="2368" y="1065"/>
                    <a:pt x="2381" y="1055"/>
                  </a:cubicBezTo>
                  <a:cubicBezTo>
                    <a:pt x="2393" y="1045"/>
                    <a:pt x="2410" y="1031"/>
                    <a:pt x="2399" y="1010"/>
                  </a:cubicBezTo>
                  <a:cubicBezTo>
                    <a:pt x="2388" y="990"/>
                    <a:pt x="2390" y="987"/>
                    <a:pt x="2397" y="970"/>
                  </a:cubicBezTo>
                  <a:cubicBezTo>
                    <a:pt x="2405" y="953"/>
                    <a:pt x="2414" y="965"/>
                    <a:pt x="2422" y="970"/>
                  </a:cubicBezTo>
                  <a:cubicBezTo>
                    <a:pt x="2429" y="975"/>
                    <a:pt x="2441" y="968"/>
                    <a:pt x="2435" y="956"/>
                  </a:cubicBezTo>
                  <a:cubicBezTo>
                    <a:pt x="2430" y="943"/>
                    <a:pt x="2422" y="929"/>
                    <a:pt x="2437" y="923"/>
                  </a:cubicBezTo>
                  <a:cubicBezTo>
                    <a:pt x="2452" y="917"/>
                    <a:pt x="2450" y="929"/>
                    <a:pt x="2463" y="940"/>
                  </a:cubicBezTo>
                  <a:cubicBezTo>
                    <a:pt x="2476" y="951"/>
                    <a:pt x="2475" y="941"/>
                    <a:pt x="2475" y="928"/>
                  </a:cubicBezTo>
                  <a:cubicBezTo>
                    <a:pt x="2475" y="915"/>
                    <a:pt x="2486" y="912"/>
                    <a:pt x="2494" y="894"/>
                  </a:cubicBezTo>
                  <a:cubicBezTo>
                    <a:pt x="2502" y="875"/>
                    <a:pt x="2508" y="854"/>
                    <a:pt x="2511" y="842"/>
                  </a:cubicBezTo>
                  <a:cubicBezTo>
                    <a:pt x="2515" y="829"/>
                    <a:pt x="2519" y="796"/>
                    <a:pt x="2511" y="773"/>
                  </a:cubicBezTo>
                  <a:cubicBezTo>
                    <a:pt x="2503" y="751"/>
                    <a:pt x="2496" y="749"/>
                    <a:pt x="2484" y="748"/>
                  </a:cubicBezTo>
                  <a:cubicBezTo>
                    <a:pt x="2471" y="748"/>
                    <a:pt x="2469" y="732"/>
                    <a:pt x="2469" y="716"/>
                  </a:cubicBezTo>
                  <a:cubicBezTo>
                    <a:pt x="2469" y="700"/>
                    <a:pt x="2469" y="680"/>
                    <a:pt x="2453" y="666"/>
                  </a:cubicBezTo>
                  <a:cubicBezTo>
                    <a:pt x="2438" y="653"/>
                    <a:pt x="2423" y="634"/>
                    <a:pt x="2424" y="618"/>
                  </a:cubicBezTo>
                  <a:cubicBezTo>
                    <a:pt x="2425" y="601"/>
                    <a:pt x="2430" y="594"/>
                    <a:pt x="2415" y="578"/>
                  </a:cubicBezTo>
                  <a:cubicBezTo>
                    <a:pt x="2401" y="562"/>
                    <a:pt x="2397" y="549"/>
                    <a:pt x="2394" y="535"/>
                  </a:cubicBezTo>
                  <a:cubicBezTo>
                    <a:pt x="2390" y="520"/>
                    <a:pt x="2387" y="509"/>
                    <a:pt x="2371" y="504"/>
                  </a:cubicBezTo>
                  <a:cubicBezTo>
                    <a:pt x="2355" y="499"/>
                    <a:pt x="2351" y="491"/>
                    <a:pt x="2351" y="475"/>
                  </a:cubicBezTo>
                  <a:cubicBezTo>
                    <a:pt x="2352" y="458"/>
                    <a:pt x="2339" y="448"/>
                    <a:pt x="2326" y="441"/>
                  </a:cubicBezTo>
                  <a:cubicBezTo>
                    <a:pt x="2312" y="435"/>
                    <a:pt x="2288" y="417"/>
                    <a:pt x="2269" y="441"/>
                  </a:cubicBezTo>
                  <a:cubicBezTo>
                    <a:pt x="2250" y="465"/>
                    <a:pt x="2251" y="471"/>
                    <a:pt x="2237" y="456"/>
                  </a:cubicBezTo>
                  <a:cubicBezTo>
                    <a:pt x="2222" y="442"/>
                    <a:pt x="2171" y="410"/>
                    <a:pt x="2164" y="390"/>
                  </a:cubicBezTo>
                  <a:cubicBezTo>
                    <a:pt x="2158" y="370"/>
                    <a:pt x="2159" y="371"/>
                    <a:pt x="2136" y="360"/>
                  </a:cubicBezTo>
                  <a:cubicBezTo>
                    <a:pt x="2112" y="350"/>
                    <a:pt x="2064" y="334"/>
                    <a:pt x="2047" y="316"/>
                  </a:cubicBezTo>
                  <a:cubicBezTo>
                    <a:pt x="2030" y="298"/>
                    <a:pt x="2016" y="283"/>
                    <a:pt x="2011" y="261"/>
                  </a:cubicBezTo>
                  <a:cubicBezTo>
                    <a:pt x="2006" y="239"/>
                    <a:pt x="2009" y="217"/>
                    <a:pt x="2002" y="201"/>
                  </a:cubicBezTo>
                  <a:cubicBezTo>
                    <a:pt x="1996" y="185"/>
                    <a:pt x="1993" y="181"/>
                    <a:pt x="1977" y="197"/>
                  </a:cubicBezTo>
                  <a:cubicBezTo>
                    <a:pt x="1962" y="213"/>
                    <a:pt x="1949" y="228"/>
                    <a:pt x="1934" y="228"/>
                  </a:cubicBezTo>
                  <a:cubicBezTo>
                    <a:pt x="1920" y="227"/>
                    <a:pt x="1893" y="214"/>
                    <a:pt x="1880" y="202"/>
                  </a:cubicBezTo>
                  <a:cubicBezTo>
                    <a:pt x="1867" y="190"/>
                    <a:pt x="1836" y="178"/>
                    <a:pt x="1817" y="165"/>
                  </a:cubicBezTo>
                  <a:cubicBezTo>
                    <a:pt x="1797" y="152"/>
                    <a:pt x="1779" y="139"/>
                    <a:pt x="1765" y="131"/>
                  </a:cubicBezTo>
                  <a:cubicBezTo>
                    <a:pt x="1752" y="123"/>
                    <a:pt x="1730" y="114"/>
                    <a:pt x="1702" y="122"/>
                  </a:cubicBezTo>
                  <a:cubicBezTo>
                    <a:pt x="1673" y="130"/>
                    <a:pt x="1673" y="146"/>
                    <a:pt x="1653" y="151"/>
                  </a:cubicBezTo>
                  <a:cubicBezTo>
                    <a:pt x="1633" y="157"/>
                    <a:pt x="1608" y="151"/>
                    <a:pt x="1594" y="148"/>
                  </a:cubicBezTo>
                  <a:cubicBezTo>
                    <a:pt x="1579" y="146"/>
                    <a:pt x="1541" y="123"/>
                    <a:pt x="1505" y="137"/>
                  </a:cubicBezTo>
                  <a:cubicBezTo>
                    <a:pt x="1470" y="151"/>
                    <a:pt x="1461" y="169"/>
                    <a:pt x="1441" y="175"/>
                  </a:cubicBezTo>
                  <a:cubicBezTo>
                    <a:pt x="1421" y="182"/>
                    <a:pt x="1408" y="199"/>
                    <a:pt x="1386" y="201"/>
                  </a:cubicBezTo>
                  <a:cubicBezTo>
                    <a:pt x="1364" y="203"/>
                    <a:pt x="1355" y="204"/>
                    <a:pt x="1321" y="186"/>
                  </a:cubicBezTo>
                  <a:cubicBezTo>
                    <a:pt x="1288" y="169"/>
                    <a:pt x="1275" y="143"/>
                    <a:pt x="1269" y="129"/>
                  </a:cubicBezTo>
                  <a:cubicBezTo>
                    <a:pt x="1263" y="115"/>
                    <a:pt x="1251" y="114"/>
                    <a:pt x="1226" y="110"/>
                  </a:cubicBezTo>
                  <a:cubicBezTo>
                    <a:pt x="1201" y="107"/>
                    <a:pt x="1160" y="97"/>
                    <a:pt x="1147" y="83"/>
                  </a:cubicBezTo>
                  <a:cubicBezTo>
                    <a:pt x="1134" y="68"/>
                    <a:pt x="1115" y="66"/>
                    <a:pt x="1094" y="60"/>
                  </a:cubicBezTo>
                  <a:cubicBezTo>
                    <a:pt x="1072" y="53"/>
                    <a:pt x="1032" y="52"/>
                    <a:pt x="1017" y="52"/>
                  </a:cubicBezTo>
                  <a:cubicBezTo>
                    <a:pt x="1002" y="51"/>
                    <a:pt x="957" y="54"/>
                    <a:pt x="957" y="54"/>
                  </a:cubicBezTo>
                  <a:cubicBezTo>
                    <a:pt x="957" y="54"/>
                    <a:pt x="931" y="3"/>
                    <a:pt x="930" y="2"/>
                  </a:cubicBezTo>
                  <a:cubicBezTo>
                    <a:pt x="929" y="0"/>
                    <a:pt x="797" y="18"/>
                    <a:pt x="797" y="18"/>
                  </a:cubicBezTo>
                  <a:cubicBezTo>
                    <a:pt x="442" y="67"/>
                    <a:pt x="442" y="67"/>
                    <a:pt x="442" y="67"/>
                  </a:cubicBezTo>
                  <a:cubicBezTo>
                    <a:pt x="277" y="127"/>
                    <a:pt x="277" y="127"/>
                    <a:pt x="277" y="127"/>
                  </a:cubicBezTo>
                  <a:cubicBezTo>
                    <a:pt x="218" y="279"/>
                    <a:pt x="218" y="279"/>
                    <a:pt x="218" y="279"/>
                  </a:cubicBezTo>
                  <a:cubicBezTo>
                    <a:pt x="162" y="604"/>
                    <a:pt x="162" y="604"/>
                    <a:pt x="162" y="604"/>
                  </a:cubicBezTo>
                  <a:cubicBezTo>
                    <a:pt x="31" y="807"/>
                    <a:pt x="31" y="807"/>
                    <a:pt x="31" y="807"/>
                  </a:cubicBezTo>
                  <a:cubicBezTo>
                    <a:pt x="0" y="1107"/>
                    <a:pt x="0" y="1107"/>
                    <a:pt x="0" y="1107"/>
                  </a:cubicBezTo>
                  <a:cubicBezTo>
                    <a:pt x="213" y="1385"/>
                    <a:pt x="213" y="1385"/>
                    <a:pt x="213" y="1385"/>
                  </a:cubicBezTo>
                  <a:cubicBezTo>
                    <a:pt x="597" y="1529"/>
                    <a:pt x="597" y="1529"/>
                    <a:pt x="597" y="1529"/>
                  </a:cubicBezTo>
                  <a:cubicBezTo>
                    <a:pt x="1002" y="1657"/>
                    <a:pt x="1002" y="1657"/>
                    <a:pt x="1002" y="1657"/>
                  </a:cubicBezTo>
                  <a:cubicBezTo>
                    <a:pt x="1298" y="1814"/>
                    <a:pt x="1298" y="1814"/>
                    <a:pt x="1298" y="1814"/>
                  </a:cubicBezTo>
                  <a:cubicBezTo>
                    <a:pt x="1509" y="1665"/>
                    <a:pt x="1509" y="1665"/>
                    <a:pt x="1509" y="1665"/>
                  </a:cubicBezTo>
                  <a:cubicBezTo>
                    <a:pt x="1505" y="1534"/>
                    <a:pt x="1505" y="1534"/>
                    <a:pt x="1505" y="1534"/>
                  </a:cubicBezTo>
                  <a:lnTo>
                    <a:pt x="1526" y="1506"/>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67" name="Freeform 32"/>
            <p:cNvSpPr/>
            <p:nvPr/>
          </p:nvSpPr>
          <p:spPr>
            <a:xfrm>
              <a:off x="303212" y="1992313"/>
              <a:ext cx="2089150" cy="1258887"/>
            </a:xfrm>
            <a:custGeom>
              <a:avLst/>
              <a:gdLst/>
              <a:ahLst/>
              <a:cxnLst>
                <a:cxn ang="0">
                  <a:pos x="64" y="263"/>
                </a:cxn>
                <a:cxn ang="0">
                  <a:pos x="157" y="524"/>
                </a:cxn>
                <a:cxn ang="0">
                  <a:pos x="186" y="740"/>
                </a:cxn>
                <a:cxn ang="0">
                  <a:pos x="6" y="808"/>
                </a:cxn>
                <a:cxn ang="0">
                  <a:pos x="28" y="1031"/>
                </a:cxn>
                <a:cxn ang="0">
                  <a:pos x="170" y="1169"/>
                </a:cxn>
                <a:cxn ang="0">
                  <a:pos x="352" y="1342"/>
                </a:cxn>
                <a:cxn ang="0">
                  <a:pos x="591" y="1423"/>
                </a:cxn>
                <a:cxn ang="0">
                  <a:pos x="785" y="1619"/>
                </a:cxn>
                <a:cxn ang="0">
                  <a:pos x="953" y="1777"/>
                </a:cxn>
                <a:cxn ang="0">
                  <a:pos x="1065" y="1856"/>
                </a:cxn>
                <a:cxn ang="0">
                  <a:pos x="1192" y="1972"/>
                </a:cxn>
                <a:cxn ang="0">
                  <a:pos x="1319" y="2005"/>
                </a:cxn>
                <a:cxn ang="0">
                  <a:pos x="1594" y="2072"/>
                </a:cxn>
                <a:cxn ang="0">
                  <a:pos x="1739" y="2182"/>
                </a:cxn>
                <a:cxn ang="0">
                  <a:pos x="1921" y="2076"/>
                </a:cxn>
                <a:cxn ang="0">
                  <a:pos x="2187" y="2150"/>
                </a:cxn>
                <a:cxn ang="0">
                  <a:pos x="2391" y="2214"/>
                </a:cxn>
                <a:cxn ang="0">
                  <a:pos x="2579" y="2122"/>
                </a:cxn>
                <a:cxn ang="0">
                  <a:pos x="2796" y="1996"/>
                </a:cxn>
                <a:cxn ang="0">
                  <a:pos x="3016" y="2033"/>
                </a:cxn>
                <a:cxn ang="0">
                  <a:pos x="3177" y="2001"/>
                </a:cxn>
                <a:cxn ang="0">
                  <a:pos x="3202" y="2068"/>
                </a:cxn>
                <a:cxn ang="0">
                  <a:pos x="3192" y="2201"/>
                </a:cxn>
                <a:cxn ang="0">
                  <a:pos x="3376" y="2223"/>
                </a:cxn>
                <a:cxn ang="0">
                  <a:pos x="3529" y="2235"/>
                </a:cxn>
                <a:cxn ang="0">
                  <a:pos x="3595" y="2205"/>
                </a:cxn>
                <a:cxn ang="0">
                  <a:pos x="3636" y="2080"/>
                </a:cxn>
                <a:cxn ang="0">
                  <a:pos x="3692" y="2008"/>
                </a:cxn>
                <a:cxn ang="0">
                  <a:pos x="3719" y="1830"/>
                </a:cxn>
                <a:cxn ang="0">
                  <a:pos x="3686" y="1600"/>
                </a:cxn>
                <a:cxn ang="0">
                  <a:pos x="3681" y="1453"/>
                </a:cxn>
                <a:cxn ang="0">
                  <a:pos x="3608" y="1369"/>
                </a:cxn>
                <a:cxn ang="0">
                  <a:pos x="3523" y="1229"/>
                </a:cxn>
                <a:cxn ang="0">
                  <a:pos x="3414" y="1239"/>
                </a:cxn>
                <a:cxn ang="0">
                  <a:pos x="3357" y="1393"/>
                </a:cxn>
                <a:cxn ang="0">
                  <a:pos x="3235" y="1428"/>
                </a:cxn>
                <a:cxn ang="0">
                  <a:pos x="3094" y="1384"/>
                </a:cxn>
                <a:cxn ang="0">
                  <a:pos x="2990" y="1258"/>
                </a:cxn>
                <a:cxn ang="0">
                  <a:pos x="2848" y="1219"/>
                </a:cxn>
                <a:cxn ang="0">
                  <a:pos x="2659" y="1192"/>
                </a:cxn>
                <a:cxn ang="0">
                  <a:pos x="2514" y="1155"/>
                </a:cxn>
                <a:cxn ang="0">
                  <a:pos x="2251" y="1041"/>
                </a:cxn>
                <a:cxn ang="0">
                  <a:pos x="2126" y="876"/>
                </a:cxn>
                <a:cxn ang="0">
                  <a:pos x="2067" y="701"/>
                </a:cxn>
                <a:cxn ang="0">
                  <a:pos x="2121" y="594"/>
                </a:cxn>
                <a:cxn ang="0">
                  <a:pos x="2170" y="434"/>
                </a:cxn>
                <a:cxn ang="0">
                  <a:pos x="2169" y="312"/>
                </a:cxn>
                <a:cxn ang="0">
                  <a:pos x="460" y="0"/>
                </a:cxn>
                <a:cxn ang="0">
                  <a:pos x="44" y="150"/>
                </a:cxn>
              </a:cxnLst>
              <a:rect l="0" t="0" r="0" b="0"/>
              <a:pathLst>
                <a:path w="3735" h="2250">
                  <a:moveTo>
                    <a:pt x="44" y="150"/>
                  </a:moveTo>
                  <a:cubicBezTo>
                    <a:pt x="47" y="155"/>
                    <a:pt x="47" y="162"/>
                    <a:pt x="42" y="173"/>
                  </a:cubicBezTo>
                  <a:cubicBezTo>
                    <a:pt x="20" y="215"/>
                    <a:pt x="61" y="225"/>
                    <a:pt x="64" y="263"/>
                  </a:cubicBezTo>
                  <a:cubicBezTo>
                    <a:pt x="67" y="301"/>
                    <a:pt x="80" y="317"/>
                    <a:pt x="119" y="341"/>
                  </a:cubicBezTo>
                  <a:cubicBezTo>
                    <a:pt x="157" y="364"/>
                    <a:pt x="213" y="390"/>
                    <a:pt x="172" y="435"/>
                  </a:cubicBezTo>
                  <a:cubicBezTo>
                    <a:pt x="131" y="480"/>
                    <a:pt x="136" y="480"/>
                    <a:pt x="157" y="524"/>
                  </a:cubicBezTo>
                  <a:cubicBezTo>
                    <a:pt x="177" y="567"/>
                    <a:pt x="143" y="562"/>
                    <a:pt x="124" y="574"/>
                  </a:cubicBezTo>
                  <a:cubicBezTo>
                    <a:pt x="105" y="587"/>
                    <a:pt x="120" y="617"/>
                    <a:pt x="138" y="634"/>
                  </a:cubicBezTo>
                  <a:cubicBezTo>
                    <a:pt x="155" y="652"/>
                    <a:pt x="177" y="686"/>
                    <a:pt x="186" y="740"/>
                  </a:cubicBezTo>
                  <a:cubicBezTo>
                    <a:pt x="195" y="793"/>
                    <a:pt x="217" y="807"/>
                    <a:pt x="176" y="816"/>
                  </a:cubicBezTo>
                  <a:cubicBezTo>
                    <a:pt x="135" y="826"/>
                    <a:pt x="113" y="865"/>
                    <a:pt x="68" y="816"/>
                  </a:cubicBezTo>
                  <a:cubicBezTo>
                    <a:pt x="23" y="767"/>
                    <a:pt x="9" y="764"/>
                    <a:pt x="6" y="808"/>
                  </a:cubicBezTo>
                  <a:cubicBezTo>
                    <a:pt x="4" y="852"/>
                    <a:pt x="0" y="843"/>
                    <a:pt x="17" y="878"/>
                  </a:cubicBezTo>
                  <a:cubicBezTo>
                    <a:pt x="35" y="912"/>
                    <a:pt x="39" y="913"/>
                    <a:pt x="30" y="955"/>
                  </a:cubicBezTo>
                  <a:cubicBezTo>
                    <a:pt x="20" y="998"/>
                    <a:pt x="23" y="1002"/>
                    <a:pt x="28" y="1031"/>
                  </a:cubicBezTo>
                  <a:cubicBezTo>
                    <a:pt x="34" y="1059"/>
                    <a:pt x="41" y="1074"/>
                    <a:pt x="56" y="1059"/>
                  </a:cubicBezTo>
                  <a:cubicBezTo>
                    <a:pt x="71" y="1044"/>
                    <a:pt x="78" y="1057"/>
                    <a:pt x="93" y="1085"/>
                  </a:cubicBezTo>
                  <a:cubicBezTo>
                    <a:pt x="108" y="1114"/>
                    <a:pt x="132" y="1165"/>
                    <a:pt x="170" y="1169"/>
                  </a:cubicBezTo>
                  <a:cubicBezTo>
                    <a:pt x="209" y="1173"/>
                    <a:pt x="221" y="1195"/>
                    <a:pt x="237" y="1222"/>
                  </a:cubicBezTo>
                  <a:cubicBezTo>
                    <a:pt x="254" y="1249"/>
                    <a:pt x="222" y="1262"/>
                    <a:pt x="258" y="1275"/>
                  </a:cubicBezTo>
                  <a:cubicBezTo>
                    <a:pt x="293" y="1289"/>
                    <a:pt x="313" y="1287"/>
                    <a:pt x="352" y="1342"/>
                  </a:cubicBezTo>
                  <a:cubicBezTo>
                    <a:pt x="392" y="1397"/>
                    <a:pt x="410" y="1421"/>
                    <a:pt x="426" y="1398"/>
                  </a:cubicBezTo>
                  <a:cubicBezTo>
                    <a:pt x="442" y="1375"/>
                    <a:pt x="456" y="1328"/>
                    <a:pt x="517" y="1361"/>
                  </a:cubicBezTo>
                  <a:cubicBezTo>
                    <a:pt x="579" y="1394"/>
                    <a:pt x="583" y="1391"/>
                    <a:pt x="591" y="1423"/>
                  </a:cubicBezTo>
                  <a:cubicBezTo>
                    <a:pt x="599" y="1454"/>
                    <a:pt x="645" y="1469"/>
                    <a:pt x="666" y="1502"/>
                  </a:cubicBezTo>
                  <a:cubicBezTo>
                    <a:pt x="688" y="1535"/>
                    <a:pt x="691" y="1548"/>
                    <a:pt x="726" y="1565"/>
                  </a:cubicBezTo>
                  <a:cubicBezTo>
                    <a:pt x="762" y="1581"/>
                    <a:pt x="765" y="1579"/>
                    <a:pt x="785" y="1619"/>
                  </a:cubicBezTo>
                  <a:cubicBezTo>
                    <a:pt x="806" y="1660"/>
                    <a:pt x="813" y="1680"/>
                    <a:pt x="833" y="1658"/>
                  </a:cubicBezTo>
                  <a:cubicBezTo>
                    <a:pt x="854" y="1636"/>
                    <a:pt x="921" y="1655"/>
                    <a:pt x="919" y="1691"/>
                  </a:cubicBezTo>
                  <a:cubicBezTo>
                    <a:pt x="918" y="1726"/>
                    <a:pt x="923" y="1751"/>
                    <a:pt x="953" y="1777"/>
                  </a:cubicBezTo>
                  <a:cubicBezTo>
                    <a:pt x="983" y="1803"/>
                    <a:pt x="982" y="1797"/>
                    <a:pt x="1007" y="1826"/>
                  </a:cubicBezTo>
                  <a:cubicBezTo>
                    <a:pt x="1031" y="1854"/>
                    <a:pt x="1034" y="1831"/>
                    <a:pt x="1048" y="1826"/>
                  </a:cubicBezTo>
                  <a:cubicBezTo>
                    <a:pt x="1061" y="1820"/>
                    <a:pt x="1072" y="1842"/>
                    <a:pt x="1065" y="1856"/>
                  </a:cubicBezTo>
                  <a:cubicBezTo>
                    <a:pt x="1059" y="1870"/>
                    <a:pt x="1054" y="1890"/>
                    <a:pt x="1089" y="1905"/>
                  </a:cubicBezTo>
                  <a:cubicBezTo>
                    <a:pt x="1123" y="1920"/>
                    <a:pt x="1150" y="1894"/>
                    <a:pt x="1164" y="1921"/>
                  </a:cubicBezTo>
                  <a:cubicBezTo>
                    <a:pt x="1177" y="1949"/>
                    <a:pt x="1187" y="1950"/>
                    <a:pt x="1192" y="1972"/>
                  </a:cubicBezTo>
                  <a:cubicBezTo>
                    <a:pt x="1198" y="1994"/>
                    <a:pt x="1216" y="2024"/>
                    <a:pt x="1225" y="1990"/>
                  </a:cubicBezTo>
                  <a:cubicBezTo>
                    <a:pt x="1235" y="1956"/>
                    <a:pt x="1242" y="1984"/>
                    <a:pt x="1259" y="2005"/>
                  </a:cubicBezTo>
                  <a:cubicBezTo>
                    <a:pt x="1277" y="2027"/>
                    <a:pt x="1313" y="2027"/>
                    <a:pt x="1319" y="2005"/>
                  </a:cubicBezTo>
                  <a:cubicBezTo>
                    <a:pt x="1326" y="1983"/>
                    <a:pt x="1360" y="1992"/>
                    <a:pt x="1386" y="2022"/>
                  </a:cubicBezTo>
                  <a:cubicBezTo>
                    <a:pt x="1412" y="2051"/>
                    <a:pt x="1414" y="2061"/>
                    <a:pt x="1486" y="2072"/>
                  </a:cubicBezTo>
                  <a:cubicBezTo>
                    <a:pt x="1559" y="2083"/>
                    <a:pt x="1552" y="2070"/>
                    <a:pt x="1594" y="2072"/>
                  </a:cubicBezTo>
                  <a:cubicBezTo>
                    <a:pt x="1636" y="2073"/>
                    <a:pt x="1668" y="2054"/>
                    <a:pt x="1695" y="2061"/>
                  </a:cubicBezTo>
                  <a:cubicBezTo>
                    <a:pt x="1723" y="2068"/>
                    <a:pt x="1755" y="2055"/>
                    <a:pt x="1753" y="2096"/>
                  </a:cubicBezTo>
                  <a:cubicBezTo>
                    <a:pt x="1750" y="2137"/>
                    <a:pt x="1748" y="2165"/>
                    <a:pt x="1739" y="2182"/>
                  </a:cubicBezTo>
                  <a:cubicBezTo>
                    <a:pt x="1729" y="2200"/>
                    <a:pt x="1726" y="2230"/>
                    <a:pt x="1753" y="2210"/>
                  </a:cubicBezTo>
                  <a:cubicBezTo>
                    <a:pt x="1780" y="2189"/>
                    <a:pt x="1825" y="2144"/>
                    <a:pt x="1839" y="2124"/>
                  </a:cubicBezTo>
                  <a:cubicBezTo>
                    <a:pt x="1852" y="2103"/>
                    <a:pt x="1874" y="2085"/>
                    <a:pt x="1921" y="2076"/>
                  </a:cubicBezTo>
                  <a:cubicBezTo>
                    <a:pt x="1967" y="2066"/>
                    <a:pt x="2000" y="2040"/>
                    <a:pt x="2037" y="2069"/>
                  </a:cubicBezTo>
                  <a:cubicBezTo>
                    <a:pt x="2074" y="2098"/>
                    <a:pt x="2046" y="2109"/>
                    <a:pt x="2091" y="2125"/>
                  </a:cubicBezTo>
                  <a:cubicBezTo>
                    <a:pt x="2136" y="2141"/>
                    <a:pt x="2157" y="2154"/>
                    <a:pt x="2187" y="2150"/>
                  </a:cubicBezTo>
                  <a:cubicBezTo>
                    <a:pt x="2217" y="2146"/>
                    <a:pt x="2225" y="2159"/>
                    <a:pt x="2247" y="2177"/>
                  </a:cubicBezTo>
                  <a:cubicBezTo>
                    <a:pt x="2269" y="2195"/>
                    <a:pt x="2283" y="2223"/>
                    <a:pt x="2313" y="2225"/>
                  </a:cubicBezTo>
                  <a:cubicBezTo>
                    <a:pt x="2343" y="2226"/>
                    <a:pt x="2356" y="2200"/>
                    <a:pt x="2391" y="2214"/>
                  </a:cubicBezTo>
                  <a:cubicBezTo>
                    <a:pt x="2425" y="2227"/>
                    <a:pt x="2451" y="2232"/>
                    <a:pt x="2463" y="2196"/>
                  </a:cubicBezTo>
                  <a:cubicBezTo>
                    <a:pt x="2475" y="2161"/>
                    <a:pt x="2500" y="2162"/>
                    <a:pt x="2533" y="2155"/>
                  </a:cubicBezTo>
                  <a:cubicBezTo>
                    <a:pt x="2565" y="2148"/>
                    <a:pt x="2572" y="2147"/>
                    <a:pt x="2579" y="2122"/>
                  </a:cubicBezTo>
                  <a:cubicBezTo>
                    <a:pt x="2586" y="2096"/>
                    <a:pt x="2581" y="2061"/>
                    <a:pt x="2647" y="2076"/>
                  </a:cubicBezTo>
                  <a:cubicBezTo>
                    <a:pt x="2714" y="2091"/>
                    <a:pt x="2700" y="2085"/>
                    <a:pt x="2723" y="2064"/>
                  </a:cubicBezTo>
                  <a:cubicBezTo>
                    <a:pt x="2747" y="2042"/>
                    <a:pt x="2777" y="2024"/>
                    <a:pt x="2796" y="1996"/>
                  </a:cubicBezTo>
                  <a:cubicBezTo>
                    <a:pt x="2815" y="1968"/>
                    <a:pt x="2861" y="1954"/>
                    <a:pt x="2885" y="1964"/>
                  </a:cubicBezTo>
                  <a:cubicBezTo>
                    <a:pt x="2908" y="1973"/>
                    <a:pt x="2896" y="1992"/>
                    <a:pt x="2934" y="2007"/>
                  </a:cubicBezTo>
                  <a:cubicBezTo>
                    <a:pt x="2973" y="2021"/>
                    <a:pt x="2992" y="2047"/>
                    <a:pt x="3016" y="2033"/>
                  </a:cubicBezTo>
                  <a:cubicBezTo>
                    <a:pt x="3040" y="2018"/>
                    <a:pt x="3037" y="2011"/>
                    <a:pt x="3070" y="1993"/>
                  </a:cubicBezTo>
                  <a:cubicBezTo>
                    <a:pt x="3104" y="1975"/>
                    <a:pt x="3106" y="1967"/>
                    <a:pt x="3141" y="1978"/>
                  </a:cubicBezTo>
                  <a:cubicBezTo>
                    <a:pt x="3176" y="1989"/>
                    <a:pt x="3176" y="1984"/>
                    <a:pt x="3177" y="2001"/>
                  </a:cubicBezTo>
                  <a:cubicBezTo>
                    <a:pt x="3178" y="2018"/>
                    <a:pt x="3162" y="2029"/>
                    <a:pt x="3151" y="2042"/>
                  </a:cubicBezTo>
                  <a:cubicBezTo>
                    <a:pt x="3140" y="2055"/>
                    <a:pt x="3122" y="2081"/>
                    <a:pt x="3153" y="2083"/>
                  </a:cubicBezTo>
                  <a:cubicBezTo>
                    <a:pt x="3184" y="2084"/>
                    <a:pt x="3184" y="2055"/>
                    <a:pt x="3202" y="2068"/>
                  </a:cubicBezTo>
                  <a:cubicBezTo>
                    <a:pt x="3221" y="2081"/>
                    <a:pt x="3229" y="2105"/>
                    <a:pt x="3218" y="2120"/>
                  </a:cubicBezTo>
                  <a:cubicBezTo>
                    <a:pt x="3207" y="2135"/>
                    <a:pt x="3182" y="2146"/>
                    <a:pt x="3177" y="2165"/>
                  </a:cubicBezTo>
                  <a:cubicBezTo>
                    <a:pt x="3172" y="2184"/>
                    <a:pt x="3161" y="2211"/>
                    <a:pt x="3192" y="2201"/>
                  </a:cubicBezTo>
                  <a:cubicBezTo>
                    <a:pt x="3223" y="2191"/>
                    <a:pt x="3247" y="2202"/>
                    <a:pt x="3264" y="2208"/>
                  </a:cubicBezTo>
                  <a:cubicBezTo>
                    <a:pt x="3281" y="2214"/>
                    <a:pt x="3331" y="2213"/>
                    <a:pt x="3343" y="2230"/>
                  </a:cubicBezTo>
                  <a:cubicBezTo>
                    <a:pt x="3355" y="2246"/>
                    <a:pt x="3364" y="2250"/>
                    <a:pt x="3376" y="2223"/>
                  </a:cubicBezTo>
                  <a:cubicBezTo>
                    <a:pt x="3387" y="2195"/>
                    <a:pt x="3383" y="2174"/>
                    <a:pt x="3414" y="2166"/>
                  </a:cubicBezTo>
                  <a:cubicBezTo>
                    <a:pt x="3445" y="2158"/>
                    <a:pt x="3471" y="2167"/>
                    <a:pt x="3487" y="2178"/>
                  </a:cubicBezTo>
                  <a:cubicBezTo>
                    <a:pt x="3503" y="2188"/>
                    <a:pt x="3527" y="2217"/>
                    <a:pt x="3529" y="2235"/>
                  </a:cubicBezTo>
                  <a:cubicBezTo>
                    <a:pt x="3529" y="2236"/>
                    <a:pt x="3529" y="2237"/>
                    <a:pt x="3529" y="2238"/>
                  </a:cubicBezTo>
                  <a:cubicBezTo>
                    <a:pt x="3529" y="2238"/>
                    <a:pt x="3545" y="2230"/>
                    <a:pt x="3551" y="2221"/>
                  </a:cubicBezTo>
                  <a:cubicBezTo>
                    <a:pt x="3556" y="2212"/>
                    <a:pt x="3566" y="2189"/>
                    <a:pt x="3595" y="2205"/>
                  </a:cubicBezTo>
                  <a:cubicBezTo>
                    <a:pt x="3623" y="2222"/>
                    <a:pt x="3633" y="2208"/>
                    <a:pt x="3637" y="2189"/>
                  </a:cubicBezTo>
                  <a:cubicBezTo>
                    <a:pt x="3642" y="2171"/>
                    <a:pt x="3635" y="2156"/>
                    <a:pt x="3629" y="2137"/>
                  </a:cubicBezTo>
                  <a:cubicBezTo>
                    <a:pt x="3624" y="2119"/>
                    <a:pt x="3635" y="2089"/>
                    <a:pt x="3636" y="2080"/>
                  </a:cubicBezTo>
                  <a:cubicBezTo>
                    <a:pt x="3638" y="2070"/>
                    <a:pt x="3642" y="2058"/>
                    <a:pt x="3656" y="2068"/>
                  </a:cubicBezTo>
                  <a:cubicBezTo>
                    <a:pt x="3669" y="2078"/>
                    <a:pt x="3675" y="2070"/>
                    <a:pt x="3675" y="2051"/>
                  </a:cubicBezTo>
                  <a:cubicBezTo>
                    <a:pt x="3675" y="2031"/>
                    <a:pt x="3665" y="2013"/>
                    <a:pt x="3692" y="2008"/>
                  </a:cubicBezTo>
                  <a:cubicBezTo>
                    <a:pt x="3719" y="2004"/>
                    <a:pt x="3728" y="2008"/>
                    <a:pt x="3727" y="1985"/>
                  </a:cubicBezTo>
                  <a:cubicBezTo>
                    <a:pt x="3726" y="1962"/>
                    <a:pt x="3712" y="1936"/>
                    <a:pt x="3715" y="1918"/>
                  </a:cubicBezTo>
                  <a:cubicBezTo>
                    <a:pt x="3717" y="1901"/>
                    <a:pt x="3715" y="1847"/>
                    <a:pt x="3719" y="1830"/>
                  </a:cubicBezTo>
                  <a:cubicBezTo>
                    <a:pt x="3724" y="1812"/>
                    <a:pt x="3720" y="1800"/>
                    <a:pt x="3718" y="1760"/>
                  </a:cubicBezTo>
                  <a:cubicBezTo>
                    <a:pt x="3716" y="1721"/>
                    <a:pt x="3715" y="1689"/>
                    <a:pt x="3709" y="1670"/>
                  </a:cubicBezTo>
                  <a:cubicBezTo>
                    <a:pt x="3704" y="1651"/>
                    <a:pt x="3694" y="1622"/>
                    <a:pt x="3686" y="1600"/>
                  </a:cubicBezTo>
                  <a:cubicBezTo>
                    <a:pt x="3678" y="1577"/>
                    <a:pt x="3664" y="1570"/>
                    <a:pt x="3683" y="1560"/>
                  </a:cubicBezTo>
                  <a:cubicBezTo>
                    <a:pt x="3702" y="1550"/>
                    <a:pt x="3735" y="1538"/>
                    <a:pt x="3727" y="1520"/>
                  </a:cubicBezTo>
                  <a:cubicBezTo>
                    <a:pt x="3720" y="1502"/>
                    <a:pt x="3689" y="1471"/>
                    <a:pt x="3681" y="1453"/>
                  </a:cubicBezTo>
                  <a:cubicBezTo>
                    <a:pt x="3674" y="1436"/>
                    <a:pt x="3656" y="1421"/>
                    <a:pt x="3633" y="1420"/>
                  </a:cubicBezTo>
                  <a:cubicBezTo>
                    <a:pt x="3611" y="1418"/>
                    <a:pt x="3596" y="1414"/>
                    <a:pt x="3590" y="1398"/>
                  </a:cubicBezTo>
                  <a:cubicBezTo>
                    <a:pt x="3583" y="1382"/>
                    <a:pt x="3591" y="1384"/>
                    <a:pt x="3608" y="1369"/>
                  </a:cubicBezTo>
                  <a:cubicBezTo>
                    <a:pt x="3626" y="1354"/>
                    <a:pt x="3615" y="1351"/>
                    <a:pt x="3609" y="1331"/>
                  </a:cubicBezTo>
                  <a:cubicBezTo>
                    <a:pt x="3604" y="1312"/>
                    <a:pt x="3593" y="1302"/>
                    <a:pt x="3574" y="1282"/>
                  </a:cubicBezTo>
                  <a:cubicBezTo>
                    <a:pt x="3555" y="1261"/>
                    <a:pt x="3535" y="1243"/>
                    <a:pt x="3523" y="1229"/>
                  </a:cubicBezTo>
                  <a:cubicBezTo>
                    <a:pt x="3511" y="1214"/>
                    <a:pt x="3502" y="1193"/>
                    <a:pt x="3476" y="1207"/>
                  </a:cubicBezTo>
                  <a:cubicBezTo>
                    <a:pt x="3450" y="1220"/>
                    <a:pt x="3434" y="1211"/>
                    <a:pt x="3428" y="1214"/>
                  </a:cubicBezTo>
                  <a:cubicBezTo>
                    <a:pt x="3422" y="1217"/>
                    <a:pt x="3405" y="1230"/>
                    <a:pt x="3414" y="1239"/>
                  </a:cubicBezTo>
                  <a:cubicBezTo>
                    <a:pt x="3424" y="1248"/>
                    <a:pt x="3439" y="1269"/>
                    <a:pt x="3427" y="1286"/>
                  </a:cubicBezTo>
                  <a:cubicBezTo>
                    <a:pt x="3414" y="1304"/>
                    <a:pt x="3403" y="1314"/>
                    <a:pt x="3400" y="1341"/>
                  </a:cubicBezTo>
                  <a:cubicBezTo>
                    <a:pt x="3398" y="1368"/>
                    <a:pt x="3373" y="1382"/>
                    <a:pt x="3357" y="1393"/>
                  </a:cubicBezTo>
                  <a:cubicBezTo>
                    <a:pt x="3342" y="1404"/>
                    <a:pt x="3351" y="1430"/>
                    <a:pt x="3336" y="1438"/>
                  </a:cubicBezTo>
                  <a:cubicBezTo>
                    <a:pt x="3322" y="1446"/>
                    <a:pt x="3332" y="1451"/>
                    <a:pt x="3304" y="1442"/>
                  </a:cubicBezTo>
                  <a:cubicBezTo>
                    <a:pt x="3276" y="1432"/>
                    <a:pt x="3255" y="1416"/>
                    <a:pt x="3235" y="1428"/>
                  </a:cubicBezTo>
                  <a:cubicBezTo>
                    <a:pt x="3216" y="1440"/>
                    <a:pt x="3194" y="1460"/>
                    <a:pt x="3167" y="1443"/>
                  </a:cubicBezTo>
                  <a:cubicBezTo>
                    <a:pt x="3141" y="1425"/>
                    <a:pt x="3121" y="1416"/>
                    <a:pt x="3108" y="1413"/>
                  </a:cubicBezTo>
                  <a:cubicBezTo>
                    <a:pt x="3096" y="1409"/>
                    <a:pt x="3089" y="1402"/>
                    <a:pt x="3094" y="1384"/>
                  </a:cubicBezTo>
                  <a:cubicBezTo>
                    <a:pt x="3099" y="1365"/>
                    <a:pt x="3105" y="1356"/>
                    <a:pt x="3083" y="1344"/>
                  </a:cubicBezTo>
                  <a:cubicBezTo>
                    <a:pt x="3061" y="1333"/>
                    <a:pt x="3040" y="1314"/>
                    <a:pt x="3014" y="1293"/>
                  </a:cubicBezTo>
                  <a:cubicBezTo>
                    <a:pt x="2989" y="1273"/>
                    <a:pt x="3002" y="1275"/>
                    <a:pt x="2990" y="1258"/>
                  </a:cubicBezTo>
                  <a:cubicBezTo>
                    <a:pt x="2978" y="1241"/>
                    <a:pt x="2962" y="1234"/>
                    <a:pt x="2942" y="1230"/>
                  </a:cubicBezTo>
                  <a:cubicBezTo>
                    <a:pt x="2922" y="1225"/>
                    <a:pt x="2903" y="1223"/>
                    <a:pt x="2882" y="1230"/>
                  </a:cubicBezTo>
                  <a:cubicBezTo>
                    <a:pt x="2860" y="1236"/>
                    <a:pt x="2857" y="1225"/>
                    <a:pt x="2848" y="1219"/>
                  </a:cubicBezTo>
                  <a:cubicBezTo>
                    <a:pt x="2839" y="1213"/>
                    <a:pt x="2818" y="1215"/>
                    <a:pt x="2803" y="1214"/>
                  </a:cubicBezTo>
                  <a:cubicBezTo>
                    <a:pt x="2788" y="1214"/>
                    <a:pt x="2732" y="1220"/>
                    <a:pt x="2714" y="1207"/>
                  </a:cubicBezTo>
                  <a:cubicBezTo>
                    <a:pt x="2695" y="1193"/>
                    <a:pt x="2683" y="1192"/>
                    <a:pt x="2659" y="1192"/>
                  </a:cubicBezTo>
                  <a:cubicBezTo>
                    <a:pt x="2636" y="1192"/>
                    <a:pt x="2627" y="1194"/>
                    <a:pt x="2620" y="1177"/>
                  </a:cubicBezTo>
                  <a:cubicBezTo>
                    <a:pt x="2612" y="1160"/>
                    <a:pt x="2598" y="1156"/>
                    <a:pt x="2582" y="1166"/>
                  </a:cubicBezTo>
                  <a:cubicBezTo>
                    <a:pt x="2565" y="1176"/>
                    <a:pt x="2530" y="1174"/>
                    <a:pt x="2514" y="1155"/>
                  </a:cubicBezTo>
                  <a:cubicBezTo>
                    <a:pt x="2498" y="1136"/>
                    <a:pt x="2452" y="1104"/>
                    <a:pt x="2426" y="1094"/>
                  </a:cubicBezTo>
                  <a:cubicBezTo>
                    <a:pt x="2401" y="1084"/>
                    <a:pt x="2351" y="1065"/>
                    <a:pt x="2324" y="1056"/>
                  </a:cubicBezTo>
                  <a:cubicBezTo>
                    <a:pt x="2297" y="1048"/>
                    <a:pt x="2292" y="1034"/>
                    <a:pt x="2251" y="1041"/>
                  </a:cubicBezTo>
                  <a:cubicBezTo>
                    <a:pt x="2211" y="1048"/>
                    <a:pt x="2203" y="1048"/>
                    <a:pt x="2195" y="1029"/>
                  </a:cubicBezTo>
                  <a:cubicBezTo>
                    <a:pt x="2187" y="1010"/>
                    <a:pt x="2174" y="964"/>
                    <a:pt x="2164" y="946"/>
                  </a:cubicBezTo>
                  <a:cubicBezTo>
                    <a:pt x="2153" y="927"/>
                    <a:pt x="2130" y="900"/>
                    <a:pt x="2126" y="876"/>
                  </a:cubicBezTo>
                  <a:cubicBezTo>
                    <a:pt x="2123" y="852"/>
                    <a:pt x="2115" y="828"/>
                    <a:pt x="2096" y="812"/>
                  </a:cubicBezTo>
                  <a:cubicBezTo>
                    <a:pt x="2076" y="796"/>
                    <a:pt x="2068" y="785"/>
                    <a:pt x="2068" y="759"/>
                  </a:cubicBezTo>
                  <a:cubicBezTo>
                    <a:pt x="2067" y="734"/>
                    <a:pt x="2076" y="722"/>
                    <a:pt x="2067" y="701"/>
                  </a:cubicBezTo>
                  <a:cubicBezTo>
                    <a:pt x="2059" y="680"/>
                    <a:pt x="2059" y="658"/>
                    <a:pt x="2071" y="662"/>
                  </a:cubicBezTo>
                  <a:cubicBezTo>
                    <a:pt x="2084" y="667"/>
                    <a:pt x="2122" y="669"/>
                    <a:pt x="2125" y="647"/>
                  </a:cubicBezTo>
                  <a:cubicBezTo>
                    <a:pt x="2129" y="624"/>
                    <a:pt x="2124" y="612"/>
                    <a:pt x="2121" y="594"/>
                  </a:cubicBezTo>
                  <a:cubicBezTo>
                    <a:pt x="2118" y="576"/>
                    <a:pt x="2122" y="569"/>
                    <a:pt x="2135" y="537"/>
                  </a:cubicBezTo>
                  <a:cubicBezTo>
                    <a:pt x="2148" y="505"/>
                    <a:pt x="2168" y="485"/>
                    <a:pt x="2175" y="471"/>
                  </a:cubicBezTo>
                  <a:cubicBezTo>
                    <a:pt x="2183" y="458"/>
                    <a:pt x="2187" y="451"/>
                    <a:pt x="2170" y="434"/>
                  </a:cubicBezTo>
                  <a:cubicBezTo>
                    <a:pt x="2153" y="417"/>
                    <a:pt x="2116" y="415"/>
                    <a:pt x="2121" y="396"/>
                  </a:cubicBezTo>
                  <a:cubicBezTo>
                    <a:pt x="2126" y="377"/>
                    <a:pt x="2138" y="380"/>
                    <a:pt x="2155" y="374"/>
                  </a:cubicBezTo>
                  <a:cubicBezTo>
                    <a:pt x="2173" y="368"/>
                    <a:pt x="2192" y="333"/>
                    <a:pt x="2169" y="312"/>
                  </a:cubicBezTo>
                  <a:cubicBezTo>
                    <a:pt x="2145" y="290"/>
                    <a:pt x="1743" y="150"/>
                    <a:pt x="1743" y="150"/>
                  </a:cubicBezTo>
                  <a:cubicBezTo>
                    <a:pt x="1169" y="228"/>
                    <a:pt x="1169" y="228"/>
                    <a:pt x="1169" y="228"/>
                  </a:cubicBezTo>
                  <a:cubicBezTo>
                    <a:pt x="460" y="0"/>
                    <a:pt x="460" y="0"/>
                    <a:pt x="460" y="0"/>
                  </a:cubicBezTo>
                  <a:cubicBezTo>
                    <a:pt x="75" y="78"/>
                    <a:pt x="75" y="78"/>
                    <a:pt x="75" y="78"/>
                  </a:cubicBezTo>
                  <a:cubicBezTo>
                    <a:pt x="34" y="144"/>
                    <a:pt x="34" y="144"/>
                    <a:pt x="34" y="144"/>
                  </a:cubicBezTo>
                  <a:lnTo>
                    <a:pt x="44" y="150"/>
                  </a:ln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68" name="Freeform 33"/>
            <p:cNvSpPr/>
            <p:nvPr/>
          </p:nvSpPr>
          <p:spPr>
            <a:xfrm>
              <a:off x="0" y="573088"/>
              <a:ext cx="2230438" cy="1635125"/>
            </a:xfrm>
            <a:custGeom>
              <a:avLst/>
              <a:gdLst/>
              <a:ahLst/>
              <a:cxnLst>
                <a:cxn ang="0">
                  <a:pos x="3901" y="1398"/>
                </a:cxn>
                <a:cxn ang="0">
                  <a:pos x="3821" y="1213"/>
                </a:cxn>
                <a:cxn ang="0">
                  <a:pos x="3559" y="1048"/>
                </a:cxn>
                <a:cxn ang="0">
                  <a:pos x="3173" y="949"/>
                </a:cxn>
                <a:cxn ang="0">
                  <a:pos x="3196" y="744"/>
                </a:cxn>
                <a:cxn ang="0">
                  <a:pos x="3158" y="505"/>
                </a:cxn>
                <a:cxn ang="0">
                  <a:pos x="3043" y="340"/>
                </a:cxn>
                <a:cxn ang="0">
                  <a:pos x="2813" y="146"/>
                </a:cxn>
                <a:cxn ang="0">
                  <a:pos x="2691" y="18"/>
                </a:cxn>
                <a:cxn ang="0">
                  <a:pos x="2496" y="143"/>
                </a:cxn>
                <a:cxn ang="0">
                  <a:pos x="2411" y="408"/>
                </a:cxn>
                <a:cxn ang="0">
                  <a:pos x="2236" y="409"/>
                </a:cxn>
                <a:cxn ang="0">
                  <a:pos x="1991" y="423"/>
                </a:cxn>
                <a:cxn ang="0">
                  <a:pos x="1892" y="684"/>
                </a:cxn>
                <a:cxn ang="0">
                  <a:pos x="1745" y="704"/>
                </a:cxn>
                <a:cxn ang="0">
                  <a:pos x="1483" y="737"/>
                </a:cxn>
                <a:cxn ang="0">
                  <a:pos x="1525" y="925"/>
                </a:cxn>
                <a:cxn ang="0">
                  <a:pos x="1488" y="1163"/>
                </a:cxn>
                <a:cxn ang="0">
                  <a:pos x="1354" y="1330"/>
                </a:cxn>
                <a:cxn ang="0">
                  <a:pos x="1068" y="1438"/>
                </a:cxn>
                <a:cxn ang="0">
                  <a:pos x="725" y="1500"/>
                </a:cxn>
                <a:cxn ang="0">
                  <a:pos x="510" y="1488"/>
                </a:cxn>
                <a:cxn ang="0">
                  <a:pos x="350" y="1540"/>
                </a:cxn>
                <a:cxn ang="0">
                  <a:pos x="114" y="1607"/>
                </a:cxn>
                <a:cxn ang="0">
                  <a:pos x="4" y="1693"/>
                </a:cxn>
                <a:cxn ang="0">
                  <a:pos x="76" y="1877"/>
                </a:cxn>
                <a:cxn ang="0">
                  <a:pos x="171" y="2086"/>
                </a:cxn>
                <a:cxn ang="0">
                  <a:pos x="130" y="2251"/>
                </a:cxn>
                <a:cxn ang="0">
                  <a:pos x="279" y="2457"/>
                </a:cxn>
                <a:cxn ang="0">
                  <a:pos x="576" y="2679"/>
                </a:cxn>
                <a:cxn ang="0">
                  <a:pos x="945" y="2675"/>
                </a:cxn>
                <a:cxn ang="0">
                  <a:pos x="1219" y="2835"/>
                </a:cxn>
                <a:cxn ang="0">
                  <a:pos x="1471" y="2807"/>
                </a:cxn>
                <a:cxn ang="0">
                  <a:pos x="1713" y="2912"/>
                </a:cxn>
                <a:cxn ang="0">
                  <a:pos x="1876" y="2866"/>
                </a:cxn>
                <a:cxn ang="0">
                  <a:pos x="2154" y="2799"/>
                </a:cxn>
                <a:cxn ang="0">
                  <a:pos x="2494" y="2799"/>
                </a:cxn>
                <a:cxn ang="0">
                  <a:pos x="2756" y="2874"/>
                </a:cxn>
                <a:cxn ang="0">
                  <a:pos x="2937" y="2845"/>
                </a:cxn>
                <a:cxn ang="0">
                  <a:pos x="2972" y="2668"/>
                </a:cxn>
                <a:cxn ang="0">
                  <a:pos x="2842" y="2518"/>
                </a:cxn>
                <a:cxn ang="0">
                  <a:pos x="2941" y="2354"/>
                </a:cxn>
                <a:cxn ang="0">
                  <a:pos x="3212" y="2328"/>
                </a:cxn>
                <a:cxn ang="0">
                  <a:pos x="3447" y="2274"/>
                </a:cxn>
                <a:cxn ang="0">
                  <a:pos x="3499" y="2164"/>
                </a:cxn>
                <a:cxn ang="0">
                  <a:pos x="3540" y="1915"/>
                </a:cxn>
                <a:cxn ang="0">
                  <a:pos x="3819" y="1741"/>
                </a:cxn>
                <a:cxn ang="0">
                  <a:pos x="3971" y="1587"/>
                </a:cxn>
              </a:cxnLst>
              <a:rect l="0" t="0" r="0" b="0"/>
              <a:pathLst>
                <a:path w="3988" h="2922">
                  <a:moveTo>
                    <a:pt x="3985" y="1564"/>
                  </a:moveTo>
                  <a:cubicBezTo>
                    <a:pt x="3981" y="1558"/>
                    <a:pt x="3983" y="1557"/>
                    <a:pt x="3981" y="1546"/>
                  </a:cubicBezTo>
                  <a:cubicBezTo>
                    <a:pt x="3975" y="1516"/>
                    <a:pt x="3943" y="1471"/>
                    <a:pt x="3929" y="1460"/>
                  </a:cubicBezTo>
                  <a:cubicBezTo>
                    <a:pt x="3916" y="1448"/>
                    <a:pt x="3908" y="1414"/>
                    <a:pt x="3901" y="1398"/>
                  </a:cubicBezTo>
                  <a:cubicBezTo>
                    <a:pt x="3894" y="1382"/>
                    <a:pt x="3890" y="1357"/>
                    <a:pt x="3881" y="1327"/>
                  </a:cubicBezTo>
                  <a:cubicBezTo>
                    <a:pt x="3872" y="1298"/>
                    <a:pt x="3884" y="1293"/>
                    <a:pt x="3850" y="1274"/>
                  </a:cubicBezTo>
                  <a:cubicBezTo>
                    <a:pt x="3816" y="1255"/>
                    <a:pt x="3832" y="1257"/>
                    <a:pt x="3843" y="1239"/>
                  </a:cubicBezTo>
                  <a:cubicBezTo>
                    <a:pt x="3854" y="1221"/>
                    <a:pt x="3847" y="1213"/>
                    <a:pt x="3821" y="1213"/>
                  </a:cubicBezTo>
                  <a:cubicBezTo>
                    <a:pt x="3795" y="1213"/>
                    <a:pt x="3754" y="1212"/>
                    <a:pt x="3725" y="1178"/>
                  </a:cubicBezTo>
                  <a:cubicBezTo>
                    <a:pt x="3695" y="1144"/>
                    <a:pt x="3687" y="1150"/>
                    <a:pt x="3670" y="1134"/>
                  </a:cubicBezTo>
                  <a:cubicBezTo>
                    <a:pt x="3654" y="1117"/>
                    <a:pt x="3626" y="1118"/>
                    <a:pt x="3609" y="1091"/>
                  </a:cubicBezTo>
                  <a:cubicBezTo>
                    <a:pt x="3591" y="1064"/>
                    <a:pt x="3588" y="1051"/>
                    <a:pt x="3559" y="1048"/>
                  </a:cubicBezTo>
                  <a:cubicBezTo>
                    <a:pt x="3530" y="1044"/>
                    <a:pt x="3444" y="1026"/>
                    <a:pt x="3419" y="1019"/>
                  </a:cubicBezTo>
                  <a:cubicBezTo>
                    <a:pt x="3393" y="1012"/>
                    <a:pt x="3338" y="1010"/>
                    <a:pt x="3306" y="1001"/>
                  </a:cubicBezTo>
                  <a:cubicBezTo>
                    <a:pt x="3273" y="993"/>
                    <a:pt x="3253" y="979"/>
                    <a:pt x="3239" y="969"/>
                  </a:cubicBezTo>
                  <a:cubicBezTo>
                    <a:pt x="3225" y="958"/>
                    <a:pt x="3192" y="955"/>
                    <a:pt x="3173" y="949"/>
                  </a:cubicBezTo>
                  <a:cubicBezTo>
                    <a:pt x="3154" y="943"/>
                    <a:pt x="3128" y="919"/>
                    <a:pt x="3124" y="896"/>
                  </a:cubicBezTo>
                  <a:cubicBezTo>
                    <a:pt x="3120" y="873"/>
                    <a:pt x="3136" y="851"/>
                    <a:pt x="3145" y="834"/>
                  </a:cubicBezTo>
                  <a:cubicBezTo>
                    <a:pt x="3154" y="817"/>
                    <a:pt x="3178" y="794"/>
                    <a:pt x="3184" y="785"/>
                  </a:cubicBezTo>
                  <a:cubicBezTo>
                    <a:pt x="3189" y="777"/>
                    <a:pt x="3206" y="770"/>
                    <a:pt x="3196" y="744"/>
                  </a:cubicBezTo>
                  <a:cubicBezTo>
                    <a:pt x="3187" y="719"/>
                    <a:pt x="3173" y="697"/>
                    <a:pt x="3190" y="684"/>
                  </a:cubicBezTo>
                  <a:cubicBezTo>
                    <a:pt x="3207" y="672"/>
                    <a:pt x="3223" y="650"/>
                    <a:pt x="3215" y="625"/>
                  </a:cubicBezTo>
                  <a:cubicBezTo>
                    <a:pt x="3208" y="599"/>
                    <a:pt x="3202" y="582"/>
                    <a:pt x="3187" y="563"/>
                  </a:cubicBezTo>
                  <a:cubicBezTo>
                    <a:pt x="3172" y="544"/>
                    <a:pt x="3168" y="531"/>
                    <a:pt x="3158" y="505"/>
                  </a:cubicBezTo>
                  <a:cubicBezTo>
                    <a:pt x="3148" y="478"/>
                    <a:pt x="3151" y="453"/>
                    <a:pt x="3148" y="440"/>
                  </a:cubicBezTo>
                  <a:cubicBezTo>
                    <a:pt x="3146" y="426"/>
                    <a:pt x="3120" y="384"/>
                    <a:pt x="3107" y="369"/>
                  </a:cubicBezTo>
                  <a:cubicBezTo>
                    <a:pt x="3093" y="353"/>
                    <a:pt x="3096" y="342"/>
                    <a:pt x="3079" y="356"/>
                  </a:cubicBezTo>
                  <a:cubicBezTo>
                    <a:pt x="3063" y="369"/>
                    <a:pt x="3056" y="362"/>
                    <a:pt x="3043" y="340"/>
                  </a:cubicBezTo>
                  <a:cubicBezTo>
                    <a:pt x="3029" y="317"/>
                    <a:pt x="3008" y="298"/>
                    <a:pt x="2982" y="309"/>
                  </a:cubicBezTo>
                  <a:cubicBezTo>
                    <a:pt x="2956" y="321"/>
                    <a:pt x="2918" y="322"/>
                    <a:pt x="2898" y="290"/>
                  </a:cubicBezTo>
                  <a:cubicBezTo>
                    <a:pt x="2879" y="258"/>
                    <a:pt x="2872" y="239"/>
                    <a:pt x="2867" y="210"/>
                  </a:cubicBezTo>
                  <a:cubicBezTo>
                    <a:pt x="2862" y="181"/>
                    <a:pt x="2821" y="163"/>
                    <a:pt x="2813" y="146"/>
                  </a:cubicBezTo>
                  <a:cubicBezTo>
                    <a:pt x="2806" y="129"/>
                    <a:pt x="2781" y="86"/>
                    <a:pt x="2786" y="76"/>
                  </a:cubicBezTo>
                  <a:cubicBezTo>
                    <a:pt x="2791" y="66"/>
                    <a:pt x="2792" y="50"/>
                    <a:pt x="2782" y="41"/>
                  </a:cubicBezTo>
                  <a:cubicBezTo>
                    <a:pt x="2771" y="32"/>
                    <a:pt x="2755" y="33"/>
                    <a:pt x="2730" y="35"/>
                  </a:cubicBezTo>
                  <a:cubicBezTo>
                    <a:pt x="2706" y="37"/>
                    <a:pt x="2702" y="37"/>
                    <a:pt x="2691" y="18"/>
                  </a:cubicBezTo>
                  <a:cubicBezTo>
                    <a:pt x="2681" y="0"/>
                    <a:pt x="2669" y="4"/>
                    <a:pt x="2648" y="12"/>
                  </a:cubicBezTo>
                  <a:cubicBezTo>
                    <a:pt x="2628" y="20"/>
                    <a:pt x="2618" y="28"/>
                    <a:pt x="2619" y="50"/>
                  </a:cubicBezTo>
                  <a:cubicBezTo>
                    <a:pt x="2620" y="71"/>
                    <a:pt x="2625" y="106"/>
                    <a:pt x="2584" y="126"/>
                  </a:cubicBezTo>
                  <a:cubicBezTo>
                    <a:pt x="2543" y="146"/>
                    <a:pt x="2523" y="144"/>
                    <a:pt x="2496" y="143"/>
                  </a:cubicBezTo>
                  <a:cubicBezTo>
                    <a:pt x="2469" y="142"/>
                    <a:pt x="2450" y="166"/>
                    <a:pt x="2437" y="188"/>
                  </a:cubicBezTo>
                  <a:cubicBezTo>
                    <a:pt x="2425" y="209"/>
                    <a:pt x="2420" y="248"/>
                    <a:pt x="2420" y="277"/>
                  </a:cubicBezTo>
                  <a:cubicBezTo>
                    <a:pt x="2420" y="306"/>
                    <a:pt x="2417" y="343"/>
                    <a:pt x="2421" y="358"/>
                  </a:cubicBezTo>
                  <a:cubicBezTo>
                    <a:pt x="2425" y="374"/>
                    <a:pt x="2420" y="399"/>
                    <a:pt x="2411" y="408"/>
                  </a:cubicBezTo>
                  <a:cubicBezTo>
                    <a:pt x="2401" y="416"/>
                    <a:pt x="2375" y="427"/>
                    <a:pt x="2358" y="431"/>
                  </a:cubicBezTo>
                  <a:cubicBezTo>
                    <a:pt x="2341" y="434"/>
                    <a:pt x="2329" y="439"/>
                    <a:pt x="2316" y="446"/>
                  </a:cubicBezTo>
                  <a:cubicBezTo>
                    <a:pt x="2303" y="453"/>
                    <a:pt x="2282" y="444"/>
                    <a:pt x="2276" y="424"/>
                  </a:cubicBezTo>
                  <a:cubicBezTo>
                    <a:pt x="2270" y="404"/>
                    <a:pt x="2268" y="408"/>
                    <a:pt x="2236" y="409"/>
                  </a:cubicBezTo>
                  <a:cubicBezTo>
                    <a:pt x="2204" y="410"/>
                    <a:pt x="2163" y="401"/>
                    <a:pt x="2138" y="380"/>
                  </a:cubicBezTo>
                  <a:cubicBezTo>
                    <a:pt x="2114" y="358"/>
                    <a:pt x="2084" y="349"/>
                    <a:pt x="2068" y="336"/>
                  </a:cubicBezTo>
                  <a:cubicBezTo>
                    <a:pt x="2053" y="322"/>
                    <a:pt x="2032" y="326"/>
                    <a:pt x="2027" y="354"/>
                  </a:cubicBezTo>
                  <a:cubicBezTo>
                    <a:pt x="2022" y="383"/>
                    <a:pt x="2023" y="385"/>
                    <a:pt x="1991" y="423"/>
                  </a:cubicBezTo>
                  <a:cubicBezTo>
                    <a:pt x="1959" y="461"/>
                    <a:pt x="1941" y="498"/>
                    <a:pt x="1935" y="516"/>
                  </a:cubicBezTo>
                  <a:cubicBezTo>
                    <a:pt x="1928" y="534"/>
                    <a:pt x="1915" y="547"/>
                    <a:pt x="1916" y="576"/>
                  </a:cubicBezTo>
                  <a:cubicBezTo>
                    <a:pt x="1917" y="604"/>
                    <a:pt x="1912" y="602"/>
                    <a:pt x="1894" y="626"/>
                  </a:cubicBezTo>
                  <a:cubicBezTo>
                    <a:pt x="1875" y="650"/>
                    <a:pt x="1866" y="668"/>
                    <a:pt x="1892" y="684"/>
                  </a:cubicBezTo>
                  <a:cubicBezTo>
                    <a:pt x="1919" y="699"/>
                    <a:pt x="1916" y="703"/>
                    <a:pt x="1906" y="724"/>
                  </a:cubicBezTo>
                  <a:cubicBezTo>
                    <a:pt x="1896" y="746"/>
                    <a:pt x="1897" y="762"/>
                    <a:pt x="1870" y="748"/>
                  </a:cubicBezTo>
                  <a:cubicBezTo>
                    <a:pt x="1844" y="735"/>
                    <a:pt x="1813" y="740"/>
                    <a:pt x="1801" y="714"/>
                  </a:cubicBezTo>
                  <a:cubicBezTo>
                    <a:pt x="1790" y="689"/>
                    <a:pt x="1769" y="696"/>
                    <a:pt x="1745" y="704"/>
                  </a:cubicBezTo>
                  <a:cubicBezTo>
                    <a:pt x="1722" y="712"/>
                    <a:pt x="1693" y="714"/>
                    <a:pt x="1671" y="714"/>
                  </a:cubicBezTo>
                  <a:cubicBezTo>
                    <a:pt x="1649" y="713"/>
                    <a:pt x="1620" y="703"/>
                    <a:pt x="1588" y="706"/>
                  </a:cubicBezTo>
                  <a:cubicBezTo>
                    <a:pt x="1557" y="709"/>
                    <a:pt x="1542" y="718"/>
                    <a:pt x="1522" y="715"/>
                  </a:cubicBezTo>
                  <a:cubicBezTo>
                    <a:pt x="1502" y="712"/>
                    <a:pt x="1475" y="716"/>
                    <a:pt x="1483" y="737"/>
                  </a:cubicBezTo>
                  <a:cubicBezTo>
                    <a:pt x="1491" y="757"/>
                    <a:pt x="1483" y="762"/>
                    <a:pt x="1511" y="760"/>
                  </a:cubicBezTo>
                  <a:cubicBezTo>
                    <a:pt x="1539" y="758"/>
                    <a:pt x="1555" y="768"/>
                    <a:pt x="1551" y="780"/>
                  </a:cubicBezTo>
                  <a:cubicBezTo>
                    <a:pt x="1547" y="791"/>
                    <a:pt x="1538" y="813"/>
                    <a:pt x="1534" y="836"/>
                  </a:cubicBezTo>
                  <a:cubicBezTo>
                    <a:pt x="1529" y="859"/>
                    <a:pt x="1523" y="896"/>
                    <a:pt x="1525" y="925"/>
                  </a:cubicBezTo>
                  <a:cubicBezTo>
                    <a:pt x="1528" y="955"/>
                    <a:pt x="1539" y="991"/>
                    <a:pt x="1547" y="1010"/>
                  </a:cubicBezTo>
                  <a:cubicBezTo>
                    <a:pt x="1555" y="1029"/>
                    <a:pt x="1565" y="1089"/>
                    <a:pt x="1553" y="1099"/>
                  </a:cubicBezTo>
                  <a:cubicBezTo>
                    <a:pt x="1540" y="1109"/>
                    <a:pt x="1511" y="1112"/>
                    <a:pt x="1504" y="1128"/>
                  </a:cubicBezTo>
                  <a:cubicBezTo>
                    <a:pt x="1497" y="1145"/>
                    <a:pt x="1514" y="1156"/>
                    <a:pt x="1488" y="1163"/>
                  </a:cubicBezTo>
                  <a:cubicBezTo>
                    <a:pt x="1463" y="1171"/>
                    <a:pt x="1448" y="1183"/>
                    <a:pt x="1447" y="1208"/>
                  </a:cubicBezTo>
                  <a:cubicBezTo>
                    <a:pt x="1447" y="1233"/>
                    <a:pt x="1449" y="1268"/>
                    <a:pt x="1443" y="1288"/>
                  </a:cubicBezTo>
                  <a:cubicBezTo>
                    <a:pt x="1437" y="1308"/>
                    <a:pt x="1441" y="1317"/>
                    <a:pt x="1419" y="1317"/>
                  </a:cubicBezTo>
                  <a:cubicBezTo>
                    <a:pt x="1398" y="1317"/>
                    <a:pt x="1378" y="1304"/>
                    <a:pt x="1354" y="1330"/>
                  </a:cubicBezTo>
                  <a:cubicBezTo>
                    <a:pt x="1330" y="1357"/>
                    <a:pt x="1321" y="1363"/>
                    <a:pt x="1290" y="1355"/>
                  </a:cubicBezTo>
                  <a:cubicBezTo>
                    <a:pt x="1260" y="1347"/>
                    <a:pt x="1253" y="1343"/>
                    <a:pt x="1213" y="1360"/>
                  </a:cubicBezTo>
                  <a:cubicBezTo>
                    <a:pt x="1174" y="1377"/>
                    <a:pt x="1127" y="1399"/>
                    <a:pt x="1108" y="1404"/>
                  </a:cubicBezTo>
                  <a:cubicBezTo>
                    <a:pt x="1089" y="1410"/>
                    <a:pt x="1087" y="1414"/>
                    <a:pt x="1068" y="1438"/>
                  </a:cubicBezTo>
                  <a:cubicBezTo>
                    <a:pt x="1049" y="1463"/>
                    <a:pt x="1042" y="1469"/>
                    <a:pt x="1005" y="1468"/>
                  </a:cubicBezTo>
                  <a:cubicBezTo>
                    <a:pt x="969" y="1468"/>
                    <a:pt x="908" y="1460"/>
                    <a:pt x="874" y="1458"/>
                  </a:cubicBezTo>
                  <a:cubicBezTo>
                    <a:pt x="840" y="1457"/>
                    <a:pt x="775" y="1437"/>
                    <a:pt x="756" y="1459"/>
                  </a:cubicBezTo>
                  <a:cubicBezTo>
                    <a:pt x="737" y="1481"/>
                    <a:pt x="728" y="1479"/>
                    <a:pt x="725" y="1500"/>
                  </a:cubicBezTo>
                  <a:cubicBezTo>
                    <a:pt x="723" y="1520"/>
                    <a:pt x="731" y="1533"/>
                    <a:pt x="706" y="1548"/>
                  </a:cubicBezTo>
                  <a:cubicBezTo>
                    <a:pt x="680" y="1562"/>
                    <a:pt x="643" y="1565"/>
                    <a:pt x="617" y="1565"/>
                  </a:cubicBezTo>
                  <a:cubicBezTo>
                    <a:pt x="590" y="1564"/>
                    <a:pt x="551" y="1569"/>
                    <a:pt x="539" y="1547"/>
                  </a:cubicBezTo>
                  <a:cubicBezTo>
                    <a:pt x="527" y="1525"/>
                    <a:pt x="532" y="1488"/>
                    <a:pt x="510" y="1488"/>
                  </a:cubicBezTo>
                  <a:cubicBezTo>
                    <a:pt x="487" y="1487"/>
                    <a:pt x="482" y="1508"/>
                    <a:pt x="454" y="1516"/>
                  </a:cubicBezTo>
                  <a:cubicBezTo>
                    <a:pt x="426" y="1523"/>
                    <a:pt x="400" y="1526"/>
                    <a:pt x="387" y="1511"/>
                  </a:cubicBezTo>
                  <a:cubicBezTo>
                    <a:pt x="373" y="1496"/>
                    <a:pt x="365" y="1508"/>
                    <a:pt x="371" y="1522"/>
                  </a:cubicBezTo>
                  <a:cubicBezTo>
                    <a:pt x="377" y="1535"/>
                    <a:pt x="364" y="1543"/>
                    <a:pt x="350" y="1540"/>
                  </a:cubicBezTo>
                  <a:cubicBezTo>
                    <a:pt x="335" y="1537"/>
                    <a:pt x="297" y="1539"/>
                    <a:pt x="279" y="1555"/>
                  </a:cubicBezTo>
                  <a:cubicBezTo>
                    <a:pt x="262" y="1572"/>
                    <a:pt x="229" y="1572"/>
                    <a:pt x="211" y="1564"/>
                  </a:cubicBezTo>
                  <a:cubicBezTo>
                    <a:pt x="193" y="1556"/>
                    <a:pt x="169" y="1549"/>
                    <a:pt x="150" y="1573"/>
                  </a:cubicBezTo>
                  <a:cubicBezTo>
                    <a:pt x="131" y="1597"/>
                    <a:pt x="133" y="1610"/>
                    <a:pt x="114" y="1607"/>
                  </a:cubicBezTo>
                  <a:cubicBezTo>
                    <a:pt x="95" y="1604"/>
                    <a:pt x="87" y="1617"/>
                    <a:pt x="87" y="1634"/>
                  </a:cubicBezTo>
                  <a:cubicBezTo>
                    <a:pt x="87" y="1651"/>
                    <a:pt x="92" y="1670"/>
                    <a:pt x="69" y="1677"/>
                  </a:cubicBezTo>
                  <a:cubicBezTo>
                    <a:pt x="46" y="1684"/>
                    <a:pt x="22" y="1671"/>
                    <a:pt x="12" y="1678"/>
                  </a:cubicBezTo>
                  <a:cubicBezTo>
                    <a:pt x="1" y="1685"/>
                    <a:pt x="4" y="1688"/>
                    <a:pt x="4" y="1693"/>
                  </a:cubicBezTo>
                  <a:cubicBezTo>
                    <a:pt x="4" y="1693"/>
                    <a:pt x="4" y="1722"/>
                    <a:pt x="11" y="1737"/>
                  </a:cubicBezTo>
                  <a:cubicBezTo>
                    <a:pt x="18" y="1753"/>
                    <a:pt x="22" y="1782"/>
                    <a:pt x="11" y="1799"/>
                  </a:cubicBezTo>
                  <a:cubicBezTo>
                    <a:pt x="0" y="1815"/>
                    <a:pt x="15" y="1872"/>
                    <a:pt x="29" y="1882"/>
                  </a:cubicBezTo>
                  <a:cubicBezTo>
                    <a:pt x="42" y="1891"/>
                    <a:pt x="76" y="1884"/>
                    <a:pt x="76" y="1877"/>
                  </a:cubicBezTo>
                  <a:cubicBezTo>
                    <a:pt x="76" y="1869"/>
                    <a:pt x="116" y="1877"/>
                    <a:pt x="128" y="1886"/>
                  </a:cubicBezTo>
                  <a:cubicBezTo>
                    <a:pt x="140" y="1895"/>
                    <a:pt x="184" y="1913"/>
                    <a:pt x="177" y="1942"/>
                  </a:cubicBezTo>
                  <a:cubicBezTo>
                    <a:pt x="170" y="1971"/>
                    <a:pt x="166" y="1983"/>
                    <a:pt x="171" y="2018"/>
                  </a:cubicBezTo>
                  <a:cubicBezTo>
                    <a:pt x="176" y="2053"/>
                    <a:pt x="182" y="2078"/>
                    <a:pt x="171" y="2086"/>
                  </a:cubicBezTo>
                  <a:cubicBezTo>
                    <a:pt x="160" y="2093"/>
                    <a:pt x="145" y="2109"/>
                    <a:pt x="165" y="2133"/>
                  </a:cubicBezTo>
                  <a:cubicBezTo>
                    <a:pt x="184" y="2156"/>
                    <a:pt x="186" y="2181"/>
                    <a:pt x="159" y="2184"/>
                  </a:cubicBezTo>
                  <a:cubicBezTo>
                    <a:pt x="131" y="2187"/>
                    <a:pt x="70" y="2170"/>
                    <a:pt x="76" y="2200"/>
                  </a:cubicBezTo>
                  <a:cubicBezTo>
                    <a:pt x="82" y="2231"/>
                    <a:pt x="98" y="2243"/>
                    <a:pt x="130" y="2251"/>
                  </a:cubicBezTo>
                  <a:cubicBezTo>
                    <a:pt x="162" y="2258"/>
                    <a:pt x="198" y="2261"/>
                    <a:pt x="210" y="2293"/>
                  </a:cubicBezTo>
                  <a:cubicBezTo>
                    <a:pt x="222" y="2324"/>
                    <a:pt x="219" y="2318"/>
                    <a:pt x="236" y="2334"/>
                  </a:cubicBezTo>
                  <a:cubicBezTo>
                    <a:pt x="252" y="2349"/>
                    <a:pt x="254" y="2357"/>
                    <a:pt x="264" y="2379"/>
                  </a:cubicBezTo>
                  <a:cubicBezTo>
                    <a:pt x="275" y="2400"/>
                    <a:pt x="272" y="2425"/>
                    <a:pt x="279" y="2457"/>
                  </a:cubicBezTo>
                  <a:cubicBezTo>
                    <a:pt x="285" y="2488"/>
                    <a:pt x="266" y="2532"/>
                    <a:pt x="310" y="2551"/>
                  </a:cubicBezTo>
                  <a:cubicBezTo>
                    <a:pt x="354" y="2569"/>
                    <a:pt x="358" y="2573"/>
                    <a:pt x="382" y="2601"/>
                  </a:cubicBezTo>
                  <a:cubicBezTo>
                    <a:pt x="407" y="2629"/>
                    <a:pt x="463" y="2652"/>
                    <a:pt x="501" y="2666"/>
                  </a:cubicBezTo>
                  <a:cubicBezTo>
                    <a:pt x="529" y="2676"/>
                    <a:pt x="565" y="2664"/>
                    <a:pt x="576" y="2679"/>
                  </a:cubicBezTo>
                  <a:cubicBezTo>
                    <a:pt x="576" y="2679"/>
                    <a:pt x="592" y="2691"/>
                    <a:pt x="622" y="2671"/>
                  </a:cubicBezTo>
                  <a:cubicBezTo>
                    <a:pt x="653" y="2651"/>
                    <a:pt x="704" y="2630"/>
                    <a:pt x="731" y="2626"/>
                  </a:cubicBezTo>
                  <a:cubicBezTo>
                    <a:pt x="758" y="2622"/>
                    <a:pt x="838" y="2603"/>
                    <a:pt x="872" y="2641"/>
                  </a:cubicBezTo>
                  <a:cubicBezTo>
                    <a:pt x="906" y="2678"/>
                    <a:pt x="920" y="2678"/>
                    <a:pt x="945" y="2675"/>
                  </a:cubicBezTo>
                  <a:cubicBezTo>
                    <a:pt x="970" y="2673"/>
                    <a:pt x="980" y="2686"/>
                    <a:pt x="996" y="2707"/>
                  </a:cubicBezTo>
                  <a:cubicBezTo>
                    <a:pt x="1012" y="2727"/>
                    <a:pt x="1027" y="2765"/>
                    <a:pt x="1056" y="2779"/>
                  </a:cubicBezTo>
                  <a:cubicBezTo>
                    <a:pt x="1085" y="2794"/>
                    <a:pt x="1119" y="2821"/>
                    <a:pt x="1146" y="2814"/>
                  </a:cubicBezTo>
                  <a:cubicBezTo>
                    <a:pt x="1173" y="2807"/>
                    <a:pt x="1183" y="2814"/>
                    <a:pt x="1219" y="2835"/>
                  </a:cubicBezTo>
                  <a:cubicBezTo>
                    <a:pt x="1254" y="2855"/>
                    <a:pt x="1271" y="2871"/>
                    <a:pt x="1293" y="2859"/>
                  </a:cubicBezTo>
                  <a:cubicBezTo>
                    <a:pt x="1315" y="2848"/>
                    <a:pt x="1313" y="2822"/>
                    <a:pt x="1355" y="2811"/>
                  </a:cubicBezTo>
                  <a:cubicBezTo>
                    <a:pt x="1397" y="2799"/>
                    <a:pt x="1409" y="2785"/>
                    <a:pt x="1428" y="2805"/>
                  </a:cubicBezTo>
                  <a:cubicBezTo>
                    <a:pt x="1448" y="2824"/>
                    <a:pt x="1438" y="2809"/>
                    <a:pt x="1471" y="2807"/>
                  </a:cubicBezTo>
                  <a:cubicBezTo>
                    <a:pt x="1504" y="2805"/>
                    <a:pt x="1501" y="2807"/>
                    <a:pt x="1531" y="2820"/>
                  </a:cubicBezTo>
                  <a:cubicBezTo>
                    <a:pt x="1561" y="2833"/>
                    <a:pt x="1589" y="2831"/>
                    <a:pt x="1601" y="2852"/>
                  </a:cubicBezTo>
                  <a:cubicBezTo>
                    <a:pt x="1612" y="2874"/>
                    <a:pt x="1608" y="2892"/>
                    <a:pt x="1648" y="2889"/>
                  </a:cubicBezTo>
                  <a:cubicBezTo>
                    <a:pt x="1689" y="2886"/>
                    <a:pt x="1703" y="2902"/>
                    <a:pt x="1713" y="2912"/>
                  </a:cubicBezTo>
                  <a:cubicBezTo>
                    <a:pt x="1722" y="2922"/>
                    <a:pt x="1728" y="2920"/>
                    <a:pt x="1741" y="2909"/>
                  </a:cubicBezTo>
                  <a:cubicBezTo>
                    <a:pt x="1755" y="2898"/>
                    <a:pt x="1777" y="2901"/>
                    <a:pt x="1793" y="2897"/>
                  </a:cubicBezTo>
                  <a:cubicBezTo>
                    <a:pt x="1810" y="2893"/>
                    <a:pt x="1821" y="2885"/>
                    <a:pt x="1844" y="2881"/>
                  </a:cubicBezTo>
                  <a:cubicBezTo>
                    <a:pt x="1867" y="2878"/>
                    <a:pt x="1847" y="2871"/>
                    <a:pt x="1876" y="2866"/>
                  </a:cubicBezTo>
                  <a:cubicBezTo>
                    <a:pt x="1904" y="2862"/>
                    <a:pt x="1910" y="2863"/>
                    <a:pt x="1947" y="2872"/>
                  </a:cubicBezTo>
                  <a:cubicBezTo>
                    <a:pt x="1985" y="2881"/>
                    <a:pt x="1979" y="2876"/>
                    <a:pt x="1994" y="2862"/>
                  </a:cubicBezTo>
                  <a:cubicBezTo>
                    <a:pt x="2009" y="2848"/>
                    <a:pt x="2039" y="2826"/>
                    <a:pt x="2064" y="2817"/>
                  </a:cubicBezTo>
                  <a:cubicBezTo>
                    <a:pt x="2089" y="2808"/>
                    <a:pt x="2123" y="2800"/>
                    <a:pt x="2154" y="2799"/>
                  </a:cubicBezTo>
                  <a:cubicBezTo>
                    <a:pt x="2186" y="2799"/>
                    <a:pt x="2213" y="2809"/>
                    <a:pt x="2233" y="2805"/>
                  </a:cubicBezTo>
                  <a:cubicBezTo>
                    <a:pt x="2253" y="2801"/>
                    <a:pt x="2272" y="2802"/>
                    <a:pt x="2287" y="2785"/>
                  </a:cubicBezTo>
                  <a:cubicBezTo>
                    <a:pt x="2302" y="2769"/>
                    <a:pt x="2322" y="2775"/>
                    <a:pt x="2352" y="2777"/>
                  </a:cubicBezTo>
                  <a:cubicBezTo>
                    <a:pt x="2382" y="2779"/>
                    <a:pt x="2462" y="2780"/>
                    <a:pt x="2494" y="2799"/>
                  </a:cubicBezTo>
                  <a:cubicBezTo>
                    <a:pt x="2525" y="2819"/>
                    <a:pt x="2561" y="2836"/>
                    <a:pt x="2581" y="2851"/>
                  </a:cubicBezTo>
                  <a:cubicBezTo>
                    <a:pt x="2600" y="2865"/>
                    <a:pt x="2622" y="2873"/>
                    <a:pt x="2636" y="2871"/>
                  </a:cubicBezTo>
                  <a:cubicBezTo>
                    <a:pt x="2651" y="2868"/>
                    <a:pt x="2710" y="2878"/>
                    <a:pt x="2717" y="2869"/>
                  </a:cubicBezTo>
                  <a:cubicBezTo>
                    <a:pt x="2724" y="2860"/>
                    <a:pt x="2737" y="2853"/>
                    <a:pt x="2756" y="2874"/>
                  </a:cubicBezTo>
                  <a:cubicBezTo>
                    <a:pt x="2776" y="2895"/>
                    <a:pt x="2789" y="2899"/>
                    <a:pt x="2818" y="2897"/>
                  </a:cubicBezTo>
                  <a:cubicBezTo>
                    <a:pt x="2848" y="2894"/>
                    <a:pt x="2852" y="2887"/>
                    <a:pt x="2875" y="2879"/>
                  </a:cubicBezTo>
                  <a:cubicBezTo>
                    <a:pt x="2899" y="2872"/>
                    <a:pt x="2919" y="2875"/>
                    <a:pt x="2927" y="2869"/>
                  </a:cubicBezTo>
                  <a:cubicBezTo>
                    <a:pt x="2936" y="2863"/>
                    <a:pt x="2955" y="2851"/>
                    <a:pt x="2937" y="2845"/>
                  </a:cubicBezTo>
                  <a:cubicBezTo>
                    <a:pt x="2918" y="2840"/>
                    <a:pt x="2875" y="2841"/>
                    <a:pt x="2876" y="2819"/>
                  </a:cubicBezTo>
                  <a:cubicBezTo>
                    <a:pt x="2877" y="2798"/>
                    <a:pt x="2869" y="2781"/>
                    <a:pt x="2892" y="2763"/>
                  </a:cubicBezTo>
                  <a:cubicBezTo>
                    <a:pt x="2916" y="2745"/>
                    <a:pt x="2950" y="2747"/>
                    <a:pt x="2955" y="2723"/>
                  </a:cubicBezTo>
                  <a:cubicBezTo>
                    <a:pt x="2961" y="2699"/>
                    <a:pt x="2962" y="2678"/>
                    <a:pt x="2972" y="2668"/>
                  </a:cubicBezTo>
                  <a:cubicBezTo>
                    <a:pt x="2981" y="2657"/>
                    <a:pt x="2994" y="2646"/>
                    <a:pt x="2967" y="2637"/>
                  </a:cubicBezTo>
                  <a:cubicBezTo>
                    <a:pt x="2941" y="2628"/>
                    <a:pt x="2927" y="2623"/>
                    <a:pt x="2914" y="2608"/>
                  </a:cubicBezTo>
                  <a:cubicBezTo>
                    <a:pt x="2901" y="2592"/>
                    <a:pt x="2885" y="2575"/>
                    <a:pt x="2865" y="2559"/>
                  </a:cubicBezTo>
                  <a:cubicBezTo>
                    <a:pt x="2846" y="2543"/>
                    <a:pt x="2842" y="2541"/>
                    <a:pt x="2842" y="2518"/>
                  </a:cubicBezTo>
                  <a:cubicBezTo>
                    <a:pt x="2843" y="2494"/>
                    <a:pt x="2856" y="2474"/>
                    <a:pt x="2843" y="2451"/>
                  </a:cubicBezTo>
                  <a:cubicBezTo>
                    <a:pt x="2831" y="2428"/>
                    <a:pt x="2820" y="2407"/>
                    <a:pt x="2835" y="2395"/>
                  </a:cubicBezTo>
                  <a:cubicBezTo>
                    <a:pt x="2849" y="2383"/>
                    <a:pt x="2876" y="2393"/>
                    <a:pt x="2894" y="2381"/>
                  </a:cubicBezTo>
                  <a:cubicBezTo>
                    <a:pt x="2913" y="2370"/>
                    <a:pt x="2923" y="2359"/>
                    <a:pt x="2941" y="2354"/>
                  </a:cubicBezTo>
                  <a:cubicBezTo>
                    <a:pt x="2959" y="2348"/>
                    <a:pt x="2985" y="2350"/>
                    <a:pt x="3003" y="2358"/>
                  </a:cubicBezTo>
                  <a:cubicBezTo>
                    <a:pt x="3022" y="2366"/>
                    <a:pt x="3040" y="2366"/>
                    <a:pt x="3059" y="2360"/>
                  </a:cubicBezTo>
                  <a:cubicBezTo>
                    <a:pt x="3078" y="2354"/>
                    <a:pt x="3099" y="2350"/>
                    <a:pt x="3124" y="2347"/>
                  </a:cubicBezTo>
                  <a:cubicBezTo>
                    <a:pt x="3150" y="2345"/>
                    <a:pt x="3183" y="2337"/>
                    <a:pt x="3212" y="2328"/>
                  </a:cubicBezTo>
                  <a:cubicBezTo>
                    <a:pt x="3242" y="2319"/>
                    <a:pt x="3274" y="2304"/>
                    <a:pt x="3302" y="2302"/>
                  </a:cubicBezTo>
                  <a:cubicBezTo>
                    <a:pt x="3330" y="2300"/>
                    <a:pt x="3366" y="2293"/>
                    <a:pt x="3382" y="2299"/>
                  </a:cubicBezTo>
                  <a:cubicBezTo>
                    <a:pt x="3399" y="2304"/>
                    <a:pt x="3412" y="2305"/>
                    <a:pt x="3411" y="2291"/>
                  </a:cubicBezTo>
                  <a:cubicBezTo>
                    <a:pt x="3409" y="2276"/>
                    <a:pt x="3433" y="2268"/>
                    <a:pt x="3447" y="2274"/>
                  </a:cubicBezTo>
                  <a:cubicBezTo>
                    <a:pt x="3460" y="2280"/>
                    <a:pt x="3460" y="2294"/>
                    <a:pt x="3476" y="2289"/>
                  </a:cubicBezTo>
                  <a:cubicBezTo>
                    <a:pt x="3492" y="2283"/>
                    <a:pt x="3502" y="2286"/>
                    <a:pt x="3490" y="2272"/>
                  </a:cubicBezTo>
                  <a:cubicBezTo>
                    <a:pt x="3478" y="2257"/>
                    <a:pt x="3460" y="2255"/>
                    <a:pt x="3476" y="2237"/>
                  </a:cubicBezTo>
                  <a:cubicBezTo>
                    <a:pt x="3491" y="2219"/>
                    <a:pt x="3504" y="2192"/>
                    <a:pt x="3499" y="2164"/>
                  </a:cubicBezTo>
                  <a:cubicBezTo>
                    <a:pt x="3493" y="2136"/>
                    <a:pt x="3493" y="2113"/>
                    <a:pt x="3480" y="2090"/>
                  </a:cubicBezTo>
                  <a:cubicBezTo>
                    <a:pt x="3468" y="2067"/>
                    <a:pt x="3470" y="2035"/>
                    <a:pt x="3469" y="2023"/>
                  </a:cubicBezTo>
                  <a:cubicBezTo>
                    <a:pt x="3468" y="2010"/>
                    <a:pt x="3460" y="1955"/>
                    <a:pt x="3479" y="1941"/>
                  </a:cubicBezTo>
                  <a:cubicBezTo>
                    <a:pt x="3497" y="1927"/>
                    <a:pt x="3523" y="1918"/>
                    <a:pt x="3540" y="1915"/>
                  </a:cubicBezTo>
                  <a:cubicBezTo>
                    <a:pt x="3557" y="1912"/>
                    <a:pt x="3579" y="1913"/>
                    <a:pt x="3588" y="1891"/>
                  </a:cubicBezTo>
                  <a:cubicBezTo>
                    <a:pt x="3598" y="1868"/>
                    <a:pt x="3624" y="1845"/>
                    <a:pt x="3639" y="1830"/>
                  </a:cubicBezTo>
                  <a:cubicBezTo>
                    <a:pt x="3655" y="1815"/>
                    <a:pt x="3702" y="1791"/>
                    <a:pt x="3720" y="1781"/>
                  </a:cubicBezTo>
                  <a:cubicBezTo>
                    <a:pt x="3737" y="1772"/>
                    <a:pt x="3791" y="1750"/>
                    <a:pt x="3819" y="1741"/>
                  </a:cubicBezTo>
                  <a:cubicBezTo>
                    <a:pt x="3847" y="1733"/>
                    <a:pt x="3855" y="1728"/>
                    <a:pt x="3887" y="1731"/>
                  </a:cubicBezTo>
                  <a:cubicBezTo>
                    <a:pt x="3919" y="1733"/>
                    <a:pt x="3939" y="1716"/>
                    <a:pt x="3947" y="1700"/>
                  </a:cubicBezTo>
                  <a:cubicBezTo>
                    <a:pt x="3955" y="1683"/>
                    <a:pt x="3962" y="1660"/>
                    <a:pt x="3957" y="1640"/>
                  </a:cubicBezTo>
                  <a:cubicBezTo>
                    <a:pt x="3952" y="1620"/>
                    <a:pt x="3963" y="1601"/>
                    <a:pt x="3971" y="1587"/>
                  </a:cubicBezTo>
                  <a:cubicBezTo>
                    <a:pt x="3979" y="1572"/>
                    <a:pt x="3988" y="1569"/>
                    <a:pt x="3985" y="1564"/>
                  </a:cubicBez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69" name="Freeform 34"/>
            <p:cNvSpPr/>
            <p:nvPr/>
          </p:nvSpPr>
          <p:spPr>
            <a:xfrm>
              <a:off x="4694237" y="3448050"/>
              <a:ext cx="206375" cy="430212"/>
            </a:xfrm>
            <a:custGeom>
              <a:avLst/>
              <a:gdLst/>
              <a:ahLst/>
              <a:cxnLst>
                <a:cxn ang="0">
                  <a:pos x="45" y="355"/>
                </a:cxn>
                <a:cxn ang="0">
                  <a:pos x="84" y="247"/>
                </a:cxn>
                <a:cxn ang="0">
                  <a:pos x="125" y="173"/>
                </a:cxn>
                <a:cxn ang="0">
                  <a:pos x="145" y="128"/>
                </a:cxn>
                <a:cxn ang="0">
                  <a:pos x="176" y="76"/>
                </a:cxn>
                <a:cxn ang="0">
                  <a:pos x="239" y="26"/>
                </a:cxn>
                <a:cxn ang="0">
                  <a:pos x="279" y="18"/>
                </a:cxn>
                <a:cxn ang="0">
                  <a:pos x="317" y="30"/>
                </a:cxn>
                <a:cxn ang="0">
                  <a:pos x="349" y="60"/>
                </a:cxn>
                <a:cxn ang="0">
                  <a:pos x="329" y="105"/>
                </a:cxn>
                <a:cxn ang="0">
                  <a:pos x="355" y="171"/>
                </a:cxn>
                <a:cxn ang="0">
                  <a:pos x="319" y="254"/>
                </a:cxn>
                <a:cxn ang="0">
                  <a:pos x="310" y="305"/>
                </a:cxn>
                <a:cxn ang="0">
                  <a:pos x="305" y="405"/>
                </a:cxn>
                <a:cxn ang="0">
                  <a:pos x="296" y="463"/>
                </a:cxn>
                <a:cxn ang="0">
                  <a:pos x="273" y="533"/>
                </a:cxn>
                <a:cxn ang="0">
                  <a:pos x="246" y="592"/>
                </a:cxn>
                <a:cxn ang="0">
                  <a:pos x="225" y="660"/>
                </a:cxn>
                <a:cxn ang="0">
                  <a:pos x="234" y="738"/>
                </a:cxn>
                <a:cxn ang="0">
                  <a:pos x="221" y="769"/>
                </a:cxn>
                <a:cxn ang="0">
                  <a:pos x="185" y="725"/>
                </a:cxn>
                <a:cxn ang="0">
                  <a:pos x="135" y="667"/>
                </a:cxn>
                <a:cxn ang="0">
                  <a:pos x="127" y="628"/>
                </a:cxn>
                <a:cxn ang="0">
                  <a:pos x="115" y="628"/>
                </a:cxn>
                <a:cxn ang="0">
                  <a:pos x="83" y="627"/>
                </a:cxn>
                <a:cxn ang="0">
                  <a:pos x="30" y="546"/>
                </a:cxn>
                <a:cxn ang="0">
                  <a:pos x="24" y="500"/>
                </a:cxn>
                <a:cxn ang="0">
                  <a:pos x="25" y="435"/>
                </a:cxn>
                <a:cxn ang="0">
                  <a:pos x="26" y="387"/>
                </a:cxn>
                <a:cxn ang="0">
                  <a:pos x="45" y="355"/>
                </a:cxn>
              </a:cxnLst>
              <a:rect l="0" t="0" r="0" b="0"/>
              <a:pathLst>
                <a:path w="368" h="770">
                  <a:moveTo>
                    <a:pt x="45" y="355"/>
                  </a:moveTo>
                  <a:cubicBezTo>
                    <a:pt x="45" y="355"/>
                    <a:pt x="73" y="273"/>
                    <a:pt x="84" y="247"/>
                  </a:cubicBezTo>
                  <a:cubicBezTo>
                    <a:pt x="95" y="221"/>
                    <a:pt x="113" y="185"/>
                    <a:pt x="125" y="173"/>
                  </a:cubicBezTo>
                  <a:cubicBezTo>
                    <a:pt x="138" y="162"/>
                    <a:pt x="145" y="155"/>
                    <a:pt x="145" y="128"/>
                  </a:cubicBezTo>
                  <a:cubicBezTo>
                    <a:pt x="145" y="102"/>
                    <a:pt x="158" y="88"/>
                    <a:pt x="176" y="76"/>
                  </a:cubicBezTo>
                  <a:cubicBezTo>
                    <a:pt x="195" y="64"/>
                    <a:pt x="229" y="51"/>
                    <a:pt x="239" y="26"/>
                  </a:cubicBezTo>
                  <a:cubicBezTo>
                    <a:pt x="249" y="0"/>
                    <a:pt x="275" y="2"/>
                    <a:pt x="279" y="18"/>
                  </a:cubicBezTo>
                  <a:cubicBezTo>
                    <a:pt x="283" y="33"/>
                    <a:pt x="294" y="27"/>
                    <a:pt x="317" y="30"/>
                  </a:cubicBezTo>
                  <a:cubicBezTo>
                    <a:pt x="339" y="33"/>
                    <a:pt x="368" y="41"/>
                    <a:pt x="349" y="60"/>
                  </a:cubicBezTo>
                  <a:cubicBezTo>
                    <a:pt x="329" y="78"/>
                    <a:pt x="322" y="78"/>
                    <a:pt x="329" y="105"/>
                  </a:cubicBezTo>
                  <a:cubicBezTo>
                    <a:pt x="336" y="131"/>
                    <a:pt x="366" y="154"/>
                    <a:pt x="355" y="171"/>
                  </a:cubicBezTo>
                  <a:cubicBezTo>
                    <a:pt x="344" y="189"/>
                    <a:pt x="334" y="237"/>
                    <a:pt x="319" y="254"/>
                  </a:cubicBezTo>
                  <a:cubicBezTo>
                    <a:pt x="304" y="272"/>
                    <a:pt x="312" y="277"/>
                    <a:pt x="310" y="305"/>
                  </a:cubicBezTo>
                  <a:cubicBezTo>
                    <a:pt x="308" y="334"/>
                    <a:pt x="299" y="383"/>
                    <a:pt x="305" y="405"/>
                  </a:cubicBezTo>
                  <a:cubicBezTo>
                    <a:pt x="310" y="426"/>
                    <a:pt x="298" y="439"/>
                    <a:pt x="296" y="463"/>
                  </a:cubicBezTo>
                  <a:cubicBezTo>
                    <a:pt x="294" y="488"/>
                    <a:pt x="283" y="515"/>
                    <a:pt x="273" y="533"/>
                  </a:cubicBezTo>
                  <a:cubicBezTo>
                    <a:pt x="263" y="551"/>
                    <a:pt x="269" y="571"/>
                    <a:pt x="246" y="592"/>
                  </a:cubicBezTo>
                  <a:cubicBezTo>
                    <a:pt x="224" y="614"/>
                    <a:pt x="219" y="641"/>
                    <a:pt x="225" y="660"/>
                  </a:cubicBezTo>
                  <a:cubicBezTo>
                    <a:pt x="230" y="680"/>
                    <a:pt x="237" y="714"/>
                    <a:pt x="234" y="738"/>
                  </a:cubicBezTo>
                  <a:cubicBezTo>
                    <a:pt x="231" y="761"/>
                    <a:pt x="245" y="770"/>
                    <a:pt x="221" y="769"/>
                  </a:cubicBezTo>
                  <a:cubicBezTo>
                    <a:pt x="196" y="768"/>
                    <a:pt x="187" y="754"/>
                    <a:pt x="185" y="725"/>
                  </a:cubicBezTo>
                  <a:cubicBezTo>
                    <a:pt x="183" y="695"/>
                    <a:pt x="155" y="676"/>
                    <a:pt x="135" y="667"/>
                  </a:cubicBezTo>
                  <a:cubicBezTo>
                    <a:pt x="116" y="658"/>
                    <a:pt x="123" y="651"/>
                    <a:pt x="127" y="628"/>
                  </a:cubicBezTo>
                  <a:cubicBezTo>
                    <a:pt x="131" y="606"/>
                    <a:pt x="119" y="612"/>
                    <a:pt x="115" y="628"/>
                  </a:cubicBezTo>
                  <a:cubicBezTo>
                    <a:pt x="111" y="645"/>
                    <a:pt x="101" y="654"/>
                    <a:pt x="83" y="627"/>
                  </a:cubicBezTo>
                  <a:cubicBezTo>
                    <a:pt x="66" y="601"/>
                    <a:pt x="60" y="552"/>
                    <a:pt x="30" y="546"/>
                  </a:cubicBezTo>
                  <a:cubicBezTo>
                    <a:pt x="0" y="540"/>
                    <a:pt x="14" y="516"/>
                    <a:pt x="24" y="500"/>
                  </a:cubicBezTo>
                  <a:cubicBezTo>
                    <a:pt x="34" y="485"/>
                    <a:pt x="31" y="447"/>
                    <a:pt x="25" y="435"/>
                  </a:cubicBezTo>
                  <a:cubicBezTo>
                    <a:pt x="19" y="422"/>
                    <a:pt x="20" y="397"/>
                    <a:pt x="26" y="387"/>
                  </a:cubicBezTo>
                  <a:cubicBezTo>
                    <a:pt x="32" y="378"/>
                    <a:pt x="45" y="355"/>
                    <a:pt x="45" y="355"/>
                  </a:cubicBezTo>
                  <a:close/>
                </a:path>
              </a:pathLst>
            </a:custGeom>
            <a:solidFill>
              <a:srgbClr val="F27862"/>
            </a:solidFill>
            <a:ln w="6350" cap="flat" cmpd="sng">
              <a:solidFill>
                <a:srgbClr val="FCFCFC"/>
              </a:solidFill>
              <a:prstDash val="solid"/>
              <a:miter/>
              <a:headEnd type="none" w="med" len="med"/>
              <a:tailEnd type="none" w="med" len="med"/>
            </a:ln>
          </p:spPr>
          <p:txBody>
            <a:bodyPr/>
            <a:lstStyle/>
            <a:p>
              <a:endParaRPr lang="zh-CN" altLang="en-US"/>
            </a:p>
          </p:txBody>
        </p:sp>
        <p:sp>
          <p:nvSpPr>
            <p:cNvPr id="18470" name="Freeform 35"/>
            <p:cNvSpPr/>
            <p:nvPr/>
          </p:nvSpPr>
          <p:spPr>
            <a:xfrm>
              <a:off x="3986212" y="1612900"/>
              <a:ext cx="187325" cy="192087"/>
            </a:xfrm>
            <a:custGeom>
              <a:avLst/>
              <a:gdLst/>
              <a:ahLst/>
              <a:cxnLst>
                <a:cxn ang="0">
                  <a:pos x="314" y="55"/>
                </a:cxn>
                <a:cxn ang="0">
                  <a:pos x="188" y="26"/>
                </a:cxn>
                <a:cxn ang="0">
                  <a:pos x="132" y="41"/>
                </a:cxn>
                <a:cxn ang="0">
                  <a:pos x="131" y="69"/>
                </a:cxn>
                <a:cxn ang="0">
                  <a:pos x="95" y="99"/>
                </a:cxn>
                <a:cxn ang="0">
                  <a:pos x="103" y="150"/>
                </a:cxn>
                <a:cxn ang="0">
                  <a:pos x="96" y="163"/>
                </a:cxn>
                <a:cxn ang="0">
                  <a:pos x="65" y="157"/>
                </a:cxn>
                <a:cxn ang="0">
                  <a:pos x="38" y="203"/>
                </a:cxn>
                <a:cxn ang="0">
                  <a:pos x="4" y="261"/>
                </a:cxn>
                <a:cxn ang="0">
                  <a:pos x="30" y="332"/>
                </a:cxn>
                <a:cxn ang="0">
                  <a:pos x="92" y="332"/>
                </a:cxn>
                <a:cxn ang="0">
                  <a:pos x="134" y="302"/>
                </a:cxn>
                <a:cxn ang="0">
                  <a:pos x="159" y="326"/>
                </a:cxn>
                <a:cxn ang="0">
                  <a:pos x="201" y="302"/>
                </a:cxn>
                <a:cxn ang="0">
                  <a:pos x="251" y="284"/>
                </a:cxn>
                <a:cxn ang="0">
                  <a:pos x="236" y="241"/>
                </a:cxn>
                <a:cxn ang="0">
                  <a:pos x="244" y="206"/>
                </a:cxn>
                <a:cxn ang="0">
                  <a:pos x="301" y="168"/>
                </a:cxn>
                <a:cxn ang="0">
                  <a:pos x="286" y="104"/>
                </a:cxn>
                <a:cxn ang="0">
                  <a:pos x="314" y="55"/>
                </a:cxn>
              </a:cxnLst>
              <a:rect l="0" t="0" r="0" b="0"/>
              <a:pathLst>
                <a:path w="333" h="343">
                  <a:moveTo>
                    <a:pt x="314" y="55"/>
                  </a:moveTo>
                  <a:cubicBezTo>
                    <a:pt x="314" y="55"/>
                    <a:pt x="208" y="51"/>
                    <a:pt x="188" y="26"/>
                  </a:cubicBezTo>
                  <a:cubicBezTo>
                    <a:pt x="169" y="0"/>
                    <a:pt x="125" y="20"/>
                    <a:pt x="132" y="41"/>
                  </a:cubicBezTo>
                  <a:cubicBezTo>
                    <a:pt x="139" y="62"/>
                    <a:pt x="149" y="72"/>
                    <a:pt x="131" y="69"/>
                  </a:cubicBezTo>
                  <a:cubicBezTo>
                    <a:pt x="113" y="66"/>
                    <a:pt x="96" y="79"/>
                    <a:pt x="95" y="99"/>
                  </a:cubicBezTo>
                  <a:cubicBezTo>
                    <a:pt x="94" y="118"/>
                    <a:pt x="83" y="125"/>
                    <a:pt x="103" y="150"/>
                  </a:cubicBezTo>
                  <a:cubicBezTo>
                    <a:pt x="124" y="174"/>
                    <a:pt x="123" y="183"/>
                    <a:pt x="96" y="163"/>
                  </a:cubicBezTo>
                  <a:cubicBezTo>
                    <a:pt x="69" y="144"/>
                    <a:pt x="63" y="136"/>
                    <a:pt x="65" y="157"/>
                  </a:cubicBezTo>
                  <a:cubicBezTo>
                    <a:pt x="67" y="178"/>
                    <a:pt x="47" y="195"/>
                    <a:pt x="38" y="203"/>
                  </a:cubicBezTo>
                  <a:cubicBezTo>
                    <a:pt x="28" y="211"/>
                    <a:pt x="0" y="223"/>
                    <a:pt x="4" y="261"/>
                  </a:cubicBezTo>
                  <a:cubicBezTo>
                    <a:pt x="8" y="300"/>
                    <a:pt x="3" y="331"/>
                    <a:pt x="30" y="332"/>
                  </a:cubicBezTo>
                  <a:cubicBezTo>
                    <a:pt x="58" y="333"/>
                    <a:pt x="83" y="343"/>
                    <a:pt x="92" y="332"/>
                  </a:cubicBezTo>
                  <a:cubicBezTo>
                    <a:pt x="101" y="321"/>
                    <a:pt x="127" y="285"/>
                    <a:pt x="134" y="302"/>
                  </a:cubicBezTo>
                  <a:cubicBezTo>
                    <a:pt x="141" y="320"/>
                    <a:pt x="134" y="338"/>
                    <a:pt x="159" y="326"/>
                  </a:cubicBezTo>
                  <a:cubicBezTo>
                    <a:pt x="184" y="315"/>
                    <a:pt x="183" y="299"/>
                    <a:pt x="201" y="302"/>
                  </a:cubicBezTo>
                  <a:cubicBezTo>
                    <a:pt x="218" y="306"/>
                    <a:pt x="251" y="301"/>
                    <a:pt x="251" y="284"/>
                  </a:cubicBezTo>
                  <a:cubicBezTo>
                    <a:pt x="251" y="267"/>
                    <a:pt x="251" y="250"/>
                    <a:pt x="236" y="241"/>
                  </a:cubicBezTo>
                  <a:cubicBezTo>
                    <a:pt x="222" y="232"/>
                    <a:pt x="217" y="215"/>
                    <a:pt x="244" y="206"/>
                  </a:cubicBezTo>
                  <a:cubicBezTo>
                    <a:pt x="270" y="197"/>
                    <a:pt x="299" y="187"/>
                    <a:pt x="301" y="168"/>
                  </a:cubicBezTo>
                  <a:cubicBezTo>
                    <a:pt x="303" y="150"/>
                    <a:pt x="273" y="120"/>
                    <a:pt x="286" y="104"/>
                  </a:cubicBezTo>
                  <a:cubicBezTo>
                    <a:pt x="298" y="87"/>
                    <a:pt x="333" y="70"/>
                    <a:pt x="314" y="55"/>
                  </a:cubicBezTo>
                  <a:close/>
                </a:path>
              </a:pathLst>
            </a:custGeom>
            <a:solidFill>
              <a:srgbClr val="00B0F0"/>
            </a:solidFill>
            <a:ln w="6350" cap="flat" cmpd="sng">
              <a:solidFill>
                <a:srgbClr val="FCFCFC"/>
              </a:solidFill>
              <a:prstDash val="solid"/>
              <a:miter/>
              <a:headEnd type="none" w="med" len="med"/>
              <a:tailEnd type="none" w="med" len="med"/>
            </a:ln>
          </p:spPr>
          <p:txBody>
            <a:bodyPr/>
            <a:lstStyle/>
            <a:p>
              <a:endParaRPr lang="zh-CN" altLang="en-US"/>
            </a:p>
          </p:txBody>
        </p:sp>
        <p:sp>
          <p:nvSpPr>
            <p:cNvPr id="18471" name="Oval 36"/>
            <p:cNvSpPr/>
            <p:nvPr/>
          </p:nvSpPr>
          <p:spPr>
            <a:xfrm>
              <a:off x="2884487" y="2273300"/>
              <a:ext cx="28575"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72" name="Oval 37"/>
            <p:cNvSpPr/>
            <p:nvPr/>
          </p:nvSpPr>
          <p:spPr>
            <a:xfrm>
              <a:off x="1423987" y="1219200"/>
              <a:ext cx="26988"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73" name="Oval 38"/>
            <p:cNvSpPr/>
            <p:nvPr/>
          </p:nvSpPr>
          <p:spPr>
            <a:xfrm>
              <a:off x="1516062" y="2979738"/>
              <a:ext cx="26988"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74" name="Oval 39"/>
            <p:cNvSpPr/>
            <p:nvPr/>
          </p:nvSpPr>
          <p:spPr>
            <a:xfrm>
              <a:off x="2690812" y="2206625"/>
              <a:ext cx="26988"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75" name="Oval 40"/>
            <p:cNvSpPr/>
            <p:nvPr/>
          </p:nvSpPr>
          <p:spPr>
            <a:xfrm>
              <a:off x="3611562" y="1674813"/>
              <a:ext cx="26988"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76" name="Oval 41"/>
            <p:cNvSpPr/>
            <p:nvPr/>
          </p:nvSpPr>
          <p:spPr>
            <a:xfrm>
              <a:off x="3390900" y="2474913"/>
              <a:ext cx="33338" cy="3333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77" name="Oval 42"/>
            <p:cNvSpPr/>
            <p:nvPr/>
          </p:nvSpPr>
          <p:spPr>
            <a:xfrm>
              <a:off x="2900362" y="2932113"/>
              <a:ext cx="39688" cy="3810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78" name="Oval 43"/>
            <p:cNvSpPr/>
            <p:nvPr/>
          </p:nvSpPr>
          <p:spPr>
            <a:xfrm>
              <a:off x="3149600" y="3046413"/>
              <a:ext cx="58738" cy="60325"/>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79" name="Oval 44"/>
            <p:cNvSpPr/>
            <p:nvPr/>
          </p:nvSpPr>
          <p:spPr>
            <a:xfrm>
              <a:off x="2751137" y="3609975"/>
              <a:ext cx="38100" cy="3810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0" name="Oval 45"/>
            <p:cNvSpPr/>
            <p:nvPr/>
          </p:nvSpPr>
          <p:spPr>
            <a:xfrm>
              <a:off x="3176587" y="3419475"/>
              <a:ext cx="38100" cy="3810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1" name="Oval 46"/>
            <p:cNvSpPr/>
            <p:nvPr/>
          </p:nvSpPr>
          <p:spPr>
            <a:xfrm>
              <a:off x="3381375" y="3878263"/>
              <a:ext cx="28575" cy="28575"/>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2" name="Oval 47"/>
            <p:cNvSpPr/>
            <p:nvPr/>
          </p:nvSpPr>
          <p:spPr>
            <a:xfrm>
              <a:off x="3932237" y="3802063"/>
              <a:ext cx="46038" cy="4603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3" name="Oval 48"/>
            <p:cNvSpPr/>
            <p:nvPr/>
          </p:nvSpPr>
          <p:spPr>
            <a:xfrm>
              <a:off x="3859212" y="3203575"/>
              <a:ext cx="25400"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4" name="Oval 49"/>
            <p:cNvSpPr/>
            <p:nvPr/>
          </p:nvSpPr>
          <p:spPr>
            <a:xfrm>
              <a:off x="4165600" y="3113088"/>
              <a:ext cx="26988"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5" name="Oval 50"/>
            <p:cNvSpPr/>
            <p:nvPr/>
          </p:nvSpPr>
          <p:spPr>
            <a:xfrm>
              <a:off x="3967162" y="2878138"/>
              <a:ext cx="41275" cy="41275"/>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6" name="Oval 51"/>
            <p:cNvSpPr/>
            <p:nvPr/>
          </p:nvSpPr>
          <p:spPr>
            <a:xfrm>
              <a:off x="4567237" y="3378200"/>
              <a:ext cx="26988"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7" name="Oval 52"/>
            <p:cNvSpPr/>
            <p:nvPr/>
          </p:nvSpPr>
          <p:spPr>
            <a:xfrm>
              <a:off x="4818062" y="3468688"/>
              <a:ext cx="36513" cy="36512"/>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8" name="Oval 53"/>
            <p:cNvSpPr/>
            <p:nvPr/>
          </p:nvSpPr>
          <p:spPr>
            <a:xfrm>
              <a:off x="4565650" y="2871788"/>
              <a:ext cx="23813" cy="23812"/>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89" name="Oval 54"/>
            <p:cNvSpPr/>
            <p:nvPr/>
          </p:nvSpPr>
          <p:spPr>
            <a:xfrm>
              <a:off x="4684712" y="2720975"/>
              <a:ext cx="57150" cy="5715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0" name="Oval 55"/>
            <p:cNvSpPr/>
            <p:nvPr/>
          </p:nvSpPr>
          <p:spPr>
            <a:xfrm>
              <a:off x="4265612" y="2706688"/>
              <a:ext cx="19050" cy="1905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1" name="Oval 56"/>
            <p:cNvSpPr/>
            <p:nvPr/>
          </p:nvSpPr>
          <p:spPr>
            <a:xfrm>
              <a:off x="4414837" y="2660650"/>
              <a:ext cx="26988" cy="2540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2" name="Oval 57"/>
            <p:cNvSpPr/>
            <p:nvPr/>
          </p:nvSpPr>
          <p:spPr>
            <a:xfrm>
              <a:off x="3857625" y="2398713"/>
              <a:ext cx="26988" cy="2540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3" name="Oval 58"/>
            <p:cNvSpPr/>
            <p:nvPr/>
          </p:nvSpPr>
          <p:spPr>
            <a:xfrm>
              <a:off x="4167187" y="2124075"/>
              <a:ext cx="26988"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4" name="Oval 59"/>
            <p:cNvSpPr/>
            <p:nvPr/>
          </p:nvSpPr>
          <p:spPr>
            <a:xfrm>
              <a:off x="3724275" y="2017713"/>
              <a:ext cx="25400" cy="2698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5" name="Oval 60"/>
            <p:cNvSpPr/>
            <p:nvPr/>
          </p:nvSpPr>
          <p:spPr>
            <a:xfrm>
              <a:off x="3902212" y="1984339"/>
              <a:ext cx="26988" cy="2540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6" name="Oval 61"/>
            <p:cNvSpPr/>
            <p:nvPr/>
          </p:nvSpPr>
          <p:spPr>
            <a:xfrm>
              <a:off x="4144962" y="1812925"/>
              <a:ext cx="36513" cy="36512"/>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7" name="Oval 62"/>
            <p:cNvSpPr/>
            <p:nvPr/>
          </p:nvSpPr>
          <p:spPr>
            <a:xfrm>
              <a:off x="4681537" y="1403350"/>
              <a:ext cx="33338" cy="33337"/>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8" name="Oval 63"/>
            <p:cNvSpPr/>
            <p:nvPr/>
          </p:nvSpPr>
          <p:spPr>
            <a:xfrm>
              <a:off x="4802187" y="1117600"/>
              <a:ext cx="30163" cy="3175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499" name="Oval 64"/>
            <p:cNvSpPr/>
            <p:nvPr/>
          </p:nvSpPr>
          <p:spPr>
            <a:xfrm>
              <a:off x="4872037" y="873125"/>
              <a:ext cx="31750" cy="31750"/>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500" name="Oval 65"/>
            <p:cNvSpPr/>
            <p:nvPr/>
          </p:nvSpPr>
          <p:spPr>
            <a:xfrm>
              <a:off x="3128962" y="1984375"/>
              <a:ext cx="19050" cy="17462"/>
            </a:xfrm>
            <a:prstGeom prst="ellipse">
              <a:avLst/>
            </a:prstGeom>
            <a:solidFill>
              <a:srgbClr val="F27862"/>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sp>
          <p:nvSpPr>
            <p:cNvPr id="18501" name="Rectangle 66"/>
            <p:cNvSpPr/>
            <p:nvPr/>
          </p:nvSpPr>
          <p:spPr>
            <a:xfrm>
              <a:off x="4043362" y="1709738"/>
              <a:ext cx="65088" cy="65087"/>
            </a:xfrm>
            <a:prstGeom prst="rect">
              <a:avLst/>
            </a:prstGeom>
            <a:solidFill>
              <a:srgbClr val="00B0F0"/>
            </a:solidFill>
            <a:ln w="9525">
              <a:noFill/>
            </a:ln>
          </p:spPr>
          <p:txBody>
            <a:bodyPr wrap="square" anchor="t"/>
            <a:lstStyle/>
            <a:p>
              <a:endParaRPr lang="zh-CN" altLang="zh-CN" sz="100">
                <a:solidFill>
                  <a:srgbClr val="000000"/>
                </a:solidFill>
                <a:latin typeface="方正兰亭细黑_GBK" charset="-122"/>
                <a:ea typeface="宋体" panose="02010600030101010101" pitchFamily="2" charset="-122"/>
                <a:sym typeface="宋体" panose="02010600030101010101" pitchFamily="2" charset="-122"/>
              </a:endParaRPr>
            </a:p>
          </p:txBody>
        </p:sp>
      </p:grpSp>
      <p:pic>
        <p:nvPicPr>
          <p:cNvPr id="18502" name="图片 18"/>
          <p:cNvPicPr>
            <a:picLocks noChangeAspect="1"/>
          </p:cNvPicPr>
          <p:nvPr/>
        </p:nvPicPr>
        <p:blipFill>
          <a:blip r:embed="rId1" cstate="print"/>
          <a:stretch>
            <a:fillRect/>
          </a:stretch>
        </p:blipFill>
        <p:spPr>
          <a:xfrm rot="777772">
            <a:off x="314325" y="2806700"/>
            <a:ext cx="3743325" cy="950913"/>
          </a:xfrm>
          <a:prstGeom prst="rect">
            <a:avLst/>
          </a:prstGeom>
          <a:noFill/>
          <a:ln w="9525">
            <a:noFill/>
          </a:ln>
        </p:spPr>
      </p:pic>
      <p:pic>
        <p:nvPicPr>
          <p:cNvPr id="18503" name="图片 19"/>
          <p:cNvPicPr>
            <a:picLocks noChangeAspect="1"/>
          </p:cNvPicPr>
          <p:nvPr/>
        </p:nvPicPr>
        <p:blipFill>
          <a:blip r:embed="rId1" cstate="print"/>
          <a:stretch>
            <a:fillRect/>
          </a:stretch>
        </p:blipFill>
        <p:spPr>
          <a:xfrm>
            <a:off x="393700" y="3921125"/>
            <a:ext cx="3576638" cy="990600"/>
          </a:xfrm>
          <a:prstGeom prst="rect">
            <a:avLst/>
          </a:prstGeom>
          <a:noFill/>
          <a:ln w="9525">
            <a:noFill/>
          </a:ln>
        </p:spPr>
      </p:pic>
      <p:pic>
        <p:nvPicPr>
          <p:cNvPr id="18504" name="图片 20"/>
          <p:cNvPicPr>
            <a:picLocks noChangeAspect="1"/>
          </p:cNvPicPr>
          <p:nvPr/>
        </p:nvPicPr>
        <p:blipFill>
          <a:blip r:embed="rId1" cstate="print"/>
          <a:stretch>
            <a:fillRect/>
          </a:stretch>
        </p:blipFill>
        <p:spPr>
          <a:xfrm rot="-720000">
            <a:off x="598488" y="5038725"/>
            <a:ext cx="3609975" cy="941388"/>
          </a:xfrm>
          <a:prstGeom prst="rect">
            <a:avLst/>
          </a:prstGeom>
          <a:noFill/>
          <a:ln w="9525">
            <a:noFill/>
          </a:ln>
        </p:spPr>
      </p:pic>
      <p:sp>
        <p:nvSpPr>
          <p:cNvPr id="18505" name="TextBox 692"/>
          <p:cNvSpPr/>
          <p:nvPr/>
        </p:nvSpPr>
        <p:spPr>
          <a:xfrm rot="960000">
            <a:off x="690563" y="3013075"/>
            <a:ext cx="3241675" cy="645160"/>
          </a:xfrm>
          <a:prstGeom prst="rect">
            <a:avLst/>
          </a:prstGeom>
          <a:noFill/>
          <a:ln w="9525">
            <a:noFill/>
          </a:ln>
        </p:spPr>
        <p:txBody>
          <a:bodyPr wrap="square" anchor="t">
            <a:spAutoFit/>
          </a:bodyPr>
          <a:lstStyle/>
          <a:p>
            <a:r>
              <a:rPr lang="zh-CN" altLang="en-US" sz="1200" dirty="0">
                <a:latin typeface="微软雅黑" panose="020B0503020204020204" charset="-122"/>
                <a:ea typeface="微软雅黑" panose="020B0503020204020204" charset="-122"/>
                <a:sym typeface="Arial" panose="020B0604020202020204" pitchFamily="34" charset="0"/>
              </a:rPr>
              <a:t>此次水资源税扩大试点的省份包括北京市、天津市、山西省、内蒙古自治区、河南省、山东省、陕西省、宁夏回族自治区</a:t>
            </a:r>
            <a:endParaRPr lang="zh-CN" altLang="en-US" sz="1200" dirty="0">
              <a:latin typeface="微软雅黑" panose="020B0503020204020204" charset="-122"/>
              <a:ea typeface="微软雅黑" panose="020B0503020204020204" charset="-122"/>
              <a:sym typeface="Arial" panose="020B0604020202020204" pitchFamily="34" charset="0"/>
            </a:endParaRPr>
          </a:p>
        </p:txBody>
      </p:sp>
      <p:sp>
        <p:nvSpPr>
          <p:cNvPr id="18506" name="文本框 1"/>
          <p:cNvSpPr txBox="1"/>
          <p:nvPr/>
        </p:nvSpPr>
        <p:spPr>
          <a:xfrm>
            <a:off x="839788" y="4184650"/>
            <a:ext cx="2938462" cy="460375"/>
          </a:xfrm>
          <a:prstGeom prst="rect">
            <a:avLst/>
          </a:prstGeom>
          <a:noFill/>
          <a:ln w="9525">
            <a:noFill/>
          </a:ln>
        </p:spPr>
        <p:txBody>
          <a:bodyPr wrap="square" anchor="t">
            <a:spAutoFit/>
          </a:bodyPr>
          <a:lstStyle/>
          <a:p>
            <a:r>
              <a:rPr lang="zh-CN" altLang="zh-CN" sz="1200">
                <a:latin typeface="微软雅黑" panose="020B0503020204020204" charset="-122"/>
                <a:ea typeface="微软雅黑" panose="020B0503020204020204" charset="-122"/>
              </a:rPr>
              <a:t>一是将地下水超采比较突出的省份全部纳入试点范围（北京、天津、内蒙古、山西）</a:t>
            </a:r>
            <a:endParaRPr lang="zh-CN" altLang="zh-CN" sz="1200">
              <a:latin typeface="微软雅黑" panose="020B0503020204020204" charset="-122"/>
              <a:ea typeface="微软雅黑" panose="020B0503020204020204" charset="-122"/>
            </a:endParaRPr>
          </a:p>
        </p:txBody>
      </p:sp>
      <p:sp>
        <p:nvSpPr>
          <p:cNvPr id="18507" name="文本框 2"/>
          <p:cNvSpPr txBox="1"/>
          <p:nvPr/>
        </p:nvSpPr>
        <p:spPr>
          <a:xfrm rot="-540000">
            <a:off x="1066800" y="5211763"/>
            <a:ext cx="2943225" cy="645160"/>
          </a:xfrm>
          <a:prstGeom prst="rect">
            <a:avLst/>
          </a:prstGeom>
          <a:noFill/>
          <a:ln w="9525">
            <a:noFill/>
          </a:ln>
        </p:spPr>
        <p:txBody>
          <a:bodyPr wrap="square" anchor="t">
            <a:spAutoFit/>
          </a:bodyPr>
          <a:lstStyle/>
          <a:p>
            <a:r>
              <a:rPr lang="zh-CN" altLang="zh-CN" sz="1200" b="1">
                <a:latin typeface="微软雅黑" panose="020B0503020204020204" charset="-122"/>
                <a:ea typeface="微软雅黑" panose="020B0503020204020204" charset="-122"/>
              </a:rPr>
              <a:t>二</a:t>
            </a:r>
            <a:r>
              <a:rPr lang="zh-CN" altLang="zh-CN" sz="1200">
                <a:latin typeface="微软雅黑" panose="020B0503020204020204" charset="-122"/>
                <a:ea typeface="微软雅黑" panose="020B0503020204020204" charset="-122"/>
              </a:rPr>
              <a:t>是选择试点意愿强、有代表性的省份，涵盖东、中、西、南地区，增强试点地区多样性，检验改革政策的普适性和有效性</a:t>
            </a:r>
            <a:endParaRPr lang="zh-CN" altLang="zh-CN" sz="1200">
              <a:latin typeface="微软雅黑" panose="020B0503020204020204" charset="-122"/>
              <a:ea typeface="微软雅黑" panose="020B0503020204020204" charset="-122"/>
            </a:endParaRPr>
          </a:p>
        </p:txBody>
      </p:sp>
      <p:sp>
        <p:nvSpPr>
          <p:cNvPr id="4" name="下箭头 3"/>
          <p:cNvSpPr/>
          <p:nvPr/>
        </p:nvSpPr>
        <p:spPr>
          <a:xfrm rot="3300000">
            <a:off x="5491956" y="4999831"/>
            <a:ext cx="133350" cy="766763"/>
          </a:xfrm>
          <a:prstGeom prst="downArrow">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5" name="下箭头 4"/>
          <p:cNvSpPr/>
          <p:nvPr/>
        </p:nvSpPr>
        <p:spPr>
          <a:xfrm rot="9180000">
            <a:off x="7112000" y="2965450"/>
            <a:ext cx="134938" cy="876300"/>
          </a:xfrm>
          <a:prstGeom prst="downArrow">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pic>
        <p:nvPicPr>
          <p:cNvPr id="18510" name="图片 21"/>
          <p:cNvPicPr>
            <a:picLocks noChangeAspect="1"/>
          </p:cNvPicPr>
          <p:nvPr/>
        </p:nvPicPr>
        <p:blipFill>
          <a:blip r:embed="rId2" cstate="print"/>
          <a:stretch>
            <a:fillRect/>
          </a:stretch>
        </p:blipFill>
        <p:spPr>
          <a:xfrm>
            <a:off x="5203825" y="2295525"/>
            <a:ext cx="2316163" cy="673100"/>
          </a:xfrm>
          <a:prstGeom prst="rect">
            <a:avLst/>
          </a:prstGeom>
          <a:noFill/>
          <a:ln w="9525">
            <a:noFill/>
          </a:ln>
        </p:spPr>
      </p:pic>
      <p:sp>
        <p:nvSpPr>
          <p:cNvPr id="18511" name="文本框 7"/>
          <p:cNvSpPr/>
          <p:nvPr/>
        </p:nvSpPr>
        <p:spPr>
          <a:xfrm>
            <a:off x="5622925" y="2568575"/>
            <a:ext cx="1771650" cy="400050"/>
          </a:xfrm>
          <a:prstGeom prst="rect">
            <a:avLst/>
          </a:prstGeom>
          <a:noFill/>
          <a:ln w="9525">
            <a:noFill/>
          </a:ln>
        </p:spPr>
        <p:txBody>
          <a:bodyPr wrap="square" anchor="t">
            <a:spAutoFit/>
          </a:bodyPr>
          <a:lstStyle/>
          <a:p>
            <a:r>
              <a:rPr lang="zh-CN" altLang="zh-CN" sz="1000" b="1" dirty="0">
                <a:solidFill>
                  <a:srgbClr val="000000"/>
                </a:solidFill>
                <a:latin typeface="微软雅黑" panose="020B0503020204020204" charset="-122"/>
                <a:ea typeface="微软雅黑" panose="020B0503020204020204" charset="-122"/>
                <a:sym typeface="方正兰亭细黑_GBK" charset="-122"/>
              </a:rPr>
              <a:t>北京、天津、内蒙古、山西等地为了抑制地下水超采</a:t>
            </a:r>
            <a:endParaRPr lang="zh-CN" altLang="zh-CN" sz="1000" b="1" dirty="0">
              <a:solidFill>
                <a:srgbClr val="000000"/>
              </a:solidFill>
              <a:latin typeface="微软雅黑" panose="020B0503020204020204" charset="-122"/>
              <a:ea typeface="微软雅黑" panose="020B0503020204020204" charset="-122"/>
              <a:sym typeface="方正兰亭细黑_GBK" charset="-122"/>
            </a:endParaRPr>
          </a:p>
        </p:txBody>
      </p:sp>
      <p:pic>
        <p:nvPicPr>
          <p:cNvPr id="18512" name="图片 21"/>
          <p:cNvPicPr>
            <a:picLocks noChangeAspect="1"/>
          </p:cNvPicPr>
          <p:nvPr/>
        </p:nvPicPr>
        <p:blipFill>
          <a:blip r:embed="rId2" cstate="print"/>
          <a:stretch>
            <a:fillRect/>
          </a:stretch>
        </p:blipFill>
        <p:spPr>
          <a:xfrm>
            <a:off x="4318000" y="5372100"/>
            <a:ext cx="2316163" cy="671513"/>
          </a:xfrm>
          <a:prstGeom prst="rect">
            <a:avLst/>
          </a:prstGeom>
          <a:noFill/>
          <a:ln w="9525">
            <a:noFill/>
          </a:ln>
        </p:spPr>
      </p:pic>
      <p:sp>
        <p:nvSpPr>
          <p:cNvPr id="18513" name="文本框 7"/>
          <p:cNvSpPr/>
          <p:nvPr/>
        </p:nvSpPr>
        <p:spPr>
          <a:xfrm>
            <a:off x="4813300" y="5662613"/>
            <a:ext cx="1773238" cy="398462"/>
          </a:xfrm>
          <a:prstGeom prst="rect">
            <a:avLst/>
          </a:prstGeom>
          <a:noFill/>
          <a:ln w="9525">
            <a:noFill/>
          </a:ln>
        </p:spPr>
        <p:txBody>
          <a:bodyPr wrap="square" anchor="t">
            <a:spAutoFit/>
          </a:bodyPr>
          <a:lstStyle/>
          <a:p>
            <a:r>
              <a:rPr lang="zh-CN" altLang="zh-CN" sz="1000" b="1" dirty="0">
                <a:solidFill>
                  <a:srgbClr val="000000"/>
                </a:solidFill>
                <a:latin typeface="微软雅黑" panose="020B0503020204020204" charset="-122"/>
                <a:ea typeface="微软雅黑" panose="020B0503020204020204" charset="-122"/>
                <a:sym typeface="方正兰亭细黑_GBK" charset="-122"/>
              </a:rPr>
              <a:t>四川主要为了促进节水减排（排放污水）</a:t>
            </a:r>
            <a:endParaRPr lang="zh-CN" altLang="zh-CN" sz="1000" b="1" dirty="0">
              <a:solidFill>
                <a:srgbClr val="000000"/>
              </a:solidFill>
              <a:latin typeface="微软雅黑" panose="020B0503020204020204" charset="-122"/>
              <a:ea typeface="微软雅黑" panose="020B0503020204020204" charset="-122"/>
              <a:sym typeface="方正兰亭细黑_GBK" charset="-122"/>
            </a:endParaRPr>
          </a:p>
        </p:txBody>
      </p:sp>
      <p:sp>
        <p:nvSpPr>
          <p:cNvPr id="18514" name="文本框 2"/>
          <p:cNvSpPr txBox="1"/>
          <p:nvPr/>
        </p:nvSpPr>
        <p:spPr>
          <a:xfrm>
            <a:off x="2146300" y="163513"/>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一、扩大水资源税试点的背景</a:t>
            </a:r>
            <a:endParaRPr lang="zh-CN" altLang="en-US" sz="2400">
              <a:latin typeface="方正小标宋简体" panose="02010601030101010101" charset="-122"/>
              <a:ea typeface="方正小标宋简体" panose="02010601030101010101"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文本框 2"/>
          <p:cNvSpPr txBox="1"/>
          <p:nvPr/>
        </p:nvSpPr>
        <p:spPr>
          <a:xfrm>
            <a:off x="2146300" y="163513"/>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一、扩大水资源税试点的背景</a:t>
            </a:r>
            <a:endParaRPr lang="zh-CN" altLang="en-US" sz="2400">
              <a:latin typeface="方正小标宋简体" panose="02010601030101010101" charset="-122"/>
              <a:ea typeface="方正小标宋简体" panose="02010601030101010101" charset="-122"/>
            </a:endParaRPr>
          </a:p>
        </p:txBody>
      </p:sp>
      <p:pic>
        <p:nvPicPr>
          <p:cNvPr id="19458" name="图片 4"/>
          <p:cNvPicPr>
            <a:picLocks noChangeAspect="1"/>
          </p:cNvPicPr>
          <p:nvPr/>
        </p:nvPicPr>
        <p:blipFill>
          <a:blip r:embed="rId1" cstate="print"/>
          <a:stretch>
            <a:fillRect/>
          </a:stretch>
        </p:blipFill>
        <p:spPr>
          <a:xfrm>
            <a:off x="12700" y="685800"/>
            <a:ext cx="5199063" cy="4140200"/>
          </a:xfrm>
          <a:prstGeom prst="rect">
            <a:avLst/>
          </a:prstGeom>
          <a:noFill/>
          <a:ln w="9525">
            <a:noFill/>
          </a:ln>
        </p:spPr>
      </p:pic>
      <p:sp>
        <p:nvSpPr>
          <p:cNvPr id="19459" name="椭圆​​ 2"/>
          <p:cNvSpPr/>
          <p:nvPr/>
        </p:nvSpPr>
        <p:spPr>
          <a:xfrm rot="5400000">
            <a:off x="5978525" y="61913"/>
            <a:ext cx="1909763" cy="3330575"/>
          </a:xfrm>
          <a:custGeom>
            <a:avLst/>
            <a:gdLst/>
            <a:ahLst/>
            <a:cxnLst>
              <a:cxn ang="0">
                <a:pos x="0" y="0"/>
              </a:cxn>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tileRect/>
          </a:gradFill>
          <a:ln w="9525">
            <a:noFill/>
          </a:ln>
        </p:spPr>
        <p:txBody>
          <a:bodyPr/>
          <a:lstStyle/>
          <a:p>
            <a:endParaRPr lang="zh-CN" altLang="en-US"/>
          </a:p>
        </p:txBody>
      </p:sp>
      <p:sp>
        <p:nvSpPr>
          <p:cNvPr id="19460" name="文本框 5"/>
          <p:cNvSpPr txBox="1"/>
          <p:nvPr/>
        </p:nvSpPr>
        <p:spPr>
          <a:xfrm>
            <a:off x="5543550" y="2682240"/>
            <a:ext cx="3371850" cy="4030980"/>
          </a:xfrm>
          <a:prstGeom prst="rect">
            <a:avLst/>
          </a:prstGeom>
          <a:noFill/>
          <a:ln w="9525">
            <a:noFill/>
          </a:ln>
        </p:spPr>
        <p:txBody>
          <a:bodyPr wrap="square" anchor="t">
            <a:spAutoFit/>
          </a:bodyPr>
          <a:lstStyle/>
          <a:p>
            <a:r>
              <a:rPr lang="zh-CN" altLang="en-US" sz="1600" dirty="0">
                <a:latin typeface="微软雅黑" panose="020B0503020204020204" charset="-122"/>
                <a:ea typeface="微软雅黑" panose="020B0503020204020204" charset="-122"/>
                <a:sym typeface="宋体" panose="02010600030101010101" pitchFamily="2" charset="-122"/>
              </a:rPr>
              <a:t>我国是一个水资源总量丰富的国家，但从人均占有量来衡量，我国又是世界上严重缺水的国家之一</a:t>
            </a:r>
            <a:r>
              <a:rPr lang="zh-CN" altLang="en-US" sz="1600" dirty="0" smtClean="0">
                <a:latin typeface="微软雅黑" panose="020B0503020204020204" charset="-122"/>
                <a:ea typeface="微软雅黑" panose="020B0503020204020204" charset="-122"/>
                <a:sym typeface="宋体" panose="02010600030101010101" pitchFamily="2" charset="-122"/>
              </a:rPr>
              <a:t>，我国多年平均水资源总量约</a:t>
            </a:r>
            <a:r>
              <a:rPr lang="en-US" altLang="zh-CN" sz="1600" dirty="0" smtClean="0">
                <a:latin typeface="微软雅黑" panose="020B0503020204020204" charset="-122"/>
                <a:ea typeface="微软雅黑" panose="020B0503020204020204" charset="-122"/>
                <a:sym typeface="宋体" panose="02010600030101010101" pitchFamily="2" charset="-122"/>
              </a:rPr>
              <a:t>2.8</a:t>
            </a:r>
            <a:r>
              <a:rPr lang="zh-CN" altLang="en-US" sz="1600" dirty="0" smtClean="0">
                <a:latin typeface="微软雅黑" panose="020B0503020204020204" charset="-122"/>
                <a:ea typeface="微软雅黑" panose="020B0503020204020204" charset="-122"/>
                <a:sym typeface="宋体" panose="02010600030101010101" pitchFamily="2" charset="-122"/>
              </a:rPr>
              <a:t>万亿立方米，人均</a:t>
            </a:r>
            <a:r>
              <a:rPr lang="zh-CN" altLang="en-US" sz="1600" dirty="0">
                <a:latin typeface="微软雅黑" panose="020B0503020204020204" charset="-122"/>
                <a:ea typeface="微软雅黑" panose="020B0503020204020204" charset="-122"/>
                <a:sym typeface="宋体" panose="02010600030101010101" pitchFamily="2" charset="-122"/>
              </a:rPr>
              <a:t>占有量仅为世界平均水平的</a:t>
            </a:r>
            <a:r>
              <a:rPr lang="en-US" altLang="zh-CN" sz="1600" dirty="0">
                <a:latin typeface="微软雅黑" panose="020B0503020204020204" charset="-122"/>
                <a:ea typeface="微软雅黑" panose="020B0503020204020204" charset="-122"/>
                <a:sym typeface="宋体" panose="02010600030101010101" pitchFamily="2" charset="-122"/>
              </a:rPr>
              <a:t>28%</a:t>
            </a:r>
            <a:r>
              <a:rPr lang="zh-CN" altLang="en-US" sz="1600" dirty="0" smtClean="0">
                <a:latin typeface="微软雅黑" panose="020B0503020204020204" charset="-122"/>
                <a:ea typeface="微软雅黑" panose="020B0503020204020204" charset="-122"/>
                <a:sym typeface="宋体" panose="02010600030101010101" pitchFamily="2" charset="-122"/>
              </a:rPr>
              <a:t>。根据</a:t>
            </a:r>
            <a:r>
              <a:rPr lang="en-US" altLang="zh-CN" sz="1600" dirty="0" smtClean="0">
                <a:latin typeface="微软雅黑" panose="020B0503020204020204" charset="-122"/>
                <a:ea typeface="微软雅黑" panose="020B0503020204020204" charset="-122"/>
                <a:sym typeface="宋体" panose="02010600030101010101" pitchFamily="2" charset="-122"/>
              </a:rPr>
              <a:t>《2015</a:t>
            </a:r>
            <a:r>
              <a:rPr lang="zh-CN" altLang="en-US" sz="1600" dirty="0" smtClean="0">
                <a:latin typeface="微软雅黑" panose="020B0503020204020204" charset="-122"/>
                <a:ea typeface="微软雅黑" panose="020B0503020204020204" charset="-122"/>
                <a:sym typeface="宋体" panose="02010600030101010101" pitchFamily="2" charset="-122"/>
              </a:rPr>
              <a:t>年中国水资源公报</a:t>
            </a:r>
            <a:r>
              <a:rPr lang="en-US" altLang="zh-CN" sz="1600" dirty="0" smtClean="0">
                <a:latin typeface="微软雅黑" panose="020B0503020204020204" charset="-122"/>
                <a:ea typeface="微软雅黑" panose="020B0503020204020204" charset="-122"/>
                <a:sym typeface="宋体" panose="02010600030101010101" pitchFamily="2" charset="-122"/>
              </a:rPr>
              <a:t>》</a:t>
            </a:r>
            <a:r>
              <a:rPr lang="zh-CN" altLang="en-US" sz="1600" dirty="0" smtClean="0">
                <a:latin typeface="微软雅黑" panose="020B0503020204020204" charset="-122"/>
                <a:ea typeface="微软雅黑" panose="020B0503020204020204" charset="-122"/>
                <a:sym typeface="宋体" panose="02010600030101010101" pitchFamily="2" charset="-122"/>
              </a:rPr>
              <a:t>统计数据，</a:t>
            </a:r>
            <a:r>
              <a:rPr lang="en-US" altLang="zh-CN" sz="1600" dirty="0" smtClean="0">
                <a:latin typeface="微软雅黑" panose="020B0503020204020204" charset="-122"/>
                <a:ea typeface="微软雅黑" panose="020B0503020204020204" charset="-122"/>
                <a:sym typeface="宋体" panose="02010600030101010101" pitchFamily="2" charset="-122"/>
              </a:rPr>
              <a:t>2015</a:t>
            </a:r>
            <a:r>
              <a:rPr lang="zh-CN" altLang="en-US" sz="1600" dirty="0" smtClean="0">
                <a:latin typeface="微软雅黑" panose="020B0503020204020204" charset="-122"/>
                <a:ea typeface="微软雅黑" panose="020B0503020204020204" charset="-122"/>
                <a:sym typeface="宋体" panose="02010600030101010101" pitchFamily="2" charset="-122"/>
              </a:rPr>
              <a:t>年全国地表水资源量约</a:t>
            </a:r>
            <a:r>
              <a:rPr lang="en-US" altLang="zh-CN" sz="1600" dirty="0" smtClean="0">
                <a:latin typeface="微软雅黑" panose="020B0503020204020204" charset="-122"/>
                <a:ea typeface="微软雅黑" panose="020B0503020204020204" charset="-122"/>
                <a:sym typeface="宋体" panose="02010600030101010101" pitchFamily="2" charset="-122"/>
              </a:rPr>
              <a:t>2.69</a:t>
            </a:r>
            <a:r>
              <a:rPr lang="zh-CN" altLang="en-US" sz="1600" dirty="0" smtClean="0">
                <a:latin typeface="微软雅黑" panose="020B0503020204020204" charset="-122"/>
                <a:ea typeface="微软雅黑" panose="020B0503020204020204" charset="-122"/>
                <a:sym typeface="宋体" panose="02010600030101010101" pitchFamily="2" charset="-122"/>
              </a:rPr>
              <a:t>万亿立方米，地下水资源量约</a:t>
            </a:r>
            <a:r>
              <a:rPr lang="en-US" altLang="zh-CN" sz="1600" dirty="0" smtClean="0">
                <a:latin typeface="微软雅黑" panose="020B0503020204020204" charset="-122"/>
                <a:ea typeface="微软雅黑" panose="020B0503020204020204" charset="-122"/>
                <a:sym typeface="宋体" panose="02010600030101010101" pitchFamily="2" charset="-122"/>
              </a:rPr>
              <a:t>0.78</a:t>
            </a:r>
            <a:r>
              <a:rPr lang="zh-CN" altLang="en-US" sz="1600" dirty="0" smtClean="0">
                <a:latin typeface="微软雅黑" panose="020B0503020204020204" charset="-122"/>
                <a:ea typeface="微软雅黑" panose="020B0503020204020204" charset="-122"/>
                <a:sym typeface="宋体" panose="02010600030101010101" pitchFamily="2" charset="-122"/>
              </a:rPr>
              <a:t>万亿立方米。</a:t>
            </a:r>
            <a:endParaRPr lang="zh-CN" altLang="en-US" sz="1600" dirty="0" smtClean="0">
              <a:latin typeface="微软雅黑" panose="020B0503020204020204" charset="-122"/>
              <a:ea typeface="微软雅黑" panose="020B0503020204020204" charset="-122"/>
              <a:sym typeface="宋体" panose="02010600030101010101" pitchFamily="2" charset="-122"/>
            </a:endParaRPr>
          </a:p>
          <a:p>
            <a:endParaRPr lang="zh-CN" altLang="en-US" sz="1600" dirty="0" smtClean="0">
              <a:latin typeface="微软雅黑" panose="020B0503020204020204" charset="-122"/>
              <a:ea typeface="微软雅黑" panose="020B0503020204020204" charset="-122"/>
              <a:sym typeface="宋体" panose="02010600030101010101" pitchFamily="2" charset="-122"/>
            </a:endParaRPr>
          </a:p>
          <a:p>
            <a:r>
              <a:rPr lang="zh-CN" altLang="en-US" sz="1600" dirty="0" smtClean="0">
                <a:latin typeface="微软雅黑" panose="020B0503020204020204" charset="-122"/>
                <a:ea typeface="微软雅黑" panose="020B0503020204020204" charset="-122"/>
                <a:sym typeface="宋体" panose="02010600030101010101" pitchFamily="2" charset="-122"/>
              </a:rPr>
              <a:t>我国水资源问题突出表现在人均可利用量低、时空分布不均和水土资源组合不平衡等方面，随着我国经济社会不断发展，水资源已成为我国严重短缺的产品和制约环境质量的主要因素。</a:t>
            </a:r>
            <a:endParaRPr lang="zh-CN" altLang="en-US" sz="1600" dirty="0">
              <a:latin typeface="微软雅黑" panose="020B0503020204020204" charset="-122"/>
              <a:ea typeface="微软雅黑" panose="020B0503020204020204" charset="-122"/>
              <a:sym typeface="宋体" panose="02010600030101010101" pitchFamily="2" charset="-122"/>
            </a:endParaRPr>
          </a:p>
        </p:txBody>
      </p:sp>
      <p:sp>
        <p:nvSpPr>
          <p:cNvPr id="19461" name="文本框 6"/>
          <p:cNvSpPr txBox="1"/>
          <p:nvPr/>
        </p:nvSpPr>
        <p:spPr>
          <a:xfrm>
            <a:off x="6134100" y="1270000"/>
            <a:ext cx="2468563" cy="922338"/>
          </a:xfrm>
          <a:prstGeom prst="rect">
            <a:avLst/>
          </a:prstGeom>
          <a:noFill/>
          <a:ln w="9525">
            <a:noFill/>
          </a:ln>
        </p:spPr>
        <p:txBody>
          <a:bodyPr wrap="none" anchor="t">
            <a:spAutoFit/>
          </a:bodyPr>
          <a:lstStyle/>
          <a:p>
            <a:r>
              <a:rPr lang="zh-CN" altLang="en-US" b="1">
                <a:latin typeface="微软雅黑" panose="020B0503020204020204" charset="-122"/>
                <a:ea typeface="微软雅黑" panose="020B0503020204020204" charset="-122"/>
              </a:rPr>
              <a:t>人均水资源低</a:t>
            </a:r>
            <a:endParaRPr lang="zh-CN" altLang="en-US" b="1">
              <a:latin typeface="微软雅黑" panose="020B0503020204020204" charset="-122"/>
              <a:ea typeface="微软雅黑" panose="020B0503020204020204" charset="-122"/>
            </a:endParaRPr>
          </a:p>
          <a:p>
            <a:r>
              <a:rPr lang="zh-CN" altLang="en-US" b="1">
                <a:latin typeface="微软雅黑" panose="020B0503020204020204" charset="-122"/>
                <a:ea typeface="微软雅黑" panose="020B0503020204020204" charset="-122"/>
              </a:rPr>
              <a:t>时空分布不均</a:t>
            </a:r>
            <a:endParaRPr lang="zh-CN" altLang="en-US" b="1">
              <a:latin typeface="微软雅黑" panose="020B0503020204020204" charset="-122"/>
              <a:ea typeface="微软雅黑" panose="020B0503020204020204" charset="-122"/>
            </a:endParaRPr>
          </a:p>
          <a:p>
            <a:r>
              <a:rPr lang="zh-CN" altLang="en-US" b="1">
                <a:latin typeface="微软雅黑" panose="020B0503020204020204" charset="-122"/>
                <a:ea typeface="微软雅黑" panose="020B0503020204020204" charset="-122"/>
              </a:rPr>
              <a:t>水、土资源组合不平衡</a:t>
            </a:r>
            <a:endParaRPr lang="zh-CN" altLang="en-US" b="1">
              <a:latin typeface="微软雅黑" panose="020B0503020204020204" charset="-122"/>
              <a:ea typeface="微软雅黑" panose="020B0503020204020204" charset="-122"/>
            </a:endParaRPr>
          </a:p>
        </p:txBody>
      </p:sp>
      <p:pic>
        <p:nvPicPr>
          <p:cNvPr id="19462" name="图片 7"/>
          <p:cNvPicPr>
            <a:picLocks noChangeAspect="1"/>
          </p:cNvPicPr>
          <p:nvPr/>
        </p:nvPicPr>
        <p:blipFill>
          <a:blip r:embed="rId2" cstate="print"/>
          <a:stretch>
            <a:fillRect/>
          </a:stretch>
        </p:blipFill>
        <p:spPr>
          <a:xfrm>
            <a:off x="12700" y="4826000"/>
            <a:ext cx="2651125" cy="2081213"/>
          </a:xfrm>
          <a:prstGeom prst="rect">
            <a:avLst/>
          </a:prstGeom>
          <a:noFill/>
          <a:ln w="9525">
            <a:noFill/>
          </a:ln>
        </p:spPr>
      </p:pic>
      <p:pic>
        <p:nvPicPr>
          <p:cNvPr id="19463" name="图片 8"/>
          <p:cNvPicPr>
            <a:picLocks noChangeAspect="1"/>
          </p:cNvPicPr>
          <p:nvPr/>
        </p:nvPicPr>
        <p:blipFill>
          <a:blip r:embed="rId3" cstate="print"/>
          <a:stretch>
            <a:fillRect/>
          </a:stretch>
        </p:blipFill>
        <p:spPr>
          <a:xfrm>
            <a:off x="2663825" y="4826000"/>
            <a:ext cx="2549525" cy="2081213"/>
          </a:xfrm>
          <a:prstGeom prst="rect">
            <a:avLst/>
          </a:prstGeom>
          <a:noFill/>
          <a:ln w="9525">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文本框 2"/>
          <p:cNvSpPr txBox="1"/>
          <p:nvPr/>
        </p:nvSpPr>
        <p:spPr>
          <a:xfrm>
            <a:off x="2146300" y="163513"/>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一、扩大水资源税试点的背景</a:t>
            </a:r>
            <a:endParaRPr lang="zh-CN" altLang="en-US" sz="2400">
              <a:latin typeface="方正小标宋简体" panose="02010601030101010101" charset="-122"/>
              <a:ea typeface="方正小标宋简体" panose="02010601030101010101" charset="-122"/>
            </a:endParaRPr>
          </a:p>
        </p:txBody>
      </p:sp>
      <p:grpSp>
        <p:nvGrpSpPr>
          <p:cNvPr id="44056" name="Group 35"/>
          <p:cNvGrpSpPr/>
          <p:nvPr/>
        </p:nvGrpSpPr>
        <p:grpSpPr bwMode="auto">
          <a:xfrm>
            <a:off x="2874010" y="702943"/>
            <a:ext cx="3268980" cy="426085"/>
            <a:chOff x="3964" y="2071"/>
            <a:chExt cx="1484" cy="330"/>
          </a:xfrm>
          <a:solidFill>
            <a:srgbClr val="FF0000"/>
          </a:solidFill>
        </p:grpSpPr>
        <p:sp>
          <p:nvSpPr>
            <p:cNvPr id="44059" name="AutoShape 36"/>
            <p:cNvSpPr>
              <a:spLocks noChangeArrowheads="1"/>
            </p:cNvSpPr>
            <p:nvPr/>
          </p:nvSpPr>
          <p:spPr bwMode="gray">
            <a:xfrm>
              <a:off x="3964" y="2071"/>
              <a:ext cx="1484" cy="330"/>
            </a:xfrm>
            <a:prstGeom prst="roundRect">
              <a:avLst>
                <a:gd name="adj" fmla="val 16667"/>
              </a:avLst>
            </a:prstGeom>
            <a:grpFill/>
            <a:ln w="12700" algn="ctr">
              <a:solidFill>
                <a:schemeClr val="tx2"/>
              </a:solidFill>
              <a:round/>
            </a:ln>
          </p:spPr>
          <p:txBody>
            <a:bodyPr wrap="none" anchor="ctr"/>
            <a:lstStyle/>
            <a:p>
              <a:pPr fontAlgn="base"/>
              <a:endParaRPr lang="zh-CN" altLang="en-US" strike="noStrike" noProof="1">
                <a:ea typeface="宋体" panose="02010600030101010101" pitchFamily="2" charset="-122"/>
              </a:endParaRPr>
            </a:p>
          </p:txBody>
        </p:sp>
        <p:sp>
          <p:nvSpPr>
            <p:cNvPr id="44060" name="AutoShape 37"/>
            <p:cNvSpPr>
              <a:spLocks noChangeArrowheads="1"/>
            </p:cNvSpPr>
            <p:nvPr/>
          </p:nvSpPr>
          <p:spPr bwMode="gray">
            <a:xfrm>
              <a:off x="3987" y="2091"/>
              <a:ext cx="1432" cy="134"/>
            </a:xfrm>
            <a:prstGeom prst="roundRect">
              <a:avLst>
                <a:gd name="adj" fmla="val 28356"/>
              </a:avLst>
            </a:prstGeom>
            <a:grpFill/>
            <a:ln w="9525" algn="ctr">
              <a:noFill/>
              <a:round/>
            </a:ln>
          </p:spPr>
          <p:txBody>
            <a:bodyPr wrap="none" anchor="ctr"/>
            <a:lstStyle/>
            <a:p>
              <a:pPr fontAlgn="base"/>
              <a:endParaRPr lang="zh-CN" altLang="en-US" strike="noStrike" noProof="1">
                <a:ea typeface="宋体" panose="02010600030101010101" pitchFamily="2" charset="-122"/>
              </a:endParaRPr>
            </a:p>
          </p:txBody>
        </p:sp>
      </p:grpSp>
      <p:sp>
        <p:nvSpPr>
          <p:cNvPr id="21520" name="Text Box 38"/>
          <p:cNvSpPr txBox="1"/>
          <p:nvPr/>
        </p:nvSpPr>
        <p:spPr>
          <a:xfrm>
            <a:off x="2946400" y="703263"/>
            <a:ext cx="3057525" cy="368300"/>
          </a:xfrm>
          <a:prstGeom prst="rect">
            <a:avLst/>
          </a:prstGeom>
          <a:noFill/>
          <a:ln w="9525">
            <a:noFill/>
          </a:ln>
        </p:spPr>
        <p:txBody>
          <a:bodyPr wrap="square" anchor="t">
            <a:spAutoFit/>
          </a:bodyPr>
          <a:lstStyle/>
          <a:p>
            <a:pPr algn="ctr">
              <a:spcBef>
                <a:spcPct val="50000"/>
              </a:spcBef>
            </a:pPr>
            <a:r>
              <a:rPr lang="zh-CN" altLang="en-US" b="1" dirty="0">
                <a:solidFill>
                  <a:schemeClr val="bg1"/>
                </a:solidFill>
                <a:latin typeface="微软雅黑" panose="020B0503020204020204" charset="-122"/>
                <a:ea typeface="微软雅黑" panose="020B0503020204020204" charset="-122"/>
                <a:sym typeface="宋体" panose="02010600030101010101" pitchFamily="2" charset="-122"/>
              </a:rPr>
              <a:t>我国水资源费的征收与管理</a:t>
            </a:r>
            <a:endParaRPr lang="zh-CN" altLang="en-US" b="1" dirty="0">
              <a:solidFill>
                <a:schemeClr val="bg1"/>
              </a:solidFill>
              <a:latin typeface="微软雅黑" panose="020B0503020204020204" charset="-122"/>
              <a:ea typeface="微软雅黑" panose="020B0503020204020204" charset="-122"/>
              <a:sym typeface="宋体" panose="02010600030101010101" pitchFamily="2" charset="-122"/>
            </a:endParaRPr>
          </a:p>
        </p:txBody>
      </p:sp>
      <p:grpSp>
        <p:nvGrpSpPr>
          <p:cNvPr id="244972" name="Group 236"/>
          <p:cNvGrpSpPr/>
          <p:nvPr/>
        </p:nvGrpSpPr>
        <p:grpSpPr>
          <a:xfrm>
            <a:off x="1651632" y="2335530"/>
            <a:ext cx="7290914" cy="4398023"/>
            <a:chOff x="1636" y="1152"/>
            <a:chExt cx="4593" cy="2770"/>
          </a:xfrm>
        </p:grpSpPr>
        <p:grpSp>
          <p:nvGrpSpPr>
            <p:cNvPr id="33797" name="Group 237"/>
            <p:cNvGrpSpPr/>
            <p:nvPr/>
          </p:nvGrpSpPr>
          <p:grpSpPr>
            <a:xfrm>
              <a:off x="1636" y="1152"/>
              <a:ext cx="4593" cy="2770"/>
              <a:chOff x="1929" y="1589"/>
              <a:chExt cx="4593" cy="2770"/>
            </a:xfrm>
          </p:grpSpPr>
          <p:grpSp>
            <p:nvGrpSpPr>
              <p:cNvPr id="33831" name="Group 238"/>
              <p:cNvGrpSpPr/>
              <p:nvPr/>
            </p:nvGrpSpPr>
            <p:grpSpPr>
              <a:xfrm>
                <a:off x="2148" y="1589"/>
                <a:ext cx="4374" cy="2770"/>
                <a:chOff x="538" y="887"/>
                <a:chExt cx="5861" cy="3702"/>
              </a:xfrm>
            </p:grpSpPr>
            <p:pic>
              <p:nvPicPr>
                <p:cNvPr id="33839" name="Picture 239" descr="035"/>
                <p:cNvPicPr>
                  <a:picLocks noChangeAspect="1"/>
                </p:cNvPicPr>
                <p:nvPr/>
              </p:nvPicPr>
              <p:blipFill>
                <a:blip r:embed="rId1" cstate="print">
                  <a:lum contrast="18000"/>
                </a:blip>
                <a:stretch>
                  <a:fillRect/>
                </a:stretch>
              </p:blipFill>
              <p:spPr>
                <a:xfrm>
                  <a:off x="538" y="887"/>
                  <a:ext cx="5861" cy="3702"/>
                </a:xfrm>
                <a:prstGeom prst="rect">
                  <a:avLst/>
                </a:prstGeom>
                <a:noFill/>
                <a:ln w="9525">
                  <a:noFill/>
                </a:ln>
              </p:spPr>
            </p:pic>
            <p:sp>
              <p:nvSpPr>
                <p:cNvPr id="33840" name="Line 240"/>
                <p:cNvSpPr/>
                <p:nvPr/>
              </p:nvSpPr>
              <p:spPr>
                <a:xfrm flipV="1">
                  <a:off x="811" y="1561"/>
                  <a:ext cx="4058" cy="272"/>
                </a:xfrm>
                <a:prstGeom prst="line">
                  <a:avLst/>
                </a:prstGeom>
                <a:ln w="6350" cap="flat" cmpd="sng">
                  <a:solidFill>
                    <a:srgbClr val="336699"/>
                  </a:solidFill>
                  <a:prstDash val="solid"/>
                  <a:headEnd type="none" w="med" len="med"/>
                  <a:tailEnd type="none" w="med" len="med"/>
                </a:ln>
              </p:spPr>
            </p:sp>
            <p:sp>
              <p:nvSpPr>
                <p:cNvPr id="33841" name="Line 241"/>
                <p:cNvSpPr/>
                <p:nvPr/>
              </p:nvSpPr>
              <p:spPr>
                <a:xfrm flipV="1">
                  <a:off x="811" y="2027"/>
                  <a:ext cx="4038" cy="184"/>
                </a:xfrm>
                <a:prstGeom prst="line">
                  <a:avLst/>
                </a:prstGeom>
                <a:ln w="6350" cap="flat" cmpd="sng">
                  <a:solidFill>
                    <a:srgbClr val="336699"/>
                  </a:solidFill>
                  <a:prstDash val="solid"/>
                  <a:headEnd type="none" w="med" len="med"/>
                  <a:tailEnd type="none" w="med" len="med"/>
                </a:ln>
              </p:spPr>
            </p:sp>
            <p:sp>
              <p:nvSpPr>
                <p:cNvPr id="33842" name="Line 242"/>
                <p:cNvSpPr/>
                <p:nvPr/>
              </p:nvSpPr>
              <p:spPr>
                <a:xfrm flipV="1">
                  <a:off x="811" y="2519"/>
                  <a:ext cx="4034" cy="79"/>
                </a:xfrm>
                <a:prstGeom prst="line">
                  <a:avLst/>
                </a:prstGeom>
                <a:ln w="6350" cap="flat" cmpd="sng">
                  <a:solidFill>
                    <a:srgbClr val="336699"/>
                  </a:solidFill>
                  <a:prstDash val="solid"/>
                  <a:headEnd type="none" w="med" len="med"/>
                  <a:tailEnd type="none" w="med" len="med"/>
                </a:ln>
              </p:spPr>
            </p:sp>
            <p:sp>
              <p:nvSpPr>
                <p:cNvPr id="33843" name="Line 243"/>
                <p:cNvSpPr/>
                <p:nvPr/>
              </p:nvSpPr>
              <p:spPr>
                <a:xfrm>
                  <a:off x="811" y="2967"/>
                  <a:ext cx="4060" cy="118"/>
                </a:xfrm>
                <a:prstGeom prst="line">
                  <a:avLst/>
                </a:prstGeom>
                <a:ln w="6350" cap="flat" cmpd="sng">
                  <a:solidFill>
                    <a:srgbClr val="336699"/>
                  </a:solidFill>
                  <a:prstDash val="solid"/>
                  <a:headEnd type="none" w="med" len="med"/>
                  <a:tailEnd type="none" w="med" len="med"/>
                </a:ln>
              </p:spPr>
            </p:sp>
          </p:grpSp>
          <p:grpSp>
            <p:nvGrpSpPr>
              <p:cNvPr id="33832" name="Group 244"/>
              <p:cNvGrpSpPr/>
              <p:nvPr/>
            </p:nvGrpSpPr>
            <p:grpSpPr>
              <a:xfrm>
                <a:off x="1929" y="2255"/>
                <a:ext cx="419" cy="1328"/>
                <a:chOff x="1929" y="2255"/>
                <a:chExt cx="419" cy="1328"/>
              </a:xfrm>
            </p:grpSpPr>
            <p:sp>
              <p:nvSpPr>
                <p:cNvPr id="33834" name="AutoShape 245"/>
                <p:cNvSpPr/>
                <p:nvPr/>
              </p:nvSpPr>
              <p:spPr>
                <a:xfrm>
                  <a:off x="2055" y="3090"/>
                  <a:ext cx="269" cy="125"/>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en-US" altLang="ko-KR" sz="1600" b="1" i="1" dirty="0">
                      <a:solidFill>
                        <a:srgbClr val="000000"/>
                      </a:solidFill>
                      <a:latin typeface="Arial" panose="020B0604020202020204" pitchFamily="34" charset="0"/>
                      <a:ea typeface="HY견고딕"/>
                    </a:rPr>
                    <a:t>5</a:t>
                  </a:r>
                  <a:endParaRPr lang="en-US" altLang="ko-KR" sz="1600" b="1" i="1" dirty="0">
                    <a:solidFill>
                      <a:srgbClr val="000000"/>
                    </a:solidFill>
                    <a:latin typeface="Arial" panose="020B0604020202020204" pitchFamily="34" charset="0"/>
                    <a:ea typeface="HY견고딕"/>
                  </a:endParaRPr>
                </a:p>
              </p:txBody>
            </p:sp>
            <p:sp>
              <p:nvSpPr>
                <p:cNvPr id="33835" name="AutoShape 246"/>
                <p:cNvSpPr/>
                <p:nvPr/>
              </p:nvSpPr>
              <p:spPr>
                <a:xfrm>
                  <a:off x="2055" y="2812"/>
                  <a:ext cx="269" cy="126"/>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en-US" altLang="ko-KR" sz="1600" b="1" i="1" dirty="0">
                      <a:solidFill>
                        <a:srgbClr val="000000"/>
                      </a:solidFill>
                      <a:latin typeface="Arial" panose="020B0604020202020204" pitchFamily="34" charset="0"/>
                      <a:ea typeface="HY견고딕"/>
                    </a:rPr>
                    <a:t>10</a:t>
                  </a:r>
                  <a:endParaRPr lang="en-US" altLang="ko-KR" sz="1600" b="1" i="1" dirty="0">
                    <a:solidFill>
                      <a:srgbClr val="000000"/>
                    </a:solidFill>
                    <a:latin typeface="Arial" panose="020B0604020202020204" pitchFamily="34" charset="0"/>
                    <a:ea typeface="HY견고딕"/>
                  </a:endParaRPr>
                </a:p>
              </p:txBody>
            </p:sp>
            <p:sp>
              <p:nvSpPr>
                <p:cNvPr id="33836" name="AutoShape 247"/>
                <p:cNvSpPr/>
                <p:nvPr/>
              </p:nvSpPr>
              <p:spPr>
                <a:xfrm>
                  <a:off x="2055" y="2521"/>
                  <a:ext cx="269" cy="126"/>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en-US" altLang="ko-KR" sz="1600" b="1" i="1" dirty="0">
                      <a:solidFill>
                        <a:srgbClr val="000000"/>
                      </a:solidFill>
                      <a:latin typeface="Arial" panose="020B0604020202020204" pitchFamily="34" charset="0"/>
                      <a:ea typeface="HY견고딕"/>
                    </a:rPr>
                    <a:t>15</a:t>
                  </a:r>
                  <a:endParaRPr lang="en-US" altLang="ko-KR" sz="1600" b="1" i="1" dirty="0">
                    <a:solidFill>
                      <a:srgbClr val="000000"/>
                    </a:solidFill>
                    <a:latin typeface="Arial" panose="020B0604020202020204" pitchFamily="34" charset="0"/>
                    <a:ea typeface="HY견고딕"/>
                  </a:endParaRPr>
                </a:p>
              </p:txBody>
            </p:sp>
            <p:sp>
              <p:nvSpPr>
                <p:cNvPr id="244984" name="AutoShape 248"/>
                <p:cNvSpPr>
                  <a:spLocks noChangeArrowheads="1"/>
                </p:cNvSpPr>
                <p:nvPr/>
              </p:nvSpPr>
              <p:spPr bwMode="auto">
                <a:xfrm>
                  <a:off x="2078" y="2255"/>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rtl="0" eaLnBrk="1" fontAlgn="base" latinLnBrk="1" hangingPunct="1">
                    <a:lnSpc>
                      <a:spcPct val="100000"/>
                    </a:lnSpc>
                    <a:spcBef>
                      <a:spcPct val="0"/>
                    </a:spcBef>
                    <a:spcAft>
                      <a:spcPct val="0"/>
                    </a:spcAft>
                    <a:buClrTx/>
                    <a:buSzTx/>
                    <a:buFontTx/>
                    <a:buNone/>
                    <a:defRPr/>
                  </a:pPr>
                  <a:r>
                    <a:rPr kumimoji="1" lang="en-US" altLang="ko-KR" sz="1600" i="1" u="none" strike="noStrike" kern="1200" cap="none" spc="0" normalizeH="0" baseline="0" noProof="0" smtClean="0">
                      <a:ln>
                        <a:noFill/>
                      </a:ln>
                      <a:solidFill>
                        <a:srgbClr val="000000"/>
                      </a:solidFill>
                      <a:effectLst/>
                      <a:uLnTx/>
                      <a:uFillTx/>
                      <a:latin typeface="Arial" panose="020B0604020202020204" pitchFamily="34" charset="0"/>
                      <a:ea typeface="HY견고딕"/>
                      <a:cs typeface="HY견고딕"/>
                    </a:rPr>
                    <a:t>20</a:t>
                  </a:r>
                  <a:endParaRPr kumimoji="1" lang="en-US" altLang="ko-KR" sz="1600" i="1" u="none" strike="noStrike" kern="1200" cap="none" spc="0" normalizeH="0" baseline="0" noProof="0" smtClean="0">
                    <a:ln>
                      <a:noFill/>
                    </a:ln>
                    <a:solidFill>
                      <a:srgbClr val="000000"/>
                    </a:solidFill>
                    <a:effectLst/>
                    <a:uLnTx/>
                    <a:uFillTx/>
                    <a:latin typeface="Arial" panose="020B0604020202020204" pitchFamily="34" charset="0"/>
                    <a:ea typeface="HY견고딕"/>
                    <a:cs typeface="HY견고딕"/>
                  </a:endParaRPr>
                </a:p>
              </p:txBody>
            </p:sp>
            <p:sp>
              <p:nvSpPr>
                <p:cNvPr id="244985" name="Text Box 249"/>
                <p:cNvSpPr txBox="1">
                  <a:spLocks noChangeArrowheads="1"/>
                </p:cNvSpPr>
                <p:nvPr/>
              </p:nvSpPr>
              <p:spPr bwMode="auto">
                <a:xfrm rot="240000">
                  <a:off x="1929" y="3442"/>
                  <a:ext cx="419" cy="141"/>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R="0" defTabSz="914400" latinLnBrk="1">
                    <a:buClrTx/>
                    <a:buSzTx/>
                    <a:buFontTx/>
                    <a:buNone/>
                    <a:defRPr/>
                  </a:pPr>
                  <a:r>
                    <a:rPr kumimoji="1" lang="zh-CN" altLang="en-US" sz="1200" b="1" kern="1200" cap="none" spc="0" normalizeH="0" baseline="0" noProof="0" smtClean="0">
                      <a:solidFill>
                        <a:srgbClr val="000000"/>
                      </a:solidFill>
                      <a:effectLst/>
                      <a:latin typeface="微软雅黑" panose="020B0503020204020204" charset="-122"/>
                      <a:ea typeface="微软雅黑" panose="020B0503020204020204" charset="-122"/>
                      <a:cs typeface="HY견고딕"/>
                    </a:rPr>
                    <a:t>单位：</a:t>
                  </a:r>
                  <a:endParaRPr kumimoji="1" lang="zh-CN" altLang="en-US" sz="1200" b="1" kern="1200" cap="none" spc="0" normalizeH="0" baseline="0" noProof="0" smtClean="0">
                    <a:solidFill>
                      <a:srgbClr val="000000"/>
                    </a:solidFill>
                    <a:effectLst/>
                    <a:latin typeface="微软雅黑" panose="020B0503020204020204" charset="-122"/>
                    <a:ea typeface="微软雅黑" panose="020B0503020204020204" charset="-122"/>
                    <a:cs typeface="HY견고딕"/>
                  </a:endParaRPr>
                </a:p>
                <a:p>
                  <a:pPr marR="0" defTabSz="914400" latinLnBrk="1">
                    <a:buClrTx/>
                    <a:buSzTx/>
                    <a:buFontTx/>
                    <a:buNone/>
                    <a:defRPr/>
                  </a:pPr>
                  <a:r>
                    <a:rPr kumimoji="1" lang="zh-CN" altLang="en-US" sz="1200" b="1" kern="1200" cap="none" spc="0" normalizeH="0" baseline="0" noProof="0" smtClean="0">
                      <a:solidFill>
                        <a:srgbClr val="000000"/>
                      </a:solidFill>
                      <a:effectLst/>
                      <a:latin typeface="微软雅黑" panose="020B0503020204020204" charset="-122"/>
                      <a:ea typeface="微软雅黑" panose="020B0503020204020204" charset="-122"/>
                      <a:cs typeface="HY견고딕"/>
                    </a:rPr>
                    <a:t>亿元</a:t>
                  </a:r>
                  <a:endParaRPr kumimoji="1" lang="zh-CN" altLang="en-US" sz="1200" b="1" kern="1200" cap="none" spc="0" normalizeH="0" baseline="0" noProof="0" smtClean="0">
                    <a:solidFill>
                      <a:srgbClr val="000000"/>
                    </a:solidFill>
                    <a:effectLst/>
                    <a:latin typeface="微软雅黑" panose="020B0503020204020204" charset="-122"/>
                    <a:ea typeface="微软雅黑" panose="020B0503020204020204" charset="-122"/>
                    <a:cs typeface="HY견고딕"/>
                  </a:endParaRPr>
                </a:p>
              </p:txBody>
            </p:sp>
          </p:grpSp>
        </p:grpSp>
        <p:grpSp>
          <p:nvGrpSpPr>
            <p:cNvPr id="33798" name="Group 251"/>
            <p:cNvGrpSpPr/>
            <p:nvPr/>
          </p:nvGrpSpPr>
          <p:grpSpPr>
            <a:xfrm>
              <a:off x="3224" y="2322"/>
              <a:ext cx="548" cy="1176"/>
              <a:chOff x="3517" y="2759"/>
              <a:chExt cx="548" cy="1176"/>
            </a:xfrm>
          </p:grpSpPr>
          <p:sp>
            <p:nvSpPr>
              <p:cNvPr id="33828" name="Text Box 252"/>
              <p:cNvSpPr txBox="1"/>
              <p:nvPr/>
            </p:nvSpPr>
            <p:spPr>
              <a:xfrm>
                <a:off x="3562" y="2759"/>
                <a:ext cx="395" cy="232"/>
              </a:xfrm>
              <a:prstGeom prst="rect">
                <a:avLst/>
              </a:prstGeom>
              <a:noFill/>
              <a:ln w="9525">
                <a:noFill/>
              </a:ln>
            </p:spPr>
            <p:txBody>
              <a:bodyPr wrap="none">
                <a:spAutoFit/>
              </a:bodyPr>
              <a:lstStyle/>
              <a:p>
                <a:pPr algn="l" latinLnBrk="1"/>
                <a:r>
                  <a:rPr lang="en-US" altLang="ko-KR" sz="1800" b="1" dirty="0">
                    <a:solidFill>
                      <a:srgbClr val="000066"/>
                    </a:solidFill>
                    <a:latin typeface="Arial" panose="020B0604020202020204" pitchFamily="34" charset="0"/>
                    <a:ea typeface="HY견고딕"/>
                  </a:rPr>
                  <a:t>8.18</a:t>
                </a:r>
                <a:endParaRPr lang="en-US" altLang="ko-KR" sz="1800" b="1" dirty="0">
                  <a:solidFill>
                    <a:srgbClr val="000066"/>
                  </a:solidFill>
                  <a:latin typeface="Arial" panose="020B0604020202020204" pitchFamily="34" charset="0"/>
                  <a:ea typeface="HY견고딕"/>
                </a:endParaRPr>
              </a:p>
            </p:txBody>
          </p:sp>
          <p:pic>
            <p:nvPicPr>
              <p:cNvPr id="33829" name="Picture 253" descr="blue"/>
              <p:cNvPicPr/>
              <p:nvPr/>
            </p:nvPicPr>
            <p:blipFill>
              <a:blip r:embed="rId2" cstate="print"/>
              <a:stretch>
                <a:fillRect/>
              </a:stretch>
            </p:blipFill>
            <p:spPr>
              <a:xfrm>
                <a:off x="3568" y="2945"/>
                <a:ext cx="497" cy="824"/>
              </a:xfrm>
              <a:prstGeom prst="rect">
                <a:avLst/>
              </a:prstGeom>
              <a:noFill/>
              <a:ln w="9525">
                <a:noFill/>
              </a:ln>
            </p:spPr>
          </p:pic>
          <p:sp>
            <p:nvSpPr>
              <p:cNvPr id="33830" name="AutoShape 254"/>
              <p:cNvSpPr/>
              <p:nvPr/>
            </p:nvSpPr>
            <p:spPr>
              <a:xfrm>
                <a:off x="3517" y="3810"/>
                <a:ext cx="270" cy="125"/>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zh-CN" altLang="en-US" sz="1600" b="1" i="1" dirty="0">
                    <a:solidFill>
                      <a:srgbClr val="000000"/>
                    </a:solidFill>
                    <a:latin typeface="Arial" panose="020B0604020202020204" pitchFamily="34" charset="0"/>
                  </a:rPr>
                  <a:t>内蒙古</a:t>
                </a:r>
                <a:endParaRPr lang="zh-CN" altLang="en-US" sz="1600" b="1" i="1" dirty="0">
                  <a:solidFill>
                    <a:srgbClr val="000000"/>
                  </a:solidFill>
                  <a:latin typeface="Arial" panose="020B0604020202020204" pitchFamily="34" charset="0"/>
                </a:endParaRPr>
              </a:p>
            </p:txBody>
          </p:sp>
        </p:grpSp>
        <p:grpSp>
          <p:nvGrpSpPr>
            <p:cNvPr id="33799" name="Group 255"/>
            <p:cNvGrpSpPr/>
            <p:nvPr/>
          </p:nvGrpSpPr>
          <p:grpSpPr>
            <a:xfrm>
              <a:off x="3639" y="1561"/>
              <a:ext cx="567" cy="1999"/>
              <a:chOff x="3932" y="1998"/>
              <a:chExt cx="567" cy="1999"/>
            </a:xfrm>
          </p:grpSpPr>
          <p:sp>
            <p:nvSpPr>
              <p:cNvPr id="33824" name="Text Box 256"/>
              <p:cNvSpPr txBox="1"/>
              <p:nvPr/>
            </p:nvSpPr>
            <p:spPr>
              <a:xfrm>
                <a:off x="3932" y="1998"/>
                <a:ext cx="475" cy="232"/>
              </a:xfrm>
              <a:prstGeom prst="rect">
                <a:avLst/>
              </a:prstGeom>
              <a:noFill/>
              <a:ln w="9525">
                <a:noFill/>
              </a:ln>
            </p:spPr>
            <p:txBody>
              <a:bodyPr wrap="none">
                <a:spAutoFit/>
              </a:bodyPr>
              <a:lstStyle/>
              <a:p>
                <a:pPr algn="l" latinLnBrk="1"/>
                <a:r>
                  <a:rPr lang="en-US" altLang="ko-KR" sz="1800" b="1" dirty="0">
                    <a:solidFill>
                      <a:srgbClr val="000066"/>
                    </a:solidFill>
                    <a:latin typeface="Arial" panose="020B0604020202020204" pitchFamily="34" charset="0"/>
                    <a:ea typeface="HY견고딕"/>
                  </a:rPr>
                  <a:t>18.66</a:t>
                </a:r>
                <a:endParaRPr lang="en-US" altLang="ko-KR" sz="1800" b="1" dirty="0">
                  <a:solidFill>
                    <a:srgbClr val="000066"/>
                  </a:solidFill>
                  <a:latin typeface="Arial" panose="020B0604020202020204" pitchFamily="34" charset="0"/>
                  <a:ea typeface="HY견고딕"/>
                </a:endParaRPr>
              </a:p>
            </p:txBody>
          </p:sp>
          <p:grpSp>
            <p:nvGrpSpPr>
              <p:cNvPr id="33825" name="Group 257"/>
              <p:cNvGrpSpPr/>
              <p:nvPr/>
            </p:nvGrpSpPr>
            <p:grpSpPr>
              <a:xfrm>
                <a:off x="3975" y="2188"/>
                <a:ext cx="524" cy="1809"/>
                <a:chOff x="3975" y="2188"/>
                <a:chExt cx="524" cy="1809"/>
              </a:xfrm>
            </p:grpSpPr>
            <p:pic>
              <p:nvPicPr>
                <p:cNvPr id="33826" name="Picture 258" descr="그림2"/>
                <p:cNvPicPr>
                  <a:picLocks noChangeAspect="1"/>
                </p:cNvPicPr>
                <p:nvPr/>
              </p:nvPicPr>
              <p:blipFill>
                <a:blip r:embed="rId3" cstate="print"/>
                <a:stretch>
                  <a:fillRect/>
                </a:stretch>
              </p:blipFill>
              <p:spPr>
                <a:xfrm>
                  <a:off x="3975" y="2188"/>
                  <a:ext cx="524" cy="1684"/>
                </a:xfrm>
                <a:prstGeom prst="rect">
                  <a:avLst/>
                </a:prstGeom>
                <a:noFill/>
                <a:ln w="9525">
                  <a:noFill/>
                </a:ln>
              </p:spPr>
            </p:pic>
            <p:sp>
              <p:nvSpPr>
                <p:cNvPr id="33827" name="AutoShape 259"/>
                <p:cNvSpPr/>
                <p:nvPr/>
              </p:nvSpPr>
              <p:spPr>
                <a:xfrm>
                  <a:off x="3993" y="3871"/>
                  <a:ext cx="269" cy="126"/>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zh-CN" altLang="en-US" sz="1600" b="1" i="1" dirty="0">
                      <a:solidFill>
                        <a:srgbClr val="000000"/>
                      </a:solidFill>
                      <a:latin typeface="Arial" panose="020B0604020202020204" pitchFamily="34" charset="0"/>
                    </a:rPr>
                    <a:t>山东</a:t>
                  </a:r>
                  <a:endParaRPr lang="zh-CN" altLang="en-US" sz="1600" b="1" i="1" dirty="0">
                    <a:solidFill>
                      <a:srgbClr val="000000"/>
                    </a:solidFill>
                    <a:latin typeface="Arial" panose="020B0604020202020204" pitchFamily="34" charset="0"/>
                  </a:endParaRPr>
                </a:p>
              </p:txBody>
            </p:sp>
          </p:grpSp>
        </p:grpSp>
        <p:grpSp>
          <p:nvGrpSpPr>
            <p:cNvPr id="33800" name="Group 260"/>
            <p:cNvGrpSpPr/>
            <p:nvPr/>
          </p:nvGrpSpPr>
          <p:grpSpPr>
            <a:xfrm>
              <a:off x="4475" y="1424"/>
              <a:ext cx="612" cy="2227"/>
              <a:chOff x="4768" y="1861"/>
              <a:chExt cx="612" cy="2227"/>
            </a:xfrm>
          </p:grpSpPr>
          <p:sp>
            <p:nvSpPr>
              <p:cNvPr id="33821" name="Text Box 261"/>
              <p:cNvSpPr txBox="1"/>
              <p:nvPr/>
            </p:nvSpPr>
            <p:spPr>
              <a:xfrm>
                <a:off x="4768" y="1861"/>
                <a:ext cx="475" cy="232"/>
              </a:xfrm>
              <a:prstGeom prst="rect">
                <a:avLst/>
              </a:prstGeom>
              <a:noFill/>
              <a:ln w="9525">
                <a:noFill/>
              </a:ln>
            </p:spPr>
            <p:txBody>
              <a:bodyPr wrap="none">
                <a:spAutoFit/>
              </a:bodyPr>
              <a:lstStyle/>
              <a:p>
                <a:pPr algn="l" latinLnBrk="1"/>
                <a:r>
                  <a:rPr lang="en-US" altLang="ko-KR" sz="1800" b="1" dirty="0">
                    <a:solidFill>
                      <a:srgbClr val="000066"/>
                    </a:solidFill>
                    <a:latin typeface="Arial" panose="020B0604020202020204" pitchFamily="34" charset="0"/>
                    <a:ea typeface="HY견고딕"/>
                  </a:rPr>
                  <a:t>19.18</a:t>
                </a:r>
                <a:endParaRPr lang="en-US" altLang="ko-KR" sz="1800" b="1" dirty="0">
                  <a:solidFill>
                    <a:srgbClr val="000066"/>
                  </a:solidFill>
                  <a:latin typeface="Arial" panose="020B0604020202020204" pitchFamily="34" charset="0"/>
                  <a:ea typeface="HY견고딕"/>
                </a:endParaRPr>
              </a:p>
            </p:txBody>
          </p:sp>
          <p:pic>
            <p:nvPicPr>
              <p:cNvPr id="33822" name="Picture 262" descr="그림2"/>
              <p:cNvPicPr>
                <a:picLocks noChangeAspect="1"/>
              </p:cNvPicPr>
              <p:nvPr/>
            </p:nvPicPr>
            <p:blipFill>
              <a:blip r:embed="rId3" cstate="print"/>
              <a:stretch>
                <a:fillRect/>
              </a:stretch>
            </p:blipFill>
            <p:spPr>
              <a:xfrm>
                <a:off x="4826" y="2093"/>
                <a:ext cx="554" cy="1823"/>
              </a:xfrm>
              <a:prstGeom prst="rect">
                <a:avLst/>
              </a:prstGeom>
              <a:noFill/>
              <a:ln w="9525">
                <a:noFill/>
              </a:ln>
            </p:spPr>
          </p:pic>
          <p:sp>
            <p:nvSpPr>
              <p:cNvPr id="33823" name="AutoShape 263"/>
              <p:cNvSpPr/>
              <p:nvPr/>
            </p:nvSpPr>
            <p:spPr>
              <a:xfrm>
                <a:off x="4830" y="3962"/>
                <a:ext cx="269" cy="126"/>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zh-CN" altLang="en-US" sz="1600" b="1" i="1" dirty="0">
                    <a:solidFill>
                      <a:srgbClr val="000000"/>
                    </a:solidFill>
                    <a:latin typeface="Arial" panose="020B0604020202020204" pitchFamily="34" charset="0"/>
                  </a:rPr>
                  <a:t>四川</a:t>
                </a:r>
                <a:endParaRPr lang="zh-CN" altLang="en-US" sz="1600" b="1" i="1" dirty="0">
                  <a:solidFill>
                    <a:srgbClr val="000000"/>
                  </a:solidFill>
                  <a:latin typeface="Arial" panose="020B0604020202020204" pitchFamily="34" charset="0"/>
                </a:endParaRPr>
              </a:p>
            </p:txBody>
          </p:sp>
        </p:grpSp>
        <p:grpSp>
          <p:nvGrpSpPr>
            <p:cNvPr id="33801" name="Group 264"/>
            <p:cNvGrpSpPr/>
            <p:nvPr/>
          </p:nvGrpSpPr>
          <p:grpSpPr>
            <a:xfrm>
              <a:off x="4114" y="2242"/>
              <a:ext cx="529" cy="1372"/>
              <a:chOff x="4407" y="2679"/>
              <a:chExt cx="529" cy="1372"/>
            </a:xfrm>
          </p:grpSpPr>
          <p:sp>
            <p:nvSpPr>
              <p:cNvPr id="33818" name="Text Box 265"/>
              <p:cNvSpPr txBox="1"/>
              <p:nvPr/>
            </p:nvSpPr>
            <p:spPr>
              <a:xfrm>
                <a:off x="4407" y="2679"/>
                <a:ext cx="395" cy="232"/>
              </a:xfrm>
              <a:prstGeom prst="rect">
                <a:avLst/>
              </a:prstGeom>
              <a:noFill/>
              <a:ln w="9525">
                <a:noFill/>
              </a:ln>
            </p:spPr>
            <p:txBody>
              <a:bodyPr wrap="none">
                <a:spAutoFit/>
              </a:bodyPr>
              <a:lstStyle/>
              <a:p>
                <a:pPr algn="l" latinLnBrk="1"/>
                <a:r>
                  <a:rPr lang="en-US" altLang="ko-KR" sz="1800" b="1" dirty="0">
                    <a:solidFill>
                      <a:srgbClr val="000066"/>
                    </a:solidFill>
                    <a:latin typeface="Arial" panose="020B0604020202020204" pitchFamily="34" charset="0"/>
                    <a:ea typeface="HY견고딕"/>
                  </a:rPr>
                  <a:t>8.89</a:t>
                </a:r>
                <a:endParaRPr lang="en-US" altLang="ko-KR" sz="1800" b="1" dirty="0">
                  <a:solidFill>
                    <a:srgbClr val="000066"/>
                  </a:solidFill>
                  <a:latin typeface="Arial" panose="020B0604020202020204" pitchFamily="34" charset="0"/>
                  <a:ea typeface="HY견고딕"/>
                </a:endParaRPr>
              </a:p>
            </p:txBody>
          </p:sp>
          <p:pic>
            <p:nvPicPr>
              <p:cNvPr id="33819" name="Picture 266" descr="그림2"/>
              <p:cNvPicPr>
                <a:picLocks noChangeAspect="1"/>
              </p:cNvPicPr>
              <p:nvPr/>
            </p:nvPicPr>
            <p:blipFill>
              <a:blip r:embed="rId3" cstate="print"/>
              <a:stretch>
                <a:fillRect/>
              </a:stretch>
            </p:blipFill>
            <p:spPr>
              <a:xfrm>
                <a:off x="4407" y="2838"/>
                <a:ext cx="529" cy="1023"/>
              </a:xfrm>
              <a:prstGeom prst="rect">
                <a:avLst/>
              </a:prstGeom>
              <a:noFill/>
              <a:ln w="9525">
                <a:noFill/>
              </a:ln>
            </p:spPr>
          </p:pic>
          <p:sp>
            <p:nvSpPr>
              <p:cNvPr id="33820" name="AutoShape 267"/>
              <p:cNvSpPr/>
              <p:nvPr/>
            </p:nvSpPr>
            <p:spPr>
              <a:xfrm>
                <a:off x="4425" y="3926"/>
                <a:ext cx="269" cy="125"/>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zh-CN" altLang="en-US" sz="1600" b="1" i="1" dirty="0">
                    <a:solidFill>
                      <a:srgbClr val="000000"/>
                    </a:solidFill>
                    <a:latin typeface="Arial" panose="020B0604020202020204" pitchFamily="34" charset="0"/>
                  </a:rPr>
                  <a:t>河南</a:t>
                </a:r>
                <a:endParaRPr lang="zh-CN" altLang="en-US" sz="1600" b="1" i="1" dirty="0">
                  <a:solidFill>
                    <a:srgbClr val="000000"/>
                  </a:solidFill>
                  <a:latin typeface="Arial" panose="020B0604020202020204" pitchFamily="34" charset="0"/>
                </a:endParaRPr>
              </a:p>
            </p:txBody>
          </p:sp>
        </p:grpSp>
        <p:grpSp>
          <p:nvGrpSpPr>
            <p:cNvPr id="33802" name="Group 268"/>
            <p:cNvGrpSpPr/>
            <p:nvPr/>
          </p:nvGrpSpPr>
          <p:grpSpPr>
            <a:xfrm>
              <a:off x="2847" y="2302"/>
              <a:ext cx="493" cy="1145"/>
              <a:chOff x="3140" y="2739"/>
              <a:chExt cx="493" cy="1145"/>
            </a:xfrm>
          </p:grpSpPr>
          <p:sp>
            <p:nvSpPr>
              <p:cNvPr id="33814" name="Text Box 269"/>
              <p:cNvSpPr txBox="1"/>
              <p:nvPr/>
            </p:nvSpPr>
            <p:spPr>
              <a:xfrm>
                <a:off x="3167" y="2739"/>
                <a:ext cx="395" cy="232"/>
              </a:xfrm>
              <a:prstGeom prst="rect">
                <a:avLst/>
              </a:prstGeom>
              <a:noFill/>
              <a:ln w="9525">
                <a:noFill/>
              </a:ln>
            </p:spPr>
            <p:txBody>
              <a:bodyPr wrap="none">
                <a:spAutoFit/>
              </a:bodyPr>
              <a:lstStyle/>
              <a:p>
                <a:pPr algn="l" latinLnBrk="1"/>
                <a:r>
                  <a:rPr lang="en-US" altLang="ko-KR" sz="1800" b="1" dirty="0">
                    <a:solidFill>
                      <a:srgbClr val="000066"/>
                    </a:solidFill>
                    <a:latin typeface="Arial" panose="020B0604020202020204" pitchFamily="34" charset="0"/>
                    <a:ea typeface="HY견고딕"/>
                  </a:rPr>
                  <a:t>7.26</a:t>
                </a:r>
                <a:endParaRPr lang="en-US" altLang="ko-KR" sz="1800" b="1" dirty="0">
                  <a:solidFill>
                    <a:srgbClr val="000066"/>
                  </a:solidFill>
                  <a:latin typeface="Arial" panose="020B0604020202020204" pitchFamily="34" charset="0"/>
                  <a:ea typeface="HY견고딕"/>
                </a:endParaRPr>
              </a:p>
            </p:txBody>
          </p:sp>
          <p:grpSp>
            <p:nvGrpSpPr>
              <p:cNvPr id="33815" name="Group 270"/>
              <p:cNvGrpSpPr/>
              <p:nvPr/>
            </p:nvGrpSpPr>
            <p:grpSpPr>
              <a:xfrm>
                <a:off x="3140" y="2961"/>
                <a:ext cx="493" cy="923"/>
                <a:chOff x="3140" y="2961"/>
                <a:chExt cx="493" cy="923"/>
              </a:xfrm>
            </p:grpSpPr>
            <p:pic>
              <p:nvPicPr>
                <p:cNvPr id="33816" name="Picture 271" descr="그림2"/>
                <p:cNvPicPr>
                  <a:picLocks noChangeAspect="1"/>
                </p:cNvPicPr>
                <p:nvPr/>
              </p:nvPicPr>
              <p:blipFill>
                <a:blip r:embed="rId4" cstate="print"/>
                <a:stretch>
                  <a:fillRect/>
                </a:stretch>
              </p:blipFill>
              <p:spPr>
                <a:xfrm>
                  <a:off x="3181" y="2961"/>
                  <a:ext cx="452" cy="764"/>
                </a:xfrm>
                <a:prstGeom prst="rect">
                  <a:avLst/>
                </a:prstGeom>
                <a:noFill/>
                <a:ln w="9525">
                  <a:noFill/>
                </a:ln>
              </p:spPr>
            </p:pic>
            <p:sp>
              <p:nvSpPr>
                <p:cNvPr id="33817" name="AutoShape 272"/>
                <p:cNvSpPr/>
                <p:nvPr/>
              </p:nvSpPr>
              <p:spPr>
                <a:xfrm>
                  <a:off x="3140" y="3758"/>
                  <a:ext cx="269" cy="126"/>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zh-CN" altLang="en-US" sz="1600" b="1" i="1" dirty="0">
                      <a:solidFill>
                        <a:srgbClr val="000000"/>
                      </a:solidFill>
                      <a:latin typeface="Arial" panose="020B0604020202020204" pitchFamily="34" charset="0"/>
                    </a:rPr>
                    <a:t>山西</a:t>
                  </a:r>
                  <a:endParaRPr lang="zh-CN" altLang="en-US" sz="1600" b="1" i="1" dirty="0">
                    <a:solidFill>
                      <a:srgbClr val="000000"/>
                    </a:solidFill>
                    <a:latin typeface="Arial" panose="020B0604020202020204" pitchFamily="34" charset="0"/>
                  </a:endParaRPr>
                </a:p>
              </p:txBody>
            </p:sp>
          </p:grpSp>
        </p:grpSp>
        <p:grpSp>
          <p:nvGrpSpPr>
            <p:cNvPr id="33803" name="Group 273"/>
            <p:cNvGrpSpPr/>
            <p:nvPr/>
          </p:nvGrpSpPr>
          <p:grpSpPr>
            <a:xfrm>
              <a:off x="2470" y="2170"/>
              <a:ext cx="478" cy="1232"/>
              <a:chOff x="2763" y="2607"/>
              <a:chExt cx="478" cy="1232"/>
            </a:xfrm>
          </p:grpSpPr>
          <p:sp>
            <p:nvSpPr>
              <p:cNvPr id="33811" name="Text Box 274"/>
              <p:cNvSpPr txBox="1"/>
              <p:nvPr/>
            </p:nvSpPr>
            <p:spPr>
              <a:xfrm>
                <a:off x="2763" y="2607"/>
                <a:ext cx="395" cy="232"/>
              </a:xfrm>
              <a:prstGeom prst="rect">
                <a:avLst/>
              </a:prstGeom>
              <a:noFill/>
              <a:ln w="9525">
                <a:noFill/>
              </a:ln>
            </p:spPr>
            <p:txBody>
              <a:bodyPr wrap="none">
                <a:spAutoFit/>
              </a:bodyPr>
              <a:lstStyle/>
              <a:p>
                <a:pPr algn="l" latinLnBrk="1"/>
                <a:r>
                  <a:rPr lang="en-US" altLang="ko-KR" sz="1800" b="1" dirty="0">
                    <a:solidFill>
                      <a:srgbClr val="000066"/>
                    </a:solidFill>
                    <a:latin typeface="Arial" panose="020B0604020202020204" pitchFamily="34" charset="0"/>
                    <a:ea typeface="HY견고딕"/>
                  </a:rPr>
                  <a:t>8.88</a:t>
                </a:r>
                <a:endParaRPr lang="en-US" altLang="ko-KR" sz="1800" b="1" dirty="0">
                  <a:solidFill>
                    <a:srgbClr val="000066"/>
                  </a:solidFill>
                  <a:latin typeface="Arial" panose="020B0604020202020204" pitchFamily="34" charset="0"/>
                  <a:ea typeface="HY견고딕"/>
                </a:endParaRPr>
              </a:p>
            </p:txBody>
          </p:sp>
          <p:pic>
            <p:nvPicPr>
              <p:cNvPr id="33812" name="Picture 275" descr="그림2"/>
              <p:cNvPicPr>
                <a:picLocks noChangeAspect="1"/>
              </p:cNvPicPr>
              <p:nvPr/>
            </p:nvPicPr>
            <p:blipFill>
              <a:blip r:embed="rId4" cstate="print"/>
              <a:stretch>
                <a:fillRect/>
              </a:stretch>
            </p:blipFill>
            <p:spPr>
              <a:xfrm>
                <a:off x="2780" y="2883"/>
                <a:ext cx="461" cy="814"/>
              </a:xfrm>
              <a:prstGeom prst="rect">
                <a:avLst/>
              </a:prstGeom>
              <a:noFill/>
              <a:ln w="9525">
                <a:noFill/>
              </a:ln>
            </p:spPr>
          </p:pic>
          <p:sp>
            <p:nvSpPr>
              <p:cNvPr id="33813" name="AutoShape 276"/>
              <p:cNvSpPr/>
              <p:nvPr/>
            </p:nvSpPr>
            <p:spPr>
              <a:xfrm>
                <a:off x="2772" y="3713"/>
                <a:ext cx="269" cy="126"/>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zh-CN" altLang="en-US" sz="1600" b="1" i="1" dirty="0">
                    <a:solidFill>
                      <a:srgbClr val="000000"/>
                    </a:solidFill>
                    <a:latin typeface="Arial" panose="020B0604020202020204" pitchFamily="34" charset="0"/>
                  </a:rPr>
                  <a:t>天津</a:t>
                </a:r>
                <a:endParaRPr lang="zh-CN" altLang="en-US" sz="1600" b="1" i="1" dirty="0">
                  <a:solidFill>
                    <a:srgbClr val="000000"/>
                  </a:solidFill>
                  <a:latin typeface="Arial" panose="020B0604020202020204" pitchFamily="34" charset="0"/>
                </a:endParaRPr>
              </a:p>
            </p:txBody>
          </p:sp>
        </p:grpSp>
        <p:grpSp>
          <p:nvGrpSpPr>
            <p:cNvPr id="33804" name="Group 277"/>
            <p:cNvGrpSpPr/>
            <p:nvPr/>
          </p:nvGrpSpPr>
          <p:grpSpPr>
            <a:xfrm>
              <a:off x="2031" y="1455"/>
              <a:ext cx="556" cy="1979"/>
              <a:chOff x="2324" y="1892"/>
              <a:chExt cx="556" cy="1979"/>
            </a:xfrm>
          </p:grpSpPr>
          <p:sp>
            <p:nvSpPr>
              <p:cNvPr id="33808" name="Text Box 278"/>
              <p:cNvSpPr txBox="1"/>
              <p:nvPr/>
            </p:nvSpPr>
            <p:spPr>
              <a:xfrm>
                <a:off x="2324" y="1892"/>
                <a:ext cx="475" cy="232"/>
              </a:xfrm>
              <a:prstGeom prst="rect">
                <a:avLst/>
              </a:prstGeom>
              <a:noFill/>
              <a:ln w="9525">
                <a:noFill/>
              </a:ln>
            </p:spPr>
            <p:txBody>
              <a:bodyPr wrap="none">
                <a:spAutoFit/>
              </a:bodyPr>
              <a:lstStyle/>
              <a:p>
                <a:pPr algn="l" latinLnBrk="1"/>
                <a:r>
                  <a:rPr lang="en-US" altLang="ko-KR" sz="1800" b="1" dirty="0">
                    <a:solidFill>
                      <a:srgbClr val="000066"/>
                    </a:solidFill>
                    <a:latin typeface="Arial" panose="020B0604020202020204" pitchFamily="34" charset="0"/>
                    <a:ea typeface="HY견고딕"/>
                  </a:rPr>
                  <a:t>23.35</a:t>
                </a:r>
                <a:endParaRPr lang="en-US" altLang="ko-KR" sz="1800" b="1" dirty="0">
                  <a:solidFill>
                    <a:srgbClr val="000066"/>
                  </a:solidFill>
                  <a:latin typeface="Arial" panose="020B0604020202020204" pitchFamily="34" charset="0"/>
                  <a:ea typeface="HY견고딕"/>
                </a:endParaRPr>
              </a:p>
            </p:txBody>
          </p:sp>
          <p:pic>
            <p:nvPicPr>
              <p:cNvPr id="33809" name="Picture 279" descr="그림1"/>
              <p:cNvPicPr>
                <a:picLocks noChangeAspect="1"/>
              </p:cNvPicPr>
              <p:nvPr/>
            </p:nvPicPr>
            <p:blipFill>
              <a:blip r:embed="rId5" cstate="print"/>
              <a:stretch>
                <a:fillRect/>
              </a:stretch>
            </p:blipFill>
            <p:spPr>
              <a:xfrm>
                <a:off x="2363" y="2093"/>
                <a:ext cx="517" cy="1778"/>
              </a:xfrm>
              <a:prstGeom prst="rect">
                <a:avLst/>
              </a:prstGeom>
              <a:noFill/>
              <a:ln w="9525">
                <a:noFill/>
              </a:ln>
            </p:spPr>
          </p:pic>
          <p:sp>
            <p:nvSpPr>
              <p:cNvPr id="33810" name="AutoShape 280"/>
              <p:cNvSpPr/>
              <p:nvPr/>
            </p:nvSpPr>
            <p:spPr>
              <a:xfrm>
                <a:off x="2386" y="3660"/>
                <a:ext cx="268" cy="126"/>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zh-CN" altLang="en-US" sz="1600" b="1" i="1" dirty="0">
                    <a:solidFill>
                      <a:srgbClr val="000000"/>
                    </a:solidFill>
                    <a:latin typeface="Arial" panose="020B0604020202020204" pitchFamily="34" charset="0"/>
                  </a:rPr>
                  <a:t>北京</a:t>
                </a:r>
                <a:endParaRPr lang="zh-CN" altLang="en-US" sz="1600" b="1" i="1" dirty="0">
                  <a:solidFill>
                    <a:srgbClr val="000000"/>
                  </a:solidFill>
                  <a:latin typeface="Arial" panose="020B0604020202020204" pitchFamily="34" charset="0"/>
                </a:endParaRPr>
              </a:p>
            </p:txBody>
          </p:sp>
        </p:grpSp>
        <p:grpSp>
          <p:nvGrpSpPr>
            <p:cNvPr id="33805" name="Group 281"/>
            <p:cNvGrpSpPr/>
            <p:nvPr/>
          </p:nvGrpSpPr>
          <p:grpSpPr>
            <a:xfrm>
              <a:off x="1855" y="1203"/>
              <a:ext cx="2728" cy="232"/>
              <a:chOff x="2131" y="1626"/>
              <a:chExt cx="2728" cy="232"/>
            </a:xfrm>
          </p:grpSpPr>
          <p:sp>
            <p:nvSpPr>
              <p:cNvPr id="33806" name="Rectangle 282"/>
              <p:cNvSpPr/>
              <p:nvPr/>
            </p:nvSpPr>
            <p:spPr>
              <a:xfrm>
                <a:off x="2229" y="1626"/>
                <a:ext cx="2630" cy="232"/>
              </a:xfrm>
              <a:prstGeom prst="rect">
                <a:avLst/>
              </a:prstGeom>
              <a:noFill/>
              <a:ln w="9525">
                <a:noFill/>
              </a:ln>
            </p:spPr>
            <p:txBody>
              <a:bodyPr wrap="none">
                <a:spAutoFit/>
              </a:bodyPr>
              <a:lstStyle/>
              <a:p>
                <a:pPr algn="l" latinLnBrk="1"/>
                <a:r>
                  <a:rPr lang="en-US" altLang="zh-CN" sz="1800" b="1" dirty="0">
                    <a:solidFill>
                      <a:srgbClr val="000066"/>
                    </a:solidFill>
                    <a:latin typeface="微软雅黑" panose="020B0503020204020204" charset="-122"/>
                    <a:ea typeface="微软雅黑" panose="020B0503020204020204" charset="-122"/>
                  </a:rPr>
                  <a:t>2016</a:t>
                </a:r>
                <a:r>
                  <a:rPr lang="zh-CN" altLang="en-US" sz="1800" b="1" dirty="0">
                    <a:solidFill>
                      <a:srgbClr val="000066"/>
                    </a:solidFill>
                    <a:latin typeface="微软雅黑" panose="020B0503020204020204" charset="-122"/>
                    <a:ea typeface="微软雅黑" panose="020B0503020204020204" charset="-122"/>
                  </a:rPr>
                  <a:t>年扩大试点省份水资源费征收情况</a:t>
                </a:r>
                <a:endParaRPr lang="zh-CN" altLang="en-US" sz="1800" b="1" dirty="0">
                  <a:solidFill>
                    <a:srgbClr val="000066"/>
                  </a:solidFill>
                  <a:latin typeface="微软雅黑" panose="020B0503020204020204" charset="-122"/>
                  <a:ea typeface="微软雅黑" panose="020B0503020204020204" charset="-122"/>
                </a:endParaRPr>
              </a:p>
            </p:txBody>
          </p:sp>
          <p:pic>
            <p:nvPicPr>
              <p:cNvPr id="33807" name="Picture 283" descr="23-2"/>
              <p:cNvPicPr>
                <a:picLocks noChangeAspect="1"/>
              </p:cNvPicPr>
              <p:nvPr/>
            </p:nvPicPr>
            <p:blipFill>
              <a:blip r:embed="rId6" cstate="print"/>
              <a:stretch>
                <a:fillRect/>
              </a:stretch>
            </p:blipFill>
            <p:spPr>
              <a:xfrm>
                <a:off x="2131" y="1696"/>
                <a:ext cx="128" cy="124"/>
              </a:xfrm>
              <a:prstGeom prst="rect">
                <a:avLst/>
              </a:prstGeom>
              <a:noFill/>
              <a:ln w="9525">
                <a:noFill/>
              </a:ln>
            </p:spPr>
          </p:pic>
        </p:grpSp>
      </p:grpSp>
      <p:pic>
        <p:nvPicPr>
          <p:cNvPr id="245021" name="Picture 285" descr="金融"/>
          <p:cNvPicPr>
            <a:picLocks noChangeAspect="1"/>
          </p:cNvPicPr>
          <p:nvPr/>
        </p:nvPicPr>
        <p:blipFill>
          <a:blip r:embed="rId7" cstate="print"/>
          <a:stretch>
            <a:fillRect/>
          </a:stretch>
        </p:blipFill>
        <p:spPr>
          <a:xfrm>
            <a:off x="130810" y="3460115"/>
            <a:ext cx="1657350" cy="1835150"/>
          </a:xfrm>
          <a:prstGeom prst="rect">
            <a:avLst/>
          </a:prstGeom>
          <a:noFill/>
          <a:ln w="9525">
            <a:noFill/>
          </a:ln>
        </p:spPr>
      </p:pic>
      <p:sp>
        <p:nvSpPr>
          <p:cNvPr id="3" name="Text Box 252"/>
          <p:cNvSpPr txBox="1"/>
          <p:nvPr/>
        </p:nvSpPr>
        <p:spPr>
          <a:xfrm>
            <a:off x="6954203" y="4302760"/>
            <a:ext cx="627380" cy="368300"/>
          </a:xfrm>
          <a:prstGeom prst="rect">
            <a:avLst/>
          </a:prstGeom>
          <a:noFill/>
          <a:ln w="9525">
            <a:noFill/>
          </a:ln>
        </p:spPr>
        <p:txBody>
          <a:bodyPr wrap="none">
            <a:spAutoFit/>
          </a:bodyPr>
          <a:lstStyle/>
          <a:p>
            <a:pPr algn="l" latinLnBrk="1"/>
            <a:r>
              <a:rPr lang="en-US" altLang="ko-KR" sz="1800" b="1" dirty="0">
                <a:solidFill>
                  <a:srgbClr val="000066"/>
                </a:solidFill>
                <a:latin typeface="Arial" panose="020B0604020202020204" pitchFamily="34" charset="0"/>
                <a:ea typeface="HY견고딕"/>
              </a:rPr>
              <a:t>7.73</a:t>
            </a:r>
            <a:endParaRPr lang="en-US" altLang="ko-KR" sz="1800" b="1" dirty="0">
              <a:solidFill>
                <a:srgbClr val="000066"/>
              </a:solidFill>
              <a:latin typeface="Arial" panose="020B0604020202020204" pitchFamily="34" charset="0"/>
              <a:ea typeface="HY견고딕"/>
            </a:endParaRPr>
          </a:p>
        </p:txBody>
      </p:sp>
      <p:pic>
        <p:nvPicPr>
          <p:cNvPr id="5" name="Picture 253" descr="blue"/>
          <p:cNvPicPr/>
          <p:nvPr/>
        </p:nvPicPr>
        <p:blipFill>
          <a:blip r:embed="rId2" cstate="print"/>
          <a:stretch>
            <a:fillRect/>
          </a:stretch>
        </p:blipFill>
        <p:spPr>
          <a:xfrm>
            <a:off x="6954520" y="4561205"/>
            <a:ext cx="789305" cy="1417955"/>
          </a:xfrm>
          <a:prstGeom prst="rect">
            <a:avLst/>
          </a:prstGeom>
          <a:noFill/>
          <a:ln w="9525">
            <a:noFill/>
          </a:ln>
        </p:spPr>
      </p:pic>
      <p:sp>
        <p:nvSpPr>
          <p:cNvPr id="6" name="AutoShape 254"/>
          <p:cNvSpPr/>
          <p:nvPr/>
        </p:nvSpPr>
        <p:spPr>
          <a:xfrm>
            <a:off x="6913245" y="6103938"/>
            <a:ext cx="428625" cy="198438"/>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zh-CN" altLang="en-US" sz="1600" b="1" i="1" dirty="0">
                <a:solidFill>
                  <a:srgbClr val="000000"/>
                </a:solidFill>
                <a:latin typeface="Arial" panose="020B0604020202020204" pitchFamily="34" charset="0"/>
              </a:rPr>
              <a:t>陕西</a:t>
            </a:r>
            <a:endParaRPr lang="zh-CN" altLang="en-US" sz="1600" b="1" i="1" dirty="0">
              <a:solidFill>
                <a:srgbClr val="000000"/>
              </a:solidFill>
              <a:latin typeface="Arial" panose="020B0604020202020204" pitchFamily="34" charset="0"/>
            </a:endParaRPr>
          </a:p>
        </p:txBody>
      </p:sp>
      <p:sp>
        <p:nvSpPr>
          <p:cNvPr id="7" name="Text Box 252"/>
          <p:cNvSpPr txBox="1"/>
          <p:nvPr/>
        </p:nvSpPr>
        <p:spPr>
          <a:xfrm>
            <a:off x="7609523" y="5085715"/>
            <a:ext cx="627380" cy="368300"/>
          </a:xfrm>
          <a:prstGeom prst="rect">
            <a:avLst/>
          </a:prstGeom>
          <a:noFill/>
          <a:ln w="9525">
            <a:noFill/>
          </a:ln>
        </p:spPr>
        <p:txBody>
          <a:bodyPr wrap="none">
            <a:spAutoFit/>
          </a:bodyPr>
          <a:lstStyle/>
          <a:p>
            <a:pPr algn="l" latinLnBrk="1"/>
            <a:r>
              <a:rPr lang="en-US" altLang="ko-KR" sz="1800" b="1" dirty="0">
                <a:solidFill>
                  <a:srgbClr val="000066"/>
                </a:solidFill>
                <a:latin typeface="Arial" panose="020B0604020202020204" pitchFamily="34" charset="0"/>
                <a:ea typeface="HY견고딕"/>
              </a:rPr>
              <a:t>1.35</a:t>
            </a:r>
            <a:endParaRPr lang="en-US" altLang="ko-KR" sz="1800" b="1" dirty="0">
              <a:solidFill>
                <a:srgbClr val="000066"/>
              </a:solidFill>
              <a:latin typeface="Arial" panose="020B0604020202020204" pitchFamily="34" charset="0"/>
              <a:ea typeface="HY견고딕"/>
            </a:endParaRPr>
          </a:p>
        </p:txBody>
      </p:sp>
      <p:pic>
        <p:nvPicPr>
          <p:cNvPr id="8" name="Picture 253" descr="blue"/>
          <p:cNvPicPr/>
          <p:nvPr/>
        </p:nvPicPr>
        <p:blipFill>
          <a:blip r:embed="rId2" cstate="print"/>
          <a:stretch>
            <a:fillRect/>
          </a:stretch>
        </p:blipFill>
        <p:spPr>
          <a:xfrm>
            <a:off x="7609840" y="5524500"/>
            <a:ext cx="789305" cy="470535"/>
          </a:xfrm>
          <a:prstGeom prst="rect">
            <a:avLst/>
          </a:prstGeom>
          <a:noFill/>
          <a:ln w="9525">
            <a:noFill/>
          </a:ln>
        </p:spPr>
      </p:pic>
      <p:sp>
        <p:nvSpPr>
          <p:cNvPr id="9" name="AutoShape 254"/>
          <p:cNvSpPr/>
          <p:nvPr/>
        </p:nvSpPr>
        <p:spPr>
          <a:xfrm>
            <a:off x="7544435" y="6148388"/>
            <a:ext cx="428625" cy="198438"/>
          </a:xfrm>
          <a:prstGeom prst="roundRect">
            <a:avLst>
              <a:gd name="adj" fmla="val 16667"/>
            </a:avLst>
          </a:prstGeom>
          <a:noFill/>
          <a:ln w="9525">
            <a:noFill/>
          </a:ln>
          <a:effectLst>
            <a:outerShdw dist="17961" dir="2699999" algn="ctr" rotWithShape="0">
              <a:schemeClr val="tx1"/>
            </a:outerShdw>
          </a:effectLst>
        </p:spPr>
        <p:txBody>
          <a:bodyPr wrap="none" anchor="ctr"/>
          <a:lstStyle/>
          <a:p>
            <a:pPr latinLnBrk="1"/>
            <a:r>
              <a:rPr lang="zh-CN" altLang="en-US" sz="1600" b="1" i="1" dirty="0">
                <a:solidFill>
                  <a:srgbClr val="000000"/>
                </a:solidFill>
                <a:latin typeface="Arial" panose="020B0604020202020204" pitchFamily="34" charset="0"/>
              </a:rPr>
              <a:t>宁夏</a:t>
            </a:r>
            <a:endParaRPr lang="zh-CN" altLang="en-US" sz="1600" b="1" i="1" dirty="0">
              <a:solidFill>
                <a:srgbClr val="000000"/>
              </a:solidFill>
              <a:latin typeface="Arial" panose="020B0604020202020204" pitchFamily="34" charset="0"/>
            </a:endParaRPr>
          </a:p>
        </p:txBody>
      </p:sp>
      <p:sp>
        <p:nvSpPr>
          <p:cNvPr id="11" name="AutoShape 5"/>
          <p:cNvSpPr/>
          <p:nvPr/>
        </p:nvSpPr>
        <p:spPr>
          <a:xfrm>
            <a:off x="922655" y="1328420"/>
            <a:ext cx="7284085" cy="984885"/>
          </a:xfrm>
          <a:prstGeom prst="roundRect">
            <a:avLst>
              <a:gd name="adj" fmla="val 5653"/>
            </a:avLst>
          </a:prstGeom>
          <a:gradFill rotWithShape="1">
            <a:gsLst>
              <a:gs pos="0">
                <a:srgbClr val="FFFFFF"/>
              </a:gs>
              <a:gs pos="100000">
                <a:srgbClr val="C0C0C0"/>
              </a:gs>
            </a:gsLst>
            <a:lin ang="2700000" scaled="1"/>
            <a:tileRect/>
          </a:gradFill>
          <a:ln w="9525" cap="flat" cmpd="sng">
            <a:solidFill>
              <a:srgbClr val="C0C0C0"/>
            </a:solidFill>
            <a:prstDash val="solid"/>
            <a:bevel/>
            <a:headEnd type="none" w="med" len="med"/>
            <a:tailEnd type="none" w="med" len="med"/>
          </a:ln>
        </p:spPr>
        <p:txBody>
          <a:bodyPr anchor="t"/>
          <a:lstStyle/>
          <a:p>
            <a:pPr>
              <a:lnSpc>
                <a:spcPct val="120000"/>
              </a:lnSpc>
            </a:pPr>
            <a:endParaRPr lang="zh-CN" altLang="en-US" sz="1400" dirty="0">
              <a:latin typeface="微软雅黑" panose="020B0503020204020204" charset="-122"/>
              <a:ea typeface="微软雅黑" panose="020B0503020204020204" charset="-122"/>
            </a:endParaRPr>
          </a:p>
        </p:txBody>
      </p:sp>
      <p:sp>
        <p:nvSpPr>
          <p:cNvPr id="23564" name="矩形 45"/>
          <p:cNvSpPr/>
          <p:nvPr/>
        </p:nvSpPr>
        <p:spPr>
          <a:xfrm>
            <a:off x="1057275" y="1452245"/>
            <a:ext cx="7149465" cy="737235"/>
          </a:xfrm>
          <a:prstGeom prst="rect">
            <a:avLst/>
          </a:prstGeom>
          <a:noFill/>
          <a:ln w="9525">
            <a:noFill/>
          </a:ln>
        </p:spPr>
        <p:txBody>
          <a:bodyPr wrap="square" anchor="t">
            <a:spAutoFit/>
          </a:bodyPr>
          <a:lstStyle/>
          <a:p>
            <a:pPr algn="just"/>
            <a:r>
              <a:rPr lang="en-US" sz="1400" dirty="0">
                <a:latin typeface="微软雅黑" panose="020B0503020204020204" charset="-122"/>
                <a:ea typeface="微软雅黑" panose="020B0503020204020204" charset="-122"/>
                <a:sym typeface="宋体" panose="02010600030101010101" pitchFamily="2" charset="-122"/>
              </a:rPr>
              <a:t>2016</a:t>
            </a:r>
            <a:r>
              <a:rPr lang="zh-CN" altLang="en-US" sz="1400" dirty="0">
                <a:latin typeface="微软雅黑" panose="020B0503020204020204" charset="-122"/>
                <a:ea typeface="微软雅黑" panose="020B0503020204020204" charset="-122"/>
                <a:sym typeface="宋体" panose="02010600030101010101" pitchFamily="2" charset="-122"/>
              </a:rPr>
              <a:t>年全国共征收水资源费</a:t>
            </a:r>
            <a:r>
              <a:rPr lang="en-US" altLang="zh-CN" sz="1400" dirty="0">
                <a:latin typeface="微软雅黑" panose="020B0503020204020204" charset="-122"/>
                <a:ea typeface="微软雅黑" panose="020B0503020204020204" charset="-122"/>
                <a:sym typeface="宋体" panose="02010600030101010101" pitchFamily="2" charset="-122"/>
              </a:rPr>
              <a:t>231.4</a:t>
            </a:r>
            <a:r>
              <a:rPr lang="zh-CN" altLang="en-US" sz="1400" dirty="0">
                <a:latin typeface="微软雅黑" panose="020B0503020204020204" charset="-122"/>
                <a:ea typeface="微软雅黑" panose="020B0503020204020204" charset="-122"/>
                <a:sym typeface="宋体" panose="02010600030101010101" pitchFamily="2" charset="-122"/>
              </a:rPr>
              <a:t>亿元，参与扩大试点的九个省份水资源费征收额分别为：北京</a:t>
            </a:r>
            <a:r>
              <a:rPr lang="en-US" altLang="zh-CN" sz="1400" dirty="0">
                <a:latin typeface="微软雅黑" panose="020B0503020204020204" charset="-122"/>
                <a:ea typeface="微软雅黑" panose="020B0503020204020204" charset="-122"/>
                <a:sym typeface="宋体" panose="02010600030101010101" pitchFamily="2" charset="-122"/>
              </a:rPr>
              <a:t>23.35</a:t>
            </a:r>
            <a:r>
              <a:rPr lang="zh-CN" altLang="en-US" sz="1400" dirty="0">
                <a:latin typeface="微软雅黑" panose="020B0503020204020204" charset="-122"/>
                <a:ea typeface="微软雅黑" panose="020B0503020204020204" charset="-122"/>
                <a:sym typeface="宋体" panose="02010600030101010101" pitchFamily="2" charset="-122"/>
              </a:rPr>
              <a:t>亿元，天津</a:t>
            </a:r>
            <a:r>
              <a:rPr lang="en-US" altLang="zh-CN" sz="1400" dirty="0">
                <a:latin typeface="微软雅黑" panose="020B0503020204020204" charset="-122"/>
                <a:ea typeface="微软雅黑" panose="020B0503020204020204" charset="-122"/>
                <a:sym typeface="宋体" panose="02010600030101010101" pitchFamily="2" charset="-122"/>
              </a:rPr>
              <a:t>8.88</a:t>
            </a:r>
            <a:r>
              <a:rPr lang="zh-CN" altLang="en-US" sz="1400" dirty="0">
                <a:latin typeface="微软雅黑" panose="020B0503020204020204" charset="-122"/>
                <a:ea typeface="微软雅黑" panose="020B0503020204020204" charset="-122"/>
                <a:sym typeface="宋体" panose="02010600030101010101" pitchFamily="2" charset="-122"/>
              </a:rPr>
              <a:t>亿元，山西（不含采矿）</a:t>
            </a:r>
            <a:r>
              <a:rPr lang="en-US" altLang="zh-CN" sz="1400" dirty="0">
                <a:latin typeface="微软雅黑" panose="020B0503020204020204" charset="-122"/>
                <a:ea typeface="微软雅黑" panose="020B0503020204020204" charset="-122"/>
                <a:sym typeface="宋体" panose="02010600030101010101" pitchFamily="2" charset="-122"/>
              </a:rPr>
              <a:t>7.26</a:t>
            </a:r>
            <a:r>
              <a:rPr lang="zh-CN" altLang="en-US" sz="1400" dirty="0">
                <a:latin typeface="微软雅黑" panose="020B0503020204020204" charset="-122"/>
                <a:ea typeface="微软雅黑" panose="020B0503020204020204" charset="-122"/>
                <a:sym typeface="宋体" panose="02010600030101010101" pitchFamily="2" charset="-122"/>
              </a:rPr>
              <a:t>亿元，内蒙</a:t>
            </a:r>
            <a:r>
              <a:rPr lang="en-US" altLang="zh-CN" sz="1400" dirty="0">
                <a:latin typeface="微软雅黑" panose="020B0503020204020204" charset="-122"/>
                <a:ea typeface="微软雅黑" panose="020B0503020204020204" charset="-122"/>
                <a:sym typeface="宋体" panose="02010600030101010101" pitchFamily="2" charset="-122"/>
              </a:rPr>
              <a:t>8.18</a:t>
            </a:r>
            <a:r>
              <a:rPr lang="zh-CN" altLang="en-US" sz="1400" dirty="0">
                <a:latin typeface="微软雅黑" panose="020B0503020204020204" charset="-122"/>
                <a:ea typeface="微软雅黑" panose="020B0503020204020204" charset="-122"/>
                <a:sym typeface="宋体" panose="02010600030101010101" pitchFamily="2" charset="-122"/>
              </a:rPr>
              <a:t>亿元，山东</a:t>
            </a:r>
            <a:r>
              <a:rPr lang="en-US" altLang="zh-CN" sz="1400" dirty="0">
                <a:latin typeface="微软雅黑" panose="020B0503020204020204" charset="-122"/>
                <a:ea typeface="微软雅黑" panose="020B0503020204020204" charset="-122"/>
                <a:sym typeface="宋体" panose="02010600030101010101" pitchFamily="2" charset="-122"/>
              </a:rPr>
              <a:t>18.66</a:t>
            </a:r>
            <a:r>
              <a:rPr lang="zh-CN" altLang="en-US" sz="1400" dirty="0">
                <a:latin typeface="微软雅黑" panose="020B0503020204020204" charset="-122"/>
                <a:ea typeface="微软雅黑" panose="020B0503020204020204" charset="-122"/>
                <a:sym typeface="宋体" panose="02010600030101010101" pitchFamily="2" charset="-122"/>
              </a:rPr>
              <a:t>亿元，河南</a:t>
            </a:r>
            <a:r>
              <a:rPr lang="en-US" altLang="zh-CN" sz="1400" dirty="0">
                <a:latin typeface="微软雅黑" panose="020B0503020204020204" charset="-122"/>
                <a:ea typeface="微软雅黑" panose="020B0503020204020204" charset="-122"/>
                <a:sym typeface="宋体" panose="02010600030101010101" pitchFamily="2" charset="-122"/>
              </a:rPr>
              <a:t>8.89</a:t>
            </a:r>
            <a:r>
              <a:rPr lang="zh-CN" altLang="en-US" sz="1400" dirty="0">
                <a:latin typeface="微软雅黑" panose="020B0503020204020204" charset="-122"/>
                <a:ea typeface="微软雅黑" panose="020B0503020204020204" charset="-122"/>
                <a:sym typeface="宋体" panose="02010600030101010101" pitchFamily="2" charset="-122"/>
              </a:rPr>
              <a:t>亿元，四川</a:t>
            </a:r>
            <a:r>
              <a:rPr lang="en-US" altLang="zh-CN" sz="1400" dirty="0">
                <a:latin typeface="微软雅黑" panose="020B0503020204020204" charset="-122"/>
                <a:ea typeface="微软雅黑" panose="020B0503020204020204" charset="-122"/>
                <a:sym typeface="宋体" panose="02010600030101010101" pitchFamily="2" charset="-122"/>
              </a:rPr>
              <a:t>19.18</a:t>
            </a:r>
            <a:r>
              <a:rPr lang="zh-CN" altLang="en-US" sz="1400" dirty="0">
                <a:latin typeface="微软雅黑" panose="020B0503020204020204" charset="-122"/>
                <a:ea typeface="微软雅黑" panose="020B0503020204020204" charset="-122"/>
                <a:sym typeface="宋体" panose="02010600030101010101" pitchFamily="2" charset="-122"/>
              </a:rPr>
              <a:t>亿元，陕西</a:t>
            </a:r>
            <a:r>
              <a:rPr lang="en-US" altLang="zh-CN" sz="1400" dirty="0">
                <a:latin typeface="微软雅黑" panose="020B0503020204020204" charset="-122"/>
                <a:ea typeface="微软雅黑" panose="020B0503020204020204" charset="-122"/>
                <a:sym typeface="宋体" panose="02010600030101010101" pitchFamily="2" charset="-122"/>
              </a:rPr>
              <a:t>7.73</a:t>
            </a:r>
            <a:r>
              <a:rPr lang="zh-CN" altLang="en-US" sz="1400" dirty="0">
                <a:latin typeface="微软雅黑" panose="020B0503020204020204" charset="-122"/>
                <a:ea typeface="微软雅黑" panose="020B0503020204020204" charset="-122"/>
                <a:sym typeface="宋体" panose="02010600030101010101" pitchFamily="2" charset="-122"/>
              </a:rPr>
              <a:t>亿元，宁夏</a:t>
            </a:r>
            <a:r>
              <a:rPr lang="en-US" altLang="zh-CN" sz="1400" dirty="0">
                <a:latin typeface="微软雅黑" panose="020B0503020204020204" charset="-122"/>
                <a:ea typeface="微软雅黑" panose="020B0503020204020204" charset="-122"/>
                <a:sym typeface="宋体" panose="02010600030101010101" pitchFamily="2" charset="-122"/>
              </a:rPr>
              <a:t>1.35</a:t>
            </a:r>
            <a:r>
              <a:rPr lang="zh-CN" altLang="en-US" sz="1400" dirty="0">
                <a:latin typeface="微软雅黑" panose="020B0503020204020204" charset="-122"/>
                <a:ea typeface="微软雅黑" panose="020B0503020204020204" charset="-122"/>
                <a:sym typeface="宋体" panose="02010600030101010101" pitchFamily="2" charset="-122"/>
              </a:rPr>
              <a:t>亿元</a:t>
            </a:r>
            <a:endParaRPr lang="zh-CN" altLang="en-US" sz="1400" dirty="0">
              <a:solidFill>
                <a:srgbClr val="666666"/>
              </a:solidFill>
              <a:latin typeface="微软雅黑" panose="020B0503020204020204" charset="-122"/>
              <a:ea typeface="微软雅黑" panose="020B0503020204020204"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4056"/>
                                        </p:tgtEl>
                                        <p:attrNameLst>
                                          <p:attrName>style.visibility</p:attrName>
                                        </p:attrNameLst>
                                      </p:cBhvr>
                                      <p:to>
                                        <p:strVal val="visible"/>
                                      </p:to>
                                    </p:set>
                                    <p:anim calcmode="lin" valueType="num">
                                      <p:cBhvr>
                                        <p:cTn id="7" dur="1000" fill="hold"/>
                                        <p:tgtEl>
                                          <p:spTgt spid="44056"/>
                                        </p:tgtEl>
                                        <p:attrNameLst>
                                          <p:attrName>ppt_w</p:attrName>
                                        </p:attrNameLst>
                                      </p:cBhvr>
                                      <p:tavLst>
                                        <p:tav tm="0">
                                          <p:val>
                                            <p:strVal val="#ppt_w*0.70"/>
                                          </p:val>
                                        </p:tav>
                                        <p:tav tm="100000">
                                          <p:val>
                                            <p:strVal val="#ppt_w"/>
                                          </p:val>
                                        </p:tav>
                                      </p:tavLst>
                                    </p:anim>
                                    <p:anim calcmode="lin" valueType="num">
                                      <p:cBhvr>
                                        <p:cTn id="8" dur="1000" fill="hold"/>
                                        <p:tgtEl>
                                          <p:spTgt spid="44056"/>
                                        </p:tgtEl>
                                        <p:attrNameLst>
                                          <p:attrName>ppt_h</p:attrName>
                                        </p:attrNameLst>
                                      </p:cBhvr>
                                      <p:tavLst>
                                        <p:tav tm="0">
                                          <p:val>
                                            <p:strVal val="#ppt_h"/>
                                          </p:val>
                                        </p:tav>
                                        <p:tav tm="100000">
                                          <p:val>
                                            <p:strVal val="#ppt_h"/>
                                          </p:val>
                                        </p:tav>
                                      </p:tavLst>
                                    </p:anim>
                                    <p:animEffect transition="in" filter="fade">
                                      <p:cBhvr>
                                        <p:cTn id="9" dur="1000"/>
                                        <p:tgtEl>
                                          <p:spTgt spid="4405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1520"/>
                                        </p:tgtEl>
                                        <p:attrNameLst>
                                          <p:attrName>style.visibility</p:attrName>
                                        </p:attrNameLst>
                                      </p:cBhvr>
                                      <p:to>
                                        <p:strVal val="visible"/>
                                      </p:to>
                                    </p:set>
                                    <p:anim calcmode="lin" valueType="num">
                                      <p:cBhvr>
                                        <p:cTn id="12" dur="1000" fill="hold"/>
                                        <p:tgtEl>
                                          <p:spTgt spid="21520"/>
                                        </p:tgtEl>
                                        <p:attrNameLst>
                                          <p:attrName>ppt_w</p:attrName>
                                        </p:attrNameLst>
                                      </p:cBhvr>
                                      <p:tavLst>
                                        <p:tav tm="0">
                                          <p:val>
                                            <p:strVal val="#ppt_w*0.70"/>
                                          </p:val>
                                        </p:tav>
                                        <p:tav tm="100000">
                                          <p:val>
                                            <p:strVal val="#ppt_w"/>
                                          </p:val>
                                        </p:tav>
                                      </p:tavLst>
                                    </p:anim>
                                    <p:anim calcmode="lin" valueType="num">
                                      <p:cBhvr>
                                        <p:cTn id="13" dur="1000" fill="hold"/>
                                        <p:tgtEl>
                                          <p:spTgt spid="21520"/>
                                        </p:tgtEl>
                                        <p:attrNameLst>
                                          <p:attrName>ppt_h</p:attrName>
                                        </p:attrNameLst>
                                      </p:cBhvr>
                                      <p:tavLst>
                                        <p:tav tm="0">
                                          <p:val>
                                            <p:strVal val="#ppt_h"/>
                                          </p:val>
                                        </p:tav>
                                        <p:tav tm="100000">
                                          <p:val>
                                            <p:strVal val="#ppt_h"/>
                                          </p:val>
                                        </p:tav>
                                      </p:tavLst>
                                    </p:anim>
                                    <p:animEffect transition="in" filter="fade">
                                      <p:cBhvr>
                                        <p:cTn id="14" dur="1000"/>
                                        <p:tgtEl>
                                          <p:spTgt spid="21520"/>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564"/>
                                        </p:tgtEl>
                                        <p:attrNameLst>
                                          <p:attrName>style.visibility</p:attrName>
                                        </p:attrNameLst>
                                      </p:cBhvr>
                                      <p:to>
                                        <p:strVal val="visible"/>
                                      </p:to>
                                    </p:set>
                                    <p:animEffect transition="in" filter="fade">
                                      <p:cBhvr>
                                        <p:cTn id="20" dur="500"/>
                                        <p:tgtEl>
                                          <p:spTgt spid="2356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10" presetClass="entr" presetSubtype="0" fill="hold" nodeType="withEffect">
                                  <p:stCondLst>
                                    <p:cond delay="0"/>
                                  </p:stCondLst>
                                  <p:childTnLst>
                                    <p:set>
                                      <p:cBhvr>
                                        <p:cTn id="30" dur="1" fill="hold">
                                          <p:stCondLst>
                                            <p:cond delay="0"/>
                                          </p:stCondLst>
                                        </p:cTn>
                                        <p:tgtEl>
                                          <p:spTgt spid="245021"/>
                                        </p:tgtEl>
                                        <p:attrNameLst>
                                          <p:attrName>style.visibility</p:attrName>
                                        </p:attrNameLst>
                                      </p:cBhvr>
                                      <p:to>
                                        <p:strVal val="visible"/>
                                      </p:to>
                                    </p:set>
                                    <p:animEffect transition="in" filter="fade">
                                      <p:cBhvr>
                                        <p:cTn id="31" dur="500"/>
                                        <p:tgtEl>
                                          <p:spTgt spid="245021"/>
                                        </p:tgtEl>
                                      </p:cBhvr>
                                    </p:animEffect>
                                  </p:childTnLst>
                                </p:cTn>
                              </p:par>
                              <p:par>
                                <p:cTn id="32" presetID="10" presetClass="entr" presetSubtype="0" fill="hold" nodeType="withEffect">
                                  <p:stCondLst>
                                    <p:cond delay="0"/>
                                  </p:stCondLst>
                                  <p:childTnLst>
                                    <p:set>
                                      <p:cBhvr>
                                        <p:cTn id="33" dur="1" fill="hold">
                                          <p:stCondLst>
                                            <p:cond delay="0"/>
                                          </p:stCondLst>
                                        </p:cTn>
                                        <p:tgtEl>
                                          <p:spTgt spid="244972"/>
                                        </p:tgtEl>
                                        <p:attrNameLst>
                                          <p:attrName>style.visibility</p:attrName>
                                        </p:attrNameLst>
                                      </p:cBhvr>
                                      <p:to>
                                        <p:strVal val="visible"/>
                                      </p:to>
                                    </p:set>
                                    <p:animEffect transition="in" filter="fade">
                                      <p:cBhvr>
                                        <p:cTn id="34" dur="500"/>
                                        <p:tgtEl>
                                          <p:spTgt spid="244972"/>
                                        </p:tgtEl>
                                      </p:cBhvr>
                                    </p:animEffect>
                                  </p:childTnLst>
                                </p:cTn>
                              </p:par>
                              <p:par>
                                <p:cTn id="35" presetID="10"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0" grpId="0"/>
      <p:bldP spid="3" grpId="0"/>
      <p:bldP spid="6" grpId="0" animBg="1"/>
      <p:bldP spid="7" grpId="0"/>
      <p:bldP spid="9" grpId="0" animBg="1"/>
      <p:bldP spid="11" grpId="0" bldLvl="0" animBg="1"/>
      <p:bldP spid="11" grpId="1" animBg="1"/>
      <p:bldP spid="235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p:nvPr/>
        </p:nvSpPr>
        <p:spPr>
          <a:xfrm>
            <a:off x="349250" y="5373688"/>
            <a:ext cx="4606925" cy="1270000"/>
          </a:xfrm>
          <a:prstGeom prst="roundRect">
            <a:avLst>
              <a:gd name="adj" fmla="val 5653"/>
            </a:avLst>
          </a:prstGeom>
          <a:gradFill rotWithShape="1">
            <a:gsLst>
              <a:gs pos="0">
                <a:srgbClr val="FFFFFF"/>
              </a:gs>
              <a:gs pos="100000">
                <a:srgbClr val="C0C0C0"/>
              </a:gs>
            </a:gsLst>
            <a:lin ang="2700000" scaled="1"/>
            <a:tileRect/>
          </a:gradFill>
          <a:ln w="9525" cap="flat" cmpd="sng">
            <a:solidFill>
              <a:srgbClr val="C0C0C0"/>
            </a:solidFill>
            <a:prstDash val="solid"/>
            <a:bevel/>
            <a:headEnd type="none" w="med" len="med"/>
            <a:tailEnd type="none" w="med" len="med"/>
          </a:ln>
        </p:spPr>
        <p:txBody>
          <a:bodyPr anchor="t"/>
          <a:lstStyle/>
          <a:p>
            <a:pPr>
              <a:lnSpc>
                <a:spcPct val="120000"/>
              </a:lnSpc>
            </a:pPr>
            <a:endParaRPr lang="zh-CN" altLang="en-US" sz="1400" dirty="0">
              <a:latin typeface="微软雅黑" panose="020B0503020204020204" charset="-122"/>
              <a:ea typeface="微软雅黑" panose="020B0503020204020204" charset="-122"/>
            </a:endParaRPr>
          </a:p>
        </p:txBody>
      </p:sp>
      <p:sp>
        <p:nvSpPr>
          <p:cNvPr id="3" name="AutoShape 5"/>
          <p:cNvSpPr/>
          <p:nvPr/>
        </p:nvSpPr>
        <p:spPr>
          <a:xfrm>
            <a:off x="381000" y="3752850"/>
            <a:ext cx="2727325" cy="889000"/>
          </a:xfrm>
          <a:prstGeom prst="roundRect">
            <a:avLst>
              <a:gd name="adj" fmla="val 5653"/>
            </a:avLst>
          </a:prstGeom>
          <a:gradFill rotWithShape="1">
            <a:gsLst>
              <a:gs pos="0">
                <a:srgbClr val="FFFFFF"/>
              </a:gs>
              <a:gs pos="100000">
                <a:srgbClr val="C0C0C0"/>
              </a:gs>
            </a:gsLst>
            <a:lin ang="2700000" scaled="1"/>
            <a:tileRect/>
          </a:gradFill>
          <a:ln w="9525" cap="flat" cmpd="sng">
            <a:solidFill>
              <a:srgbClr val="C0C0C0"/>
            </a:solidFill>
            <a:prstDash val="solid"/>
            <a:bevel/>
            <a:headEnd type="none" w="med" len="med"/>
            <a:tailEnd type="none" w="med" len="med"/>
          </a:ln>
        </p:spPr>
        <p:txBody>
          <a:bodyPr anchor="t"/>
          <a:lstStyle/>
          <a:p>
            <a:pPr>
              <a:lnSpc>
                <a:spcPct val="120000"/>
              </a:lnSpc>
            </a:pPr>
            <a:endParaRPr lang="zh-CN" altLang="en-US" sz="1400" dirty="0">
              <a:latin typeface="微软雅黑" panose="020B0503020204020204" charset="-122"/>
              <a:ea typeface="微软雅黑" panose="020B0503020204020204" charset="-122"/>
            </a:endParaRPr>
          </a:p>
        </p:txBody>
      </p:sp>
      <p:sp>
        <p:nvSpPr>
          <p:cNvPr id="4" name="AutoShape 5"/>
          <p:cNvSpPr/>
          <p:nvPr/>
        </p:nvSpPr>
        <p:spPr>
          <a:xfrm>
            <a:off x="349250" y="1209675"/>
            <a:ext cx="3413125" cy="1168400"/>
          </a:xfrm>
          <a:prstGeom prst="roundRect">
            <a:avLst>
              <a:gd name="adj" fmla="val 5653"/>
            </a:avLst>
          </a:prstGeom>
          <a:gradFill rotWithShape="1">
            <a:gsLst>
              <a:gs pos="0">
                <a:srgbClr val="FFFFFF"/>
              </a:gs>
              <a:gs pos="100000">
                <a:srgbClr val="C0C0C0"/>
              </a:gs>
            </a:gsLst>
            <a:lin ang="2700000" scaled="1"/>
            <a:tileRect/>
          </a:gradFill>
          <a:ln w="9525" cap="flat" cmpd="sng">
            <a:solidFill>
              <a:srgbClr val="C0C0C0"/>
            </a:solidFill>
            <a:prstDash val="solid"/>
            <a:bevel/>
            <a:headEnd type="none" w="med" len="med"/>
            <a:tailEnd type="none" w="med" len="med"/>
          </a:ln>
        </p:spPr>
        <p:txBody>
          <a:bodyPr anchor="t"/>
          <a:lstStyle/>
          <a:p>
            <a:pPr>
              <a:lnSpc>
                <a:spcPct val="120000"/>
              </a:lnSpc>
            </a:pPr>
            <a:endParaRPr lang="zh-CN" altLang="en-US" sz="1400" dirty="0">
              <a:latin typeface="微软雅黑" panose="020B0503020204020204" charset="-122"/>
              <a:ea typeface="微软雅黑" panose="020B0503020204020204" charset="-122"/>
            </a:endParaRPr>
          </a:p>
        </p:txBody>
      </p:sp>
      <p:sp>
        <p:nvSpPr>
          <p:cNvPr id="22532" name="梯形 2"/>
          <p:cNvSpPr/>
          <p:nvPr/>
        </p:nvSpPr>
        <p:spPr>
          <a:xfrm rot="-9406265">
            <a:off x="5946775" y="4899025"/>
            <a:ext cx="714375" cy="495300"/>
          </a:xfrm>
          <a:custGeom>
            <a:avLst/>
            <a:gdLst/>
            <a:ahLst/>
            <a:cxnLst>
              <a:cxn ang="0">
                <a:pos x="0" y="0"/>
              </a:cxn>
            </a:cxnLst>
            <a:rect l="0" t="0" r="0" b="0"/>
            <a:pathLst>
              <a:path w="1673569" h="1159396">
                <a:moveTo>
                  <a:pt x="238714" y="0"/>
                </a:moveTo>
                <a:lnTo>
                  <a:pt x="1358427" y="0"/>
                </a:lnTo>
                <a:cubicBezTo>
                  <a:pt x="1298580" y="183626"/>
                  <a:pt x="1302125" y="424075"/>
                  <a:pt x="1379974" y="668159"/>
                </a:cubicBezTo>
                <a:cubicBezTo>
                  <a:pt x="1444682" y="871041"/>
                  <a:pt x="1549792" y="1042153"/>
                  <a:pt x="1673569" y="1159396"/>
                </a:cubicBezTo>
                <a:lnTo>
                  <a:pt x="0" y="1159396"/>
                </a:lnTo>
                <a:cubicBezTo>
                  <a:pt x="121244" y="1027568"/>
                  <a:pt x="217761" y="835364"/>
                  <a:pt x="264199" y="611606"/>
                </a:cubicBezTo>
                <a:cubicBezTo>
                  <a:pt x="310990" y="386150"/>
                  <a:pt x="298390" y="169853"/>
                  <a:pt x="238714" y="0"/>
                </a:cubicBezTo>
                <a:close/>
              </a:path>
            </a:pathLst>
          </a:custGeom>
          <a:solidFill>
            <a:srgbClr val="0070C0"/>
          </a:solidFill>
          <a:ln w="25400">
            <a:noFill/>
          </a:ln>
        </p:spPr>
        <p:txBody>
          <a:bodyPr/>
          <a:lstStyle/>
          <a:p>
            <a:endParaRPr lang="zh-CN" altLang="en-US"/>
          </a:p>
        </p:txBody>
      </p:sp>
      <p:sp>
        <p:nvSpPr>
          <p:cNvPr id="22533" name="梯形 2"/>
          <p:cNvSpPr/>
          <p:nvPr/>
        </p:nvSpPr>
        <p:spPr>
          <a:xfrm rot="-6179196">
            <a:off x="4405313" y="3503613"/>
            <a:ext cx="1154112" cy="800100"/>
          </a:xfrm>
          <a:custGeom>
            <a:avLst/>
            <a:gdLst/>
            <a:ahLst/>
            <a:cxnLst>
              <a:cxn ang="0">
                <a:pos x="0" y="0"/>
              </a:cxn>
            </a:cxnLst>
            <a:rect l="0" t="0" r="0" b="0"/>
            <a:pathLst>
              <a:path w="1673569" h="1159396">
                <a:moveTo>
                  <a:pt x="238714" y="0"/>
                </a:moveTo>
                <a:lnTo>
                  <a:pt x="1358427" y="0"/>
                </a:lnTo>
                <a:cubicBezTo>
                  <a:pt x="1298580" y="183626"/>
                  <a:pt x="1302125" y="424075"/>
                  <a:pt x="1379974" y="668159"/>
                </a:cubicBezTo>
                <a:cubicBezTo>
                  <a:pt x="1444682" y="871041"/>
                  <a:pt x="1549792" y="1042153"/>
                  <a:pt x="1673569" y="1159396"/>
                </a:cubicBezTo>
                <a:lnTo>
                  <a:pt x="0" y="1159396"/>
                </a:lnTo>
                <a:cubicBezTo>
                  <a:pt x="121244" y="1027568"/>
                  <a:pt x="217761" y="835364"/>
                  <a:pt x="264199" y="611606"/>
                </a:cubicBezTo>
                <a:cubicBezTo>
                  <a:pt x="310990" y="386150"/>
                  <a:pt x="298390" y="169853"/>
                  <a:pt x="238714" y="0"/>
                </a:cubicBezTo>
                <a:close/>
              </a:path>
            </a:pathLst>
          </a:custGeom>
          <a:solidFill>
            <a:srgbClr val="0070C0"/>
          </a:solidFill>
          <a:ln w="25400">
            <a:noFill/>
          </a:ln>
        </p:spPr>
        <p:txBody>
          <a:bodyPr/>
          <a:lstStyle/>
          <a:p>
            <a:endParaRPr lang="zh-CN" altLang="en-US"/>
          </a:p>
        </p:txBody>
      </p:sp>
      <p:sp>
        <p:nvSpPr>
          <p:cNvPr id="22534" name="梯形 2"/>
          <p:cNvSpPr/>
          <p:nvPr/>
        </p:nvSpPr>
        <p:spPr>
          <a:xfrm rot="-3314670">
            <a:off x="4932363" y="1978025"/>
            <a:ext cx="882650" cy="611188"/>
          </a:xfrm>
          <a:custGeom>
            <a:avLst/>
            <a:gdLst/>
            <a:ahLst/>
            <a:cxnLst>
              <a:cxn ang="0">
                <a:pos x="0" y="0"/>
              </a:cxn>
            </a:cxnLst>
            <a:rect l="0" t="0" r="0" b="0"/>
            <a:pathLst>
              <a:path w="1673569" h="1159396">
                <a:moveTo>
                  <a:pt x="238714" y="0"/>
                </a:moveTo>
                <a:lnTo>
                  <a:pt x="1358427" y="0"/>
                </a:lnTo>
                <a:cubicBezTo>
                  <a:pt x="1298580" y="183626"/>
                  <a:pt x="1302125" y="424075"/>
                  <a:pt x="1379974" y="668159"/>
                </a:cubicBezTo>
                <a:cubicBezTo>
                  <a:pt x="1444682" y="871041"/>
                  <a:pt x="1549792" y="1042153"/>
                  <a:pt x="1673569" y="1159396"/>
                </a:cubicBezTo>
                <a:lnTo>
                  <a:pt x="0" y="1159396"/>
                </a:lnTo>
                <a:cubicBezTo>
                  <a:pt x="121244" y="1027568"/>
                  <a:pt x="217761" y="835364"/>
                  <a:pt x="264199" y="611606"/>
                </a:cubicBezTo>
                <a:cubicBezTo>
                  <a:pt x="310990" y="386150"/>
                  <a:pt x="298390" y="169853"/>
                  <a:pt x="238714" y="0"/>
                </a:cubicBezTo>
                <a:close/>
              </a:path>
            </a:pathLst>
          </a:custGeom>
          <a:solidFill>
            <a:srgbClr val="0070C0"/>
          </a:solidFill>
          <a:ln w="25400">
            <a:noFill/>
          </a:ln>
        </p:spPr>
        <p:txBody>
          <a:bodyPr/>
          <a:lstStyle/>
          <a:p>
            <a:endParaRPr lang="zh-CN" altLang="en-US"/>
          </a:p>
        </p:txBody>
      </p:sp>
      <p:sp>
        <p:nvSpPr>
          <p:cNvPr id="22535" name="椭圆 5"/>
          <p:cNvSpPr/>
          <p:nvPr/>
        </p:nvSpPr>
        <p:spPr>
          <a:xfrm>
            <a:off x="5205413" y="1708150"/>
            <a:ext cx="3398837" cy="3398838"/>
          </a:xfrm>
          <a:prstGeom prst="ellipse">
            <a:avLst/>
          </a:prstGeom>
          <a:solidFill>
            <a:srgbClr val="0070C0"/>
          </a:solidFill>
          <a:ln w="25400">
            <a:noFill/>
          </a:ln>
        </p:spPr>
        <p:txBody>
          <a:bodyPr wrap="square"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22536" name="椭圆 6"/>
          <p:cNvSpPr/>
          <p:nvPr/>
        </p:nvSpPr>
        <p:spPr>
          <a:xfrm>
            <a:off x="5391150" y="1851025"/>
            <a:ext cx="3055938" cy="3057525"/>
          </a:xfrm>
          <a:prstGeom prst="ellipse">
            <a:avLst/>
          </a:prstGeom>
          <a:solidFill>
            <a:srgbClr val="0070C0"/>
          </a:solidFill>
          <a:ln w="25400" cap="flat" cmpd="sng">
            <a:solidFill>
              <a:srgbClr val="FFFFFF"/>
            </a:solidFill>
            <a:prstDash val="solid"/>
            <a:bevel/>
            <a:headEnd type="none" w="med" len="med"/>
            <a:tailEnd type="none" w="med" len="med"/>
          </a:ln>
        </p:spPr>
        <p:txBody>
          <a:bodyPr wrap="square"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22537" name="椭圆 7"/>
          <p:cNvSpPr/>
          <p:nvPr/>
        </p:nvSpPr>
        <p:spPr>
          <a:xfrm>
            <a:off x="3833813" y="908050"/>
            <a:ext cx="1528762" cy="1528763"/>
          </a:xfrm>
          <a:prstGeom prst="ellipse">
            <a:avLst/>
          </a:prstGeom>
          <a:gradFill rotWithShape="1">
            <a:gsLst>
              <a:gs pos="0">
                <a:srgbClr val="CACACA">
                  <a:alpha val="100000"/>
                </a:srgbClr>
              </a:gs>
              <a:gs pos="6000">
                <a:srgbClr val="CACACA">
                  <a:alpha val="100000"/>
                </a:srgbClr>
              </a:gs>
              <a:gs pos="42999">
                <a:srgbClr val="FFFFFF">
                  <a:alpha val="100000"/>
                </a:srgbClr>
              </a:gs>
              <a:gs pos="79999">
                <a:srgbClr val="F1F1F1">
                  <a:alpha val="100000"/>
                </a:srgbClr>
              </a:gs>
              <a:gs pos="100000">
                <a:srgbClr val="E4E4E4">
                  <a:alpha val="100000"/>
                </a:srgbClr>
              </a:gs>
            </a:gsLst>
            <a:lin ang="8100000" scaled="1"/>
            <a:tileRect/>
          </a:gradFill>
          <a:ln w="25400" cap="flat" cmpd="sng">
            <a:solidFill>
              <a:srgbClr val="FFFFFF"/>
            </a:solidFill>
            <a:prstDash val="solid"/>
            <a:bevel/>
            <a:headEnd type="none" w="med" len="med"/>
            <a:tailEnd type="none" w="med" len="med"/>
          </a:ln>
        </p:spPr>
        <p:txBody>
          <a:bodyPr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22538" name="椭圆 10"/>
          <p:cNvSpPr/>
          <p:nvPr/>
        </p:nvSpPr>
        <p:spPr>
          <a:xfrm>
            <a:off x="3956050" y="1030288"/>
            <a:ext cx="1285875" cy="1285875"/>
          </a:xfrm>
          <a:prstGeom prst="ellipse">
            <a:avLst/>
          </a:prstGeom>
          <a:solidFill>
            <a:srgbClr val="00B0F0"/>
          </a:solidFill>
          <a:ln w="25400">
            <a:noFill/>
          </a:ln>
        </p:spPr>
        <p:txBody>
          <a:bodyPr wrap="square"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22539" name="椭圆 12"/>
          <p:cNvSpPr/>
          <p:nvPr/>
        </p:nvSpPr>
        <p:spPr>
          <a:xfrm>
            <a:off x="5583238" y="2057400"/>
            <a:ext cx="2649537" cy="2649538"/>
          </a:xfrm>
          <a:prstGeom prst="ellipse">
            <a:avLst/>
          </a:prstGeom>
          <a:solidFill>
            <a:srgbClr val="00B0F0"/>
          </a:solidFill>
          <a:ln w="25400">
            <a:noFill/>
          </a:ln>
        </p:spPr>
        <p:txBody>
          <a:bodyPr wrap="square"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22540" name="TextBox 14"/>
          <p:cNvSpPr/>
          <p:nvPr/>
        </p:nvSpPr>
        <p:spPr>
          <a:xfrm>
            <a:off x="5594350" y="2436813"/>
            <a:ext cx="2651125" cy="2030095"/>
          </a:xfrm>
          <a:prstGeom prst="rect">
            <a:avLst/>
          </a:prstGeom>
          <a:noFill/>
          <a:ln w="9525">
            <a:noFill/>
          </a:ln>
        </p:spPr>
        <p:txBody>
          <a:bodyPr wrap="square" anchor="t">
            <a:spAutoFit/>
          </a:bodyPr>
          <a:lstStyle/>
          <a:p>
            <a:pPr algn="ctr"/>
            <a:r>
              <a:rPr lang="zh-CN" altLang="en-US" sz="1400" dirty="0">
                <a:latin typeface="微软雅黑" panose="020B0503020204020204" charset="-122"/>
                <a:ea typeface="微软雅黑" panose="020B0503020204020204" charset="-122"/>
                <a:sym typeface="宋体" panose="02010600030101010101" pitchFamily="2" charset="-122"/>
              </a:rPr>
              <a:t>一般形式取水。是指直接从江河、湖泊或地下取用水资源的单位和个人征收水资源费。缴纳数额根据取水口所在地水资源费征收标准和实际取水量确定。收缴水资源费的机构是水行政主管部门或流域管理机构。收费收入按照</a:t>
            </a:r>
            <a:r>
              <a:rPr lang="en-US" altLang="zh-CN" sz="1400" dirty="0">
                <a:latin typeface="微软雅黑" panose="020B0503020204020204" charset="-122"/>
                <a:ea typeface="微软雅黑" panose="020B0503020204020204" charset="-122"/>
                <a:sym typeface="宋体" panose="02010600030101010101" pitchFamily="2" charset="-122"/>
              </a:rPr>
              <a:t>1</a:t>
            </a:r>
            <a:r>
              <a:rPr lang="zh-CN" altLang="en-US" sz="1400" dirty="0">
                <a:latin typeface="微软雅黑" panose="020B0503020204020204" charset="-122"/>
                <a:ea typeface="微软雅黑" panose="020B0503020204020204" charset="-122"/>
                <a:sym typeface="宋体" panose="02010600030101010101" pitchFamily="2" charset="-122"/>
              </a:rPr>
              <a:t>：</a:t>
            </a:r>
            <a:r>
              <a:rPr lang="en-US" altLang="zh-CN" sz="1400" dirty="0">
                <a:latin typeface="微软雅黑" panose="020B0503020204020204" charset="-122"/>
                <a:ea typeface="微软雅黑" panose="020B0503020204020204" charset="-122"/>
                <a:sym typeface="宋体" panose="02010600030101010101" pitchFamily="2" charset="-122"/>
              </a:rPr>
              <a:t>9</a:t>
            </a:r>
            <a:r>
              <a:rPr lang="zh-CN" altLang="en-US" sz="1400" dirty="0">
                <a:latin typeface="微软雅黑" panose="020B0503020204020204" charset="-122"/>
                <a:ea typeface="微软雅黑" panose="020B0503020204020204" charset="-122"/>
                <a:sym typeface="宋体" panose="02010600030101010101" pitchFamily="2" charset="-122"/>
              </a:rPr>
              <a:t>比例在中央和地方之间划分。</a:t>
            </a:r>
            <a:endParaRPr lang="zh-CN" altLang="en-US" sz="1400" dirty="0">
              <a:latin typeface="微软雅黑" panose="020B0503020204020204" charset="-122"/>
              <a:ea typeface="微软雅黑" panose="020B0503020204020204" charset="-122"/>
            </a:endParaRPr>
          </a:p>
        </p:txBody>
      </p:sp>
      <p:sp>
        <p:nvSpPr>
          <p:cNvPr id="22541" name="TextBox 15"/>
          <p:cNvSpPr/>
          <p:nvPr/>
        </p:nvSpPr>
        <p:spPr>
          <a:xfrm flipH="1">
            <a:off x="3878263" y="1439863"/>
            <a:ext cx="1476375" cy="582612"/>
          </a:xfrm>
          <a:prstGeom prst="rect">
            <a:avLst/>
          </a:prstGeom>
          <a:noFill/>
          <a:ln w="9525">
            <a:noFill/>
          </a:ln>
        </p:spPr>
        <p:txBody>
          <a:bodyPr wrap="square" anchor="t">
            <a:spAutoFit/>
          </a:bodyPr>
          <a:lstStyle/>
          <a:p>
            <a:pPr algn="ctr"/>
            <a:r>
              <a:rPr lang="zh-CN" altLang="en-US" sz="1600" b="1" dirty="0">
                <a:latin typeface="微软雅黑" panose="020B0503020204020204" charset="-122"/>
                <a:ea typeface="微软雅黑" panose="020B0503020204020204" charset="-122"/>
                <a:sym typeface="宋体" panose="02010600030101010101" pitchFamily="2" charset="-122"/>
              </a:rPr>
              <a:t>直接取水或自来水厂取水</a:t>
            </a:r>
            <a:endParaRPr lang="zh-CN" altLang="en-US" sz="1600" b="1" i="1" dirty="0">
              <a:solidFill>
                <a:srgbClr val="FFFFFF"/>
              </a:solidFill>
              <a:latin typeface="微软雅黑" panose="020B0503020204020204" charset="-122"/>
              <a:ea typeface="微软雅黑" panose="020B0503020204020204" charset="-122"/>
              <a:sym typeface="Times New Roman" panose="02020603050405020304" pitchFamily="2" charset="0"/>
            </a:endParaRPr>
          </a:p>
        </p:txBody>
      </p:sp>
      <p:sp>
        <p:nvSpPr>
          <p:cNvPr id="22542" name="TextBox 18"/>
          <p:cNvSpPr/>
          <p:nvPr/>
        </p:nvSpPr>
        <p:spPr>
          <a:xfrm>
            <a:off x="381000" y="1209675"/>
            <a:ext cx="3425825" cy="1168400"/>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sym typeface="宋体" panose="02010600030101010101" pitchFamily="2" charset="-122"/>
              </a:rPr>
              <a:t>当取水口所在地与取水单位跨区域、跨主管水行政机关时，水资源费原则上由取水审批机关负责征收，取水审批机关按照实际取水量和取水口所在地水资源费征收标准确定具体的缴纳数额。</a:t>
            </a:r>
            <a:endParaRPr lang="zh-CN" altLang="en-US" dirty="0">
              <a:latin typeface="微软雅黑" panose="020B0503020204020204" charset="-122"/>
              <a:ea typeface="微软雅黑" panose="020B0503020204020204" charset="-122"/>
            </a:endParaRPr>
          </a:p>
        </p:txBody>
      </p:sp>
      <p:sp>
        <p:nvSpPr>
          <p:cNvPr id="22543" name="TextBox 19"/>
          <p:cNvSpPr/>
          <p:nvPr/>
        </p:nvSpPr>
        <p:spPr>
          <a:xfrm>
            <a:off x="422275" y="3852863"/>
            <a:ext cx="2686050" cy="737235"/>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sym typeface="宋体" panose="02010600030101010101" pitchFamily="2" charset="-122"/>
              </a:rPr>
              <a:t>水力发电按实际发电量计征水资源费；火力发电按设计耗水量计征水资源费。</a:t>
            </a:r>
            <a:endParaRPr lang="zh-CN" altLang="en-US" dirty="0">
              <a:latin typeface="微软雅黑" panose="020B0503020204020204" charset="-122"/>
              <a:ea typeface="微软雅黑" panose="020B0503020204020204" charset="-122"/>
            </a:endParaRPr>
          </a:p>
        </p:txBody>
      </p:sp>
      <p:sp>
        <p:nvSpPr>
          <p:cNvPr id="22544" name="TextBox 20"/>
          <p:cNvSpPr/>
          <p:nvPr/>
        </p:nvSpPr>
        <p:spPr>
          <a:xfrm>
            <a:off x="350838" y="5457825"/>
            <a:ext cx="4757737" cy="1383665"/>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sym typeface="宋体" panose="02010600030101010101" pitchFamily="2" charset="-122"/>
              </a:rPr>
              <a:t>在综合考虑节约水资源和农民减负增收因素基础上，国家对农业生产用水的水资源费给予较多优惠，如设定免征水资源费限额，并明确了农民不需缴纳水资源费的具体情况。同时，对超定额农业生产取水，也是按照比较低的征收标准执行。</a:t>
            </a:r>
            <a:endParaRPr lang="zh-CN" altLang="en-US" sz="1400" dirty="0">
              <a:latin typeface="微软雅黑" panose="020B0503020204020204" charset="-122"/>
              <a:ea typeface="微软雅黑" panose="020B0503020204020204" charset="-122"/>
              <a:sym typeface="宋体" panose="02010600030101010101" pitchFamily="2" charset="-122"/>
            </a:endParaRPr>
          </a:p>
          <a:p>
            <a:r>
              <a:rPr lang="en-US" altLang="x-none" sz="1400" b="1" i="1" dirty="0">
                <a:solidFill>
                  <a:srgbClr val="595959"/>
                </a:solidFill>
                <a:latin typeface="微软雅黑" panose="020B0503020204020204" charset="-122"/>
                <a:ea typeface="微软雅黑" panose="020B0503020204020204" charset="-122"/>
                <a:sym typeface="Arial" panose="020B0604020202020204" pitchFamily="34" charset="0"/>
              </a:rPr>
              <a:t> </a:t>
            </a:r>
            <a:endParaRPr lang="zh-CN" altLang="en-US" b="1" dirty="0">
              <a:latin typeface="微软雅黑" panose="020B0503020204020204" charset="-122"/>
              <a:ea typeface="微软雅黑" panose="020B0503020204020204" charset="-122"/>
            </a:endParaRPr>
          </a:p>
        </p:txBody>
      </p:sp>
      <p:sp>
        <p:nvSpPr>
          <p:cNvPr id="2" name="灯片编号占位符 1"/>
          <p:cNvSpPr>
            <a:spLocks noGrp="1"/>
          </p:cNvSpPr>
          <p:nvPr>
            <p:ph type="sldNum" sz="quarter" idx="12"/>
          </p:nvPr>
        </p:nvSpPr>
        <p:spPr>
          <a:xfrm>
            <a:off x="6457950" y="6643688"/>
            <a:ext cx="2057400" cy="365125"/>
          </a:xfrm>
        </p:spPr>
        <p:txBody>
          <a:bodyPr vert="horz" lIns="91440" tIns="45720" rIns="91440" bIns="45720" rtlCol="0" anchor="ctr"/>
          <a:lstStyle/>
          <a:p>
            <a:pPr lvl="0" fontAlgn="base">
              <a:lnSpc>
                <a:spcPct val="100000"/>
              </a:lnSpc>
              <a:spcBef>
                <a:spcPct val="0"/>
              </a:spcBef>
              <a:spcAft>
                <a:spcPct val="0"/>
              </a:spcAft>
            </a:pPr>
            <a:fld id="{9A0DB2DC-4C9A-4742-B13C-FB6460FD3503}" type="slidenum">
              <a:rPr lang="zh-CN" altLang="en-US" strike="noStrike" noProof="1" dirty="0">
                <a:latin typeface="Arial" panose="020B0604020202020204" pitchFamily="34" charset="0"/>
                <a:ea typeface="宋体" panose="02010600030101010101" pitchFamily="2" charset="-122"/>
                <a:cs typeface="+mn-cs"/>
                <a:sym typeface="微软雅黑" panose="020B0503020204020204" charset="-122"/>
              </a:rPr>
            </a:fld>
            <a:endParaRPr lang="zh-CN" altLang="en-US" strike="noStrike" noProof="1">
              <a:sym typeface="微软雅黑" panose="020B0503020204020204" charset="-122"/>
            </a:endParaRPr>
          </a:p>
        </p:txBody>
      </p:sp>
      <p:sp>
        <p:nvSpPr>
          <p:cNvPr id="22546" name="椭圆 7"/>
          <p:cNvSpPr/>
          <p:nvPr/>
        </p:nvSpPr>
        <p:spPr>
          <a:xfrm>
            <a:off x="3243263" y="3475038"/>
            <a:ext cx="1528762" cy="1528762"/>
          </a:xfrm>
          <a:prstGeom prst="ellipse">
            <a:avLst/>
          </a:prstGeom>
          <a:gradFill rotWithShape="1">
            <a:gsLst>
              <a:gs pos="0">
                <a:srgbClr val="CACACA">
                  <a:alpha val="100000"/>
                </a:srgbClr>
              </a:gs>
              <a:gs pos="6000">
                <a:srgbClr val="CACACA">
                  <a:alpha val="100000"/>
                </a:srgbClr>
              </a:gs>
              <a:gs pos="42999">
                <a:srgbClr val="FFFFFF">
                  <a:alpha val="100000"/>
                </a:srgbClr>
              </a:gs>
              <a:gs pos="79999">
                <a:srgbClr val="F1F1F1">
                  <a:alpha val="100000"/>
                </a:srgbClr>
              </a:gs>
              <a:gs pos="100000">
                <a:srgbClr val="E4E4E4">
                  <a:alpha val="100000"/>
                </a:srgbClr>
              </a:gs>
            </a:gsLst>
            <a:lin ang="8100000" scaled="1"/>
            <a:tileRect/>
          </a:gradFill>
          <a:ln w="25400" cap="flat" cmpd="sng">
            <a:solidFill>
              <a:srgbClr val="FFFFFF"/>
            </a:solidFill>
            <a:prstDash val="solid"/>
            <a:bevel/>
            <a:headEnd type="none" w="med" len="med"/>
            <a:tailEnd type="none" w="med" len="med"/>
          </a:ln>
        </p:spPr>
        <p:txBody>
          <a:bodyPr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22547" name="椭圆 10"/>
          <p:cNvSpPr/>
          <p:nvPr/>
        </p:nvSpPr>
        <p:spPr>
          <a:xfrm>
            <a:off x="3365500" y="3597275"/>
            <a:ext cx="1285875" cy="1285875"/>
          </a:xfrm>
          <a:prstGeom prst="ellipse">
            <a:avLst/>
          </a:prstGeom>
          <a:solidFill>
            <a:srgbClr val="00B0F0"/>
          </a:solidFill>
          <a:ln w="25400">
            <a:noFill/>
          </a:ln>
        </p:spPr>
        <p:txBody>
          <a:bodyPr wrap="square"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5" name="TextBox 15"/>
          <p:cNvSpPr/>
          <p:nvPr/>
        </p:nvSpPr>
        <p:spPr>
          <a:xfrm flipH="1">
            <a:off x="3287713" y="4006850"/>
            <a:ext cx="1476375" cy="582613"/>
          </a:xfrm>
          <a:prstGeom prst="rect">
            <a:avLst/>
          </a:prstGeom>
          <a:noFill/>
          <a:ln w="9525">
            <a:noFill/>
          </a:ln>
        </p:spPr>
        <p:txBody>
          <a:bodyPr wrap="square">
            <a:spAutoFit/>
          </a:bodyPr>
          <a:lstStyle/>
          <a:p>
            <a:pPr marL="0" indent="0" algn="ctr" fontAlgn="base">
              <a:lnSpc>
                <a:spcPct val="100000"/>
              </a:lnSpc>
              <a:buNone/>
            </a:pPr>
            <a:r>
              <a:rPr lang="zh-CN" altLang="en-US" sz="1600" b="1" strike="noStrike" baseline="0" noProof="1">
                <a:solidFill>
                  <a:schemeClr val="tx1"/>
                </a:solidFill>
                <a:uFillTx/>
                <a:latin typeface="微软雅黑" panose="020B0503020204020204" charset="-122"/>
                <a:ea typeface="微软雅黑" panose="020B0503020204020204" charset="-122"/>
                <a:cs typeface="+mn-cs"/>
                <a:sym typeface="Times New Roman" panose="02020603050405020304" pitchFamily="2" charset="0"/>
              </a:rPr>
              <a:t>水力发电和火力发电</a:t>
            </a:r>
            <a:endParaRPr lang="zh-CN" altLang="en-US" sz="1600" b="1" strike="noStrike" baseline="0" noProof="1">
              <a:solidFill>
                <a:schemeClr val="tx1"/>
              </a:solidFill>
              <a:uFillTx/>
              <a:latin typeface="微软雅黑" panose="020B0503020204020204" charset="-122"/>
              <a:ea typeface="微软雅黑" panose="020B0503020204020204" charset="-122"/>
              <a:sym typeface="Times New Roman" panose="02020603050405020304" pitchFamily="2" charset="0"/>
            </a:endParaRPr>
          </a:p>
        </p:txBody>
      </p:sp>
      <p:sp>
        <p:nvSpPr>
          <p:cNvPr id="22549" name="椭圆 7"/>
          <p:cNvSpPr/>
          <p:nvPr/>
        </p:nvSpPr>
        <p:spPr>
          <a:xfrm>
            <a:off x="5164138" y="5251450"/>
            <a:ext cx="1528762" cy="1528763"/>
          </a:xfrm>
          <a:prstGeom prst="ellipse">
            <a:avLst/>
          </a:prstGeom>
          <a:gradFill rotWithShape="1">
            <a:gsLst>
              <a:gs pos="0">
                <a:srgbClr val="CACACA">
                  <a:alpha val="100000"/>
                </a:srgbClr>
              </a:gs>
              <a:gs pos="6000">
                <a:srgbClr val="CACACA">
                  <a:alpha val="100000"/>
                </a:srgbClr>
              </a:gs>
              <a:gs pos="42999">
                <a:srgbClr val="FFFFFF">
                  <a:alpha val="100000"/>
                </a:srgbClr>
              </a:gs>
              <a:gs pos="79999">
                <a:srgbClr val="F1F1F1">
                  <a:alpha val="100000"/>
                </a:srgbClr>
              </a:gs>
              <a:gs pos="100000">
                <a:srgbClr val="E4E4E4">
                  <a:alpha val="100000"/>
                </a:srgbClr>
              </a:gs>
            </a:gsLst>
            <a:lin ang="8100000" scaled="1"/>
            <a:tileRect/>
          </a:gradFill>
          <a:ln w="25400" cap="flat" cmpd="sng">
            <a:solidFill>
              <a:srgbClr val="FFFFFF"/>
            </a:solidFill>
            <a:prstDash val="solid"/>
            <a:bevel/>
            <a:headEnd type="none" w="med" len="med"/>
            <a:tailEnd type="none" w="med" len="med"/>
          </a:ln>
        </p:spPr>
        <p:txBody>
          <a:bodyPr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22550" name="椭圆 10"/>
          <p:cNvSpPr/>
          <p:nvPr/>
        </p:nvSpPr>
        <p:spPr>
          <a:xfrm>
            <a:off x="5286375" y="5373688"/>
            <a:ext cx="1285875" cy="1285875"/>
          </a:xfrm>
          <a:prstGeom prst="ellipse">
            <a:avLst/>
          </a:prstGeom>
          <a:solidFill>
            <a:srgbClr val="00B0F0"/>
          </a:solidFill>
          <a:ln w="25400">
            <a:noFill/>
          </a:ln>
        </p:spPr>
        <p:txBody>
          <a:bodyPr wrap="square"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8" name="TextBox 15"/>
          <p:cNvSpPr/>
          <p:nvPr/>
        </p:nvSpPr>
        <p:spPr>
          <a:xfrm flipH="1">
            <a:off x="5208588" y="5854700"/>
            <a:ext cx="1476375" cy="338138"/>
          </a:xfrm>
          <a:prstGeom prst="rect">
            <a:avLst/>
          </a:prstGeom>
          <a:noFill/>
          <a:ln w="9525">
            <a:noFill/>
          </a:ln>
        </p:spPr>
        <p:txBody>
          <a:bodyPr wrap="square">
            <a:spAutoFit/>
          </a:bodyPr>
          <a:lstStyle/>
          <a:p>
            <a:pPr marL="0" indent="0" algn="ctr" fontAlgn="base">
              <a:lnSpc>
                <a:spcPct val="100000"/>
              </a:lnSpc>
              <a:buNone/>
            </a:pPr>
            <a:r>
              <a:rPr lang="zh-CN" altLang="en-US" sz="1600" b="1" strike="noStrike" baseline="0" noProof="1">
                <a:solidFill>
                  <a:schemeClr val="tx1"/>
                </a:solidFill>
                <a:uFillTx/>
                <a:latin typeface="微软雅黑" panose="020B0503020204020204" charset="-122"/>
                <a:ea typeface="微软雅黑" panose="020B0503020204020204" charset="-122"/>
                <a:cs typeface="+mn-cs"/>
                <a:sym typeface="Times New Roman" panose="02020603050405020304" pitchFamily="2" charset="0"/>
              </a:rPr>
              <a:t>农业生产用水</a:t>
            </a:r>
            <a:endParaRPr lang="zh-CN" altLang="en-US" sz="1600" b="1" strike="noStrike" baseline="0" noProof="1">
              <a:solidFill>
                <a:schemeClr val="tx1"/>
              </a:solidFill>
              <a:uFillTx/>
              <a:latin typeface="微软雅黑" panose="020B0503020204020204" charset="-122"/>
              <a:ea typeface="微软雅黑" panose="020B0503020204020204" charset="-122"/>
              <a:sym typeface="Times New Roman" panose="02020603050405020304" pitchFamily="2" charset="0"/>
            </a:endParaRPr>
          </a:p>
        </p:txBody>
      </p:sp>
      <p:sp>
        <p:nvSpPr>
          <p:cNvPr id="22552" name="文本框 2"/>
          <p:cNvSpPr txBox="1"/>
          <p:nvPr/>
        </p:nvSpPr>
        <p:spPr>
          <a:xfrm>
            <a:off x="2146300" y="163513"/>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一、扩大水资源税试点的背景</a:t>
            </a:r>
            <a:endParaRPr lang="zh-CN" altLang="en-US" sz="2400">
              <a:latin typeface="方正小标宋简体" panose="02010601030101010101" charset="-122"/>
              <a:ea typeface="方正小标宋简体" panose="02010601030101010101" charset="-122"/>
            </a:endParaRPr>
          </a:p>
        </p:txBody>
      </p:sp>
      <p:sp>
        <p:nvSpPr>
          <p:cNvPr id="7175" name="圆角矩形 14"/>
          <p:cNvSpPr/>
          <p:nvPr/>
        </p:nvSpPr>
        <p:spPr>
          <a:xfrm>
            <a:off x="5876925" y="717550"/>
            <a:ext cx="2500313" cy="896938"/>
          </a:xfrm>
          <a:custGeom>
            <a:avLst/>
            <a:gdLst>
              <a:gd name="txL" fmla="*/ 0 w 3960440"/>
              <a:gd name="txT" fmla="*/ 0 h 648072"/>
              <a:gd name="txR" fmla="*/ 3960440 w 3960440"/>
              <a:gd name="txB" fmla="*/ 648072 h 648072"/>
            </a:gdLst>
            <a:ahLst/>
            <a:cxnLst>
              <a:cxn ang="0">
                <a:pos x="0" y="0"/>
              </a:cxn>
            </a:cxnLst>
            <a:rect l="txL" t="txT" r="txR" b="tx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FF0000"/>
          </a:solidFill>
          <a:ln w="25400">
            <a:noFill/>
          </a:ln>
        </p:spPr>
        <p:txBody>
          <a:bodyPr anchor="ctr"/>
          <a:lstStyle/>
          <a:p>
            <a:pPr algn="ctr"/>
            <a:r>
              <a:rPr lang="zh-CN" altLang="en-US" sz="2000" b="1" dirty="0">
                <a:solidFill>
                  <a:srgbClr val="FFFFFF"/>
                </a:solidFill>
                <a:latin typeface="微软雅黑" panose="020B0503020204020204" charset="-122"/>
                <a:ea typeface="微软雅黑" panose="020B0503020204020204" charset="-122"/>
                <a:sym typeface="微软雅黑" panose="020B0503020204020204" charset="-122"/>
              </a:rPr>
              <a:t>水资源费的主要征收和管理政策</a:t>
            </a:r>
            <a:endParaRPr lang="zh-CN" altLang="en-US" sz="2000" b="1" dirty="0">
              <a:solidFill>
                <a:srgbClr val="FFFFFF"/>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1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2532"/>
                                        </p:tgtEl>
                                        <p:attrNameLst>
                                          <p:attrName>style.visibility</p:attrName>
                                        </p:attrNameLst>
                                      </p:cBhvr>
                                      <p:to>
                                        <p:strVal val="visible"/>
                                      </p:to>
                                    </p:set>
                                    <p:anim calcmode="lin" valueType="num">
                                      <p:cBhvr>
                                        <p:cTn id="11" dur="500" fill="hold"/>
                                        <p:tgtEl>
                                          <p:spTgt spid="22532"/>
                                        </p:tgtEl>
                                        <p:attrNameLst>
                                          <p:attrName>ppt_w</p:attrName>
                                        </p:attrNameLst>
                                      </p:cBhvr>
                                      <p:tavLst>
                                        <p:tav tm="0">
                                          <p:val>
                                            <p:fltVal val="0"/>
                                          </p:val>
                                        </p:tav>
                                        <p:tav tm="100000">
                                          <p:val>
                                            <p:strVal val="#ppt_w"/>
                                          </p:val>
                                        </p:tav>
                                      </p:tavLst>
                                    </p:anim>
                                    <p:anim calcmode="lin" valueType="num">
                                      <p:cBhvr>
                                        <p:cTn id="12" dur="500" fill="hold"/>
                                        <p:tgtEl>
                                          <p:spTgt spid="22532"/>
                                        </p:tgtEl>
                                        <p:attrNameLst>
                                          <p:attrName>ppt_h</p:attrName>
                                        </p:attrNameLst>
                                      </p:cBhvr>
                                      <p:tavLst>
                                        <p:tav tm="0">
                                          <p:val>
                                            <p:fltVal val="0"/>
                                          </p:val>
                                        </p:tav>
                                        <p:tav tm="100000">
                                          <p:val>
                                            <p:strVal val="#ppt_h"/>
                                          </p:val>
                                        </p:tav>
                                      </p:tavLst>
                                    </p:anim>
                                    <p:animEffect transition="in" filter="fade">
                                      <p:cBhvr>
                                        <p:cTn id="13" dur="500"/>
                                        <p:tgtEl>
                                          <p:spTgt spid="2253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2533"/>
                                        </p:tgtEl>
                                        <p:attrNameLst>
                                          <p:attrName>style.visibility</p:attrName>
                                        </p:attrNameLst>
                                      </p:cBhvr>
                                      <p:to>
                                        <p:strVal val="visible"/>
                                      </p:to>
                                    </p:set>
                                    <p:anim calcmode="lin" valueType="num">
                                      <p:cBhvr>
                                        <p:cTn id="16" dur="500" fill="hold"/>
                                        <p:tgtEl>
                                          <p:spTgt spid="22533"/>
                                        </p:tgtEl>
                                        <p:attrNameLst>
                                          <p:attrName>ppt_w</p:attrName>
                                        </p:attrNameLst>
                                      </p:cBhvr>
                                      <p:tavLst>
                                        <p:tav tm="0">
                                          <p:val>
                                            <p:fltVal val="0"/>
                                          </p:val>
                                        </p:tav>
                                        <p:tav tm="100000">
                                          <p:val>
                                            <p:strVal val="#ppt_w"/>
                                          </p:val>
                                        </p:tav>
                                      </p:tavLst>
                                    </p:anim>
                                    <p:anim calcmode="lin" valueType="num">
                                      <p:cBhvr>
                                        <p:cTn id="17" dur="500" fill="hold"/>
                                        <p:tgtEl>
                                          <p:spTgt spid="22533"/>
                                        </p:tgtEl>
                                        <p:attrNameLst>
                                          <p:attrName>ppt_h</p:attrName>
                                        </p:attrNameLst>
                                      </p:cBhvr>
                                      <p:tavLst>
                                        <p:tav tm="0">
                                          <p:val>
                                            <p:fltVal val="0"/>
                                          </p:val>
                                        </p:tav>
                                        <p:tav tm="100000">
                                          <p:val>
                                            <p:strVal val="#ppt_h"/>
                                          </p:val>
                                        </p:tav>
                                      </p:tavLst>
                                    </p:anim>
                                    <p:animEffect transition="in" filter="fade">
                                      <p:cBhvr>
                                        <p:cTn id="18" dur="500"/>
                                        <p:tgtEl>
                                          <p:spTgt spid="2253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2534"/>
                                        </p:tgtEl>
                                        <p:attrNameLst>
                                          <p:attrName>style.visibility</p:attrName>
                                        </p:attrNameLst>
                                      </p:cBhvr>
                                      <p:to>
                                        <p:strVal val="visible"/>
                                      </p:to>
                                    </p:set>
                                    <p:anim calcmode="lin" valueType="num">
                                      <p:cBhvr>
                                        <p:cTn id="21" dur="500" fill="hold"/>
                                        <p:tgtEl>
                                          <p:spTgt spid="22534"/>
                                        </p:tgtEl>
                                        <p:attrNameLst>
                                          <p:attrName>ppt_w</p:attrName>
                                        </p:attrNameLst>
                                      </p:cBhvr>
                                      <p:tavLst>
                                        <p:tav tm="0">
                                          <p:val>
                                            <p:fltVal val="0"/>
                                          </p:val>
                                        </p:tav>
                                        <p:tav tm="100000">
                                          <p:val>
                                            <p:strVal val="#ppt_w"/>
                                          </p:val>
                                        </p:tav>
                                      </p:tavLst>
                                    </p:anim>
                                    <p:anim calcmode="lin" valueType="num">
                                      <p:cBhvr>
                                        <p:cTn id="22" dur="500" fill="hold"/>
                                        <p:tgtEl>
                                          <p:spTgt spid="22534"/>
                                        </p:tgtEl>
                                        <p:attrNameLst>
                                          <p:attrName>ppt_h</p:attrName>
                                        </p:attrNameLst>
                                      </p:cBhvr>
                                      <p:tavLst>
                                        <p:tav tm="0">
                                          <p:val>
                                            <p:fltVal val="0"/>
                                          </p:val>
                                        </p:tav>
                                        <p:tav tm="100000">
                                          <p:val>
                                            <p:strVal val="#ppt_h"/>
                                          </p:val>
                                        </p:tav>
                                      </p:tavLst>
                                    </p:anim>
                                    <p:animEffect transition="in" filter="fade">
                                      <p:cBhvr>
                                        <p:cTn id="23" dur="500"/>
                                        <p:tgtEl>
                                          <p:spTgt spid="2253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2535"/>
                                        </p:tgtEl>
                                        <p:attrNameLst>
                                          <p:attrName>style.visibility</p:attrName>
                                        </p:attrNameLst>
                                      </p:cBhvr>
                                      <p:to>
                                        <p:strVal val="visible"/>
                                      </p:to>
                                    </p:set>
                                    <p:anim calcmode="lin" valueType="num">
                                      <p:cBhvr>
                                        <p:cTn id="26" dur="500" fill="hold"/>
                                        <p:tgtEl>
                                          <p:spTgt spid="22535"/>
                                        </p:tgtEl>
                                        <p:attrNameLst>
                                          <p:attrName>ppt_w</p:attrName>
                                        </p:attrNameLst>
                                      </p:cBhvr>
                                      <p:tavLst>
                                        <p:tav tm="0">
                                          <p:val>
                                            <p:fltVal val="0"/>
                                          </p:val>
                                        </p:tav>
                                        <p:tav tm="100000">
                                          <p:val>
                                            <p:strVal val="#ppt_w"/>
                                          </p:val>
                                        </p:tav>
                                      </p:tavLst>
                                    </p:anim>
                                    <p:anim calcmode="lin" valueType="num">
                                      <p:cBhvr>
                                        <p:cTn id="27" dur="500" fill="hold"/>
                                        <p:tgtEl>
                                          <p:spTgt spid="22535"/>
                                        </p:tgtEl>
                                        <p:attrNameLst>
                                          <p:attrName>ppt_h</p:attrName>
                                        </p:attrNameLst>
                                      </p:cBhvr>
                                      <p:tavLst>
                                        <p:tav tm="0">
                                          <p:val>
                                            <p:fltVal val="0"/>
                                          </p:val>
                                        </p:tav>
                                        <p:tav tm="100000">
                                          <p:val>
                                            <p:strVal val="#ppt_h"/>
                                          </p:val>
                                        </p:tav>
                                      </p:tavLst>
                                    </p:anim>
                                    <p:animEffect transition="in" filter="fade">
                                      <p:cBhvr>
                                        <p:cTn id="28" dur="500"/>
                                        <p:tgtEl>
                                          <p:spTgt spid="2253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2536"/>
                                        </p:tgtEl>
                                        <p:attrNameLst>
                                          <p:attrName>style.visibility</p:attrName>
                                        </p:attrNameLst>
                                      </p:cBhvr>
                                      <p:to>
                                        <p:strVal val="visible"/>
                                      </p:to>
                                    </p:set>
                                    <p:anim calcmode="lin" valueType="num">
                                      <p:cBhvr>
                                        <p:cTn id="31" dur="500" fill="hold"/>
                                        <p:tgtEl>
                                          <p:spTgt spid="22536"/>
                                        </p:tgtEl>
                                        <p:attrNameLst>
                                          <p:attrName>ppt_w</p:attrName>
                                        </p:attrNameLst>
                                      </p:cBhvr>
                                      <p:tavLst>
                                        <p:tav tm="0">
                                          <p:val>
                                            <p:fltVal val="0"/>
                                          </p:val>
                                        </p:tav>
                                        <p:tav tm="100000">
                                          <p:val>
                                            <p:strVal val="#ppt_w"/>
                                          </p:val>
                                        </p:tav>
                                      </p:tavLst>
                                    </p:anim>
                                    <p:anim calcmode="lin" valueType="num">
                                      <p:cBhvr>
                                        <p:cTn id="32" dur="500" fill="hold"/>
                                        <p:tgtEl>
                                          <p:spTgt spid="22536"/>
                                        </p:tgtEl>
                                        <p:attrNameLst>
                                          <p:attrName>ppt_h</p:attrName>
                                        </p:attrNameLst>
                                      </p:cBhvr>
                                      <p:tavLst>
                                        <p:tav tm="0">
                                          <p:val>
                                            <p:fltVal val="0"/>
                                          </p:val>
                                        </p:tav>
                                        <p:tav tm="100000">
                                          <p:val>
                                            <p:strVal val="#ppt_h"/>
                                          </p:val>
                                        </p:tav>
                                      </p:tavLst>
                                    </p:anim>
                                    <p:animEffect transition="in" filter="fade">
                                      <p:cBhvr>
                                        <p:cTn id="33" dur="500"/>
                                        <p:tgtEl>
                                          <p:spTgt spid="2253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2539"/>
                                        </p:tgtEl>
                                        <p:attrNameLst>
                                          <p:attrName>style.visibility</p:attrName>
                                        </p:attrNameLst>
                                      </p:cBhvr>
                                      <p:to>
                                        <p:strVal val="visible"/>
                                      </p:to>
                                    </p:set>
                                    <p:anim calcmode="lin" valueType="num">
                                      <p:cBhvr>
                                        <p:cTn id="36" dur="500" fill="hold"/>
                                        <p:tgtEl>
                                          <p:spTgt spid="22539"/>
                                        </p:tgtEl>
                                        <p:attrNameLst>
                                          <p:attrName>ppt_w</p:attrName>
                                        </p:attrNameLst>
                                      </p:cBhvr>
                                      <p:tavLst>
                                        <p:tav tm="0">
                                          <p:val>
                                            <p:fltVal val="0"/>
                                          </p:val>
                                        </p:tav>
                                        <p:tav tm="100000">
                                          <p:val>
                                            <p:strVal val="#ppt_w"/>
                                          </p:val>
                                        </p:tav>
                                      </p:tavLst>
                                    </p:anim>
                                    <p:anim calcmode="lin" valueType="num">
                                      <p:cBhvr>
                                        <p:cTn id="37" dur="500" fill="hold"/>
                                        <p:tgtEl>
                                          <p:spTgt spid="22539"/>
                                        </p:tgtEl>
                                        <p:attrNameLst>
                                          <p:attrName>ppt_h</p:attrName>
                                        </p:attrNameLst>
                                      </p:cBhvr>
                                      <p:tavLst>
                                        <p:tav tm="0">
                                          <p:val>
                                            <p:fltVal val="0"/>
                                          </p:val>
                                        </p:tav>
                                        <p:tav tm="100000">
                                          <p:val>
                                            <p:strVal val="#ppt_h"/>
                                          </p:val>
                                        </p:tav>
                                      </p:tavLst>
                                    </p:anim>
                                    <p:animEffect transition="in" filter="fade">
                                      <p:cBhvr>
                                        <p:cTn id="38" dur="500"/>
                                        <p:tgtEl>
                                          <p:spTgt spid="2253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2540"/>
                                        </p:tgtEl>
                                        <p:attrNameLst>
                                          <p:attrName>style.visibility</p:attrName>
                                        </p:attrNameLst>
                                      </p:cBhvr>
                                      <p:to>
                                        <p:strVal val="visible"/>
                                      </p:to>
                                    </p:set>
                                    <p:anim calcmode="lin" valueType="num">
                                      <p:cBhvr>
                                        <p:cTn id="41" dur="500" fill="hold"/>
                                        <p:tgtEl>
                                          <p:spTgt spid="22540"/>
                                        </p:tgtEl>
                                        <p:attrNameLst>
                                          <p:attrName>ppt_w</p:attrName>
                                        </p:attrNameLst>
                                      </p:cBhvr>
                                      <p:tavLst>
                                        <p:tav tm="0">
                                          <p:val>
                                            <p:fltVal val="0"/>
                                          </p:val>
                                        </p:tav>
                                        <p:tav tm="100000">
                                          <p:val>
                                            <p:strVal val="#ppt_w"/>
                                          </p:val>
                                        </p:tav>
                                      </p:tavLst>
                                    </p:anim>
                                    <p:anim calcmode="lin" valueType="num">
                                      <p:cBhvr>
                                        <p:cTn id="42" dur="500" fill="hold"/>
                                        <p:tgtEl>
                                          <p:spTgt spid="22540"/>
                                        </p:tgtEl>
                                        <p:attrNameLst>
                                          <p:attrName>ppt_h</p:attrName>
                                        </p:attrNameLst>
                                      </p:cBhvr>
                                      <p:tavLst>
                                        <p:tav tm="0">
                                          <p:val>
                                            <p:fltVal val="0"/>
                                          </p:val>
                                        </p:tav>
                                        <p:tav tm="100000">
                                          <p:val>
                                            <p:strVal val="#ppt_h"/>
                                          </p:val>
                                        </p:tav>
                                      </p:tavLst>
                                    </p:anim>
                                    <p:animEffect transition="in" filter="fade">
                                      <p:cBhvr>
                                        <p:cTn id="43" dur="500"/>
                                        <p:tgtEl>
                                          <p:spTgt spid="22540"/>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14" nodeType="clickEffect">
                                  <p:stCondLst>
                                    <p:cond delay="0"/>
                                  </p:stCondLst>
                                  <p:childTnLst>
                                    <p:set>
                                      <p:cBhvr>
                                        <p:cTn id="47" dur="1" fill="hold">
                                          <p:stCondLst>
                                            <p:cond delay="0"/>
                                          </p:stCondLst>
                                        </p:cTn>
                                        <p:tgtEl>
                                          <p:spTgt spid="22537"/>
                                        </p:tgtEl>
                                        <p:attrNameLst>
                                          <p:attrName>style.visibility</p:attrName>
                                        </p:attrNameLst>
                                      </p:cBhvr>
                                      <p:to>
                                        <p:strVal val="visible"/>
                                      </p:to>
                                    </p:set>
                                    <p:anim calcmode="lin" valueType="num">
                                      <p:cBhvr>
                                        <p:cTn id="48" dur="500" fill="hold"/>
                                        <p:tgtEl>
                                          <p:spTgt spid="22537"/>
                                        </p:tgtEl>
                                        <p:attrNameLst>
                                          <p:attrName>ppt_w</p:attrName>
                                        </p:attrNameLst>
                                      </p:cBhvr>
                                      <p:tavLst>
                                        <p:tav tm="0">
                                          <p:val>
                                            <p:fltVal val="0"/>
                                          </p:val>
                                        </p:tav>
                                        <p:tav tm="100000">
                                          <p:val>
                                            <p:strVal val="#ppt_w"/>
                                          </p:val>
                                        </p:tav>
                                      </p:tavLst>
                                    </p:anim>
                                    <p:anim calcmode="lin" valueType="num">
                                      <p:cBhvr>
                                        <p:cTn id="49" dur="500" fill="hold"/>
                                        <p:tgtEl>
                                          <p:spTgt spid="22537"/>
                                        </p:tgtEl>
                                        <p:attrNameLst>
                                          <p:attrName>ppt_h</p:attrName>
                                        </p:attrNameLst>
                                      </p:cBhvr>
                                      <p:tavLst>
                                        <p:tav tm="0">
                                          <p:val>
                                            <p:fltVal val="0"/>
                                          </p:val>
                                        </p:tav>
                                        <p:tav tm="100000">
                                          <p:val>
                                            <p:strVal val="#ppt_h"/>
                                          </p:val>
                                        </p:tav>
                                      </p:tavLst>
                                    </p:anim>
                                    <p:animEffect transition="in" filter="fade">
                                      <p:cBhvr>
                                        <p:cTn id="50" dur="500"/>
                                        <p:tgtEl>
                                          <p:spTgt spid="22537"/>
                                        </p:tgtEl>
                                      </p:cBhvr>
                                    </p:animEffect>
                                  </p:childTnLst>
                                </p:cTn>
                              </p:par>
                              <p:par>
                                <p:cTn id="51" presetID="53" presetClass="entr" presetSubtype="16" fill="hold" grpId="14" nodeType="withEffect">
                                  <p:stCondLst>
                                    <p:cond delay="0"/>
                                  </p:stCondLst>
                                  <p:childTnLst>
                                    <p:set>
                                      <p:cBhvr>
                                        <p:cTn id="52" dur="1" fill="hold">
                                          <p:stCondLst>
                                            <p:cond delay="0"/>
                                          </p:stCondLst>
                                        </p:cTn>
                                        <p:tgtEl>
                                          <p:spTgt spid="22538"/>
                                        </p:tgtEl>
                                        <p:attrNameLst>
                                          <p:attrName>style.visibility</p:attrName>
                                        </p:attrNameLst>
                                      </p:cBhvr>
                                      <p:to>
                                        <p:strVal val="visible"/>
                                      </p:to>
                                    </p:set>
                                    <p:anim calcmode="lin" valueType="num">
                                      <p:cBhvr>
                                        <p:cTn id="53" dur="500" fill="hold"/>
                                        <p:tgtEl>
                                          <p:spTgt spid="22538"/>
                                        </p:tgtEl>
                                        <p:attrNameLst>
                                          <p:attrName>ppt_w</p:attrName>
                                        </p:attrNameLst>
                                      </p:cBhvr>
                                      <p:tavLst>
                                        <p:tav tm="0">
                                          <p:val>
                                            <p:fltVal val="0"/>
                                          </p:val>
                                        </p:tav>
                                        <p:tav tm="100000">
                                          <p:val>
                                            <p:strVal val="#ppt_w"/>
                                          </p:val>
                                        </p:tav>
                                      </p:tavLst>
                                    </p:anim>
                                    <p:anim calcmode="lin" valueType="num">
                                      <p:cBhvr>
                                        <p:cTn id="54" dur="500" fill="hold"/>
                                        <p:tgtEl>
                                          <p:spTgt spid="22538"/>
                                        </p:tgtEl>
                                        <p:attrNameLst>
                                          <p:attrName>ppt_h</p:attrName>
                                        </p:attrNameLst>
                                      </p:cBhvr>
                                      <p:tavLst>
                                        <p:tav tm="0">
                                          <p:val>
                                            <p:fltVal val="0"/>
                                          </p:val>
                                        </p:tav>
                                        <p:tav tm="100000">
                                          <p:val>
                                            <p:strVal val="#ppt_h"/>
                                          </p:val>
                                        </p:tav>
                                      </p:tavLst>
                                    </p:anim>
                                    <p:animEffect transition="in" filter="fade">
                                      <p:cBhvr>
                                        <p:cTn id="55" dur="500"/>
                                        <p:tgtEl>
                                          <p:spTgt spid="22538"/>
                                        </p:tgtEl>
                                      </p:cBhvr>
                                    </p:animEffect>
                                  </p:childTnLst>
                                </p:cTn>
                              </p:par>
                              <p:par>
                                <p:cTn id="56" presetID="53" presetClass="entr" presetSubtype="16" fill="hold" grpId="14" nodeType="withEffect">
                                  <p:stCondLst>
                                    <p:cond delay="0"/>
                                  </p:stCondLst>
                                  <p:childTnLst>
                                    <p:set>
                                      <p:cBhvr>
                                        <p:cTn id="57" dur="1" fill="hold">
                                          <p:stCondLst>
                                            <p:cond delay="0"/>
                                          </p:stCondLst>
                                        </p:cTn>
                                        <p:tgtEl>
                                          <p:spTgt spid="22541"/>
                                        </p:tgtEl>
                                        <p:attrNameLst>
                                          <p:attrName>style.visibility</p:attrName>
                                        </p:attrNameLst>
                                      </p:cBhvr>
                                      <p:to>
                                        <p:strVal val="visible"/>
                                      </p:to>
                                    </p:set>
                                    <p:anim calcmode="lin" valueType="num">
                                      <p:cBhvr>
                                        <p:cTn id="58" dur="500" fill="hold"/>
                                        <p:tgtEl>
                                          <p:spTgt spid="22541"/>
                                        </p:tgtEl>
                                        <p:attrNameLst>
                                          <p:attrName>ppt_w</p:attrName>
                                        </p:attrNameLst>
                                      </p:cBhvr>
                                      <p:tavLst>
                                        <p:tav tm="0">
                                          <p:val>
                                            <p:fltVal val="0"/>
                                          </p:val>
                                        </p:tav>
                                        <p:tav tm="100000">
                                          <p:val>
                                            <p:strVal val="#ppt_w"/>
                                          </p:val>
                                        </p:tav>
                                      </p:tavLst>
                                    </p:anim>
                                    <p:anim calcmode="lin" valueType="num">
                                      <p:cBhvr>
                                        <p:cTn id="59" dur="500" fill="hold"/>
                                        <p:tgtEl>
                                          <p:spTgt spid="22541"/>
                                        </p:tgtEl>
                                        <p:attrNameLst>
                                          <p:attrName>ppt_h</p:attrName>
                                        </p:attrNameLst>
                                      </p:cBhvr>
                                      <p:tavLst>
                                        <p:tav tm="0">
                                          <p:val>
                                            <p:fltVal val="0"/>
                                          </p:val>
                                        </p:tav>
                                        <p:tav tm="100000">
                                          <p:val>
                                            <p:strVal val="#ppt_h"/>
                                          </p:val>
                                        </p:tav>
                                      </p:tavLst>
                                    </p:anim>
                                    <p:animEffect transition="in" filter="fade">
                                      <p:cBhvr>
                                        <p:cTn id="60" dur="500"/>
                                        <p:tgtEl>
                                          <p:spTgt spid="2254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2549"/>
                                        </p:tgtEl>
                                        <p:attrNameLst>
                                          <p:attrName>style.visibility</p:attrName>
                                        </p:attrNameLst>
                                      </p:cBhvr>
                                      <p:to>
                                        <p:strVal val="visible"/>
                                      </p:to>
                                    </p:set>
                                    <p:anim calcmode="lin" valueType="num">
                                      <p:cBhvr>
                                        <p:cTn id="63" dur="500" fill="hold"/>
                                        <p:tgtEl>
                                          <p:spTgt spid="22549"/>
                                        </p:tgtEl>
                                        <p:attrNameLst>
                                          <p:attrName>ppt_w</p:attrName>
                                        </p:attrNameLst>
                                      </p:cBhvr>
                                      <p:tavLst>
                                        <p:tav tm="0">
                                          <p:val>
                                            <p:fltVal val="0"/>
                                          </p:val>
                                        </p:tav>
                                        <p:tav tm="100000">
                                          <p:val>
                                            <p:strVal val="#ppt_w"/>
                                          </p:val>
                                        </p:tav>
                                      </p:tavLst>
                                    </p:anim>
                                    <p:anim calcmode="lin" valueType="num">
                                      <p:cBhvr>
                                        <p:cTn id="64" dur="500" fill="hold"/>
                                        <p:tgtEl>
                                          <p:spTgt spid="22549"/>
                                        </p:tgtEl>
                                        <p:attrNameLst>
                                          <p:attrName>ppt_h</p:attrName>
                                        </p:attrNameLst>
                                      </p:cBhvr>
                                      <p:tavLst>
                                        <p:tav tm="0">
                                          <p:val>
                                            <p:fltVal val="0"/>
                                          </p:val>
                                        </p:tav>
                                        <p:tav tm="100000">
                                          <p:val>
                                            <p:strVal val="#ppt_h"/>
                                          </p:val>
                                        </p:tav>
                                      </p:tavLst>
                                    </p:anim>
                                    <p:animEffect transition="in" filter="fade">
                                      <p:cBhvr>
                                        <p:cTn id="65" dur="500"/>
                                        <p:tgtEl>
                                          <p:spTgt spid="2254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2550"/>
                                        </p:tgtEl>
                                        <p:attrNameLst>
                                          <p:attrName>style.visibility</p:attrName>
                                        </p:attrNameLst>
                                      </p:cBhvr>
                                      <p:to>
                                        <p:strVal val="visible"/>
                                      </p:to>
                                    </p:set>
                                    <p:anim calcmode="lin" valueType="num">
                                      <p:cBhvr>
                                        <p:cTn id="68" dur="500" fill="hold"/>
                                        <p:tgtEl>
                                          <p:spTgt spid="22550"/>
                                        </p:tgtEl>
                                        <p:attrNameLst>
                                          <p:attrName>ppt_w</p:attrName>
                                        </p:attrNameLst>
                                      </p:cBhvr>
                                      <p:tavLst>
                                        <p:tav tm="0">
                                          <p:val>
                                            <p:fltVal val="0"/>
                                          </p:val>
                                        </p:tav>
                                        <p:tav tm="100000">
                                          <p:val>
                                            <p:strVal val="#ppt_w"/>
                                          </p:val>
                                        </p:tav>
                                      </p:tavLst>
                                    </p:anim>
                                    <p:anim calcmode="lin" valueType="num">
                                      <p:cBhvr>
                                        <p:cTn id="69" dur="500" fill="hold"/>
                                        <p:tgtEl>
                                          <p:spTgt spid="22550"/>
                                        </p:tgtEl>
                                        <p:attrNameLst>
                                          <p:attrName>ppt_h</p:attrName>
                                        </p:attrNameLst>
                                      </p:cBhvr>
                                      <p:tavLst>
                                        <p:tav tm="0">
                                          <p:val>
                                            <p:fltVal val="0"/>
                                          </p:val>
                                        </p:tav>
                                        <p:tav tm="100000">
                                          <p:val>
                                            <p:strVal val="#ppt_h"/>
                                          </p:val>
                                        </p:tav>
                                      </p:tavLst>
                                    </p:anim>
                                    <p:animEffect transition="in" filter="fade">
                                      <p:cBhvr>
                                        <p:cTn id="70" dur="500"/>
                                        <p:tgtEl>
                                          <p:spTgt spid="2255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p:cTn id="73" dur="500" fill="hold"/>
                                        <p:tgtEl>
                                          <p:spTgt spid="8"/>
                                        </p:tgtEl>
                                        <p:attrNameLst>
                                          <p:attrName>ppt_w</p:attrName>
                                        </p:attrNameLst>
                                      </p:cBhvr>
                                      <p:tavLst>
                                        <p:tav tm="0">
                                          <p:val>
                                            <p:fltVal val="0"/>
                                          </p:val>
                                        </p:tav>
                                        <p:tav tm="100000">
                                          <p:val>
                                            <p:strVal val="#ppt_w"/>
                                          </p:val>
                                        </p:tav>
                                      </p:tavLst>
                                    </p:anim>
                                    <p:anim calcmode="lin" valueType="num">
                                      <p:cBhvr>
                                        <p:cTn id="74" dur="500" fill="hold"/>
                                        <p:tgtEl>
                                          <p:spTgt spid="8"/>
                                        </p:tgtEl>
                                        <p:attrNameLst>
                                          <p:attrName>ppt_h</p:attrName>
                                        </p:attrNameLst>
                                      </p:cBhvr>
                                      <p:tavLst>
                                        <p:tav tm="0">
                                          <p:val>
                                            <p:fltVal val="0"/>
                                          </p:val>
                                        </p:tav>
                                        <p:tav tm="100000">
                                          <p:val>
                                            <p:strVal val="#ppt_h"/>
                                          </p:val>
                                        </p:tav>
                                      </p:tavLst>
                                    </p:anim>
                                    <p:animEffect transition="in" filter="fade">
                                      <p:cBhvr>
                                        <p:cTn id="75" dur="500"/>
                                        <p:tgtEl>
                                          <p:spTgt spid="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2546"/>
                                        </p:tgtEl>
                                        <p:attrNameLst>
                                          <p:attrName>style.visibility</p:attrName>
                                        </p:attrNameLst>
                                      </p:cBhvr>
                                      <p:to>
                                        <p:strVal val="visible"/>
                                      </p:to>
                                    </p:set>
                                    <p:anim calcmode="lin" valueType="num">
                                      <p:cBhvr>
                                        <p:cTn id="78" dur="500" fill="hold"/>
                                        <p:tgtEl>
                                          <p:spTgt spid="22546"/>
                                        </p:tgtEl>
                                        <p:attrNameLst>
                                          <p:attrName>ppt_w</p:attrName>
                                        </p:attrNameLst>
                                      </p:cBhvr>
                                      <p:tavLst>
                                        <p:tav tm="0">
                                          <p:val>
                                            <p:fltVal val="0"/>
                                          </p:val>
                                        </p:tav>
                                        <p:tav tm="100000">
                                          <p:val>
                                            <p:strVal val="#ppt_w"/>
                                          </p:val>
                                        </p:tav>
                                      </p:tavLst>
                                    </p:anim>
                                    <p:anim calcmode="lin" valueType="num">
                                      <p:cBhvr>
                                        <p:cTn id="79" dur="500" fill="hold"/>
                                        <p:tgtEl>
                                          <p:spTgt spid="22546"/>
                                        </p:tgtEl>
                                        <p:attrNameLst>
                                          <p:attrName>ppt_h</p:attrName>
                                        </p:attrNameLst>
                                      </p:cBhvr>
                                      <p:tavLst>
                                        <p:tav tm="0">
                                          <p:val>
                                            <p:fltVal val="0"/>
                                          </p:val>
                                        </p:tav>
                                        <p:tav tm="100000">
                                          <p:val>
                                            <p:strVal val="#ppt_h"/>
                                          </p:val>
                                        </p:tav>
                                      </p:tavLst>
                                    </p:anim>
                                    <p:animEffect transition="in" filter="fade">
                                      <p:cBhvr>
                                        <p:cTn id="80" dur="500"/>
                                        <p:tgtEl>
                                          <p:spTgt spid="22546"/>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2547"/>
                                        </p:tgtEl>
                                        <p:attrNameLst>
                                          <p:attrName>style.visibility</p:attrName>
                                        </p:attrNameLst>
                                      </p:cBhvr>
                                      <p:to>
                                        <p:strVal val="visible"/>
                                      </p:to>
                                    </p:set>
                                    <p:anim calcmode="lin" valueType="num">
                                      <p:cBhvr>
                                        <p:cTn id="83" dur="500" fill="hold"/>
                                        <p:tgtEl>
                                          <p:spTgt spid="22547"/>
                                        </p:tgtEl>
                                        <p:attrNameLst>
                                          <p:attrName>ppt_w</p:attrName>
                                        </p:attrNameLst>
                                      </p:cBhvr>
                                      <p:tavLst>
                                        <p:tav tm="0">
                                          <p:val>
                                            <p:fltVal val="0"/>
                                          </p:val>
                                        </p:tav>
                                        <p:tav tm="100000">
                                          <p:val>
                                            <p:strVal val="#ppt_w"/>
                                          </p:val>
                                        </p:tav>
                                      </p:tavLst>
                                    </p:anim>
                                    <p:anim calcmode="lin" valueType="num">
                                      <p:cBhvr>
                                        <p:cTn id="84" dur="500" fill="hold"/>
                                        <p:tgtEl>
                                          <p:spTgt spid="22547"/>
                                        </p:tgtEl>
                                        <p:attrNameLst>
                                          <p:attrName>ppt_h</p:attrName>
                                        </p:attrNameLst>
                                      </p:cBhvr>
                                      <p:tavLst>
                                        <p:tav tm="0">
                                          <p:val>
                                            <p:fltVal val="0"/>
                                          </p:val>
                                        </p:tav>
                                        <p:tav tm="100000">
                                          <p:val>
                                            <p:strVal val="#ppt_h"/>
                                          </p:val>
                                        </p:tav>
                                      </p:tavLst>
                                    </p:anim>
                                    <p:animEffect transition="in" filter="fade">
                                      <p:cBhvr>
                                        <p:cTn id="85" dur="500"/>
                                        <p:tgtEl>
                                          <p:spTgt spid="2254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5"/>
                                        </p:tgtEl>
                                        <p:attrNameLst>
                                          <p:attrName>style.visibility</p:attrName>
                                        </p:attrNameLst>
                                      </p:cBhvr>
                                      <p:to>
                                        <p:strVal val="visible"/>
                                      </p:to>
                                    </p:set>
                                    <p:anim calcmode="lin" valueType="num">
                                      <p:cBhvr>
                                        <p:cTn id="88" dur="500" fill="hold"/>
                                        <p:tgtEl>
                                          <p:spTgt spid="5"/>
                                        </p:tgtEl>
                                        <p:attrNameLst>
                                          <p:attrName>ppt_w</p:attrName>
                                        </p:attrNameLst>
                                      </p:cBhvr>
                                      <p:tavLst>
                                        <p:tav tm="0">
                                          <p:val>
                                            <p:fltVal val="0"/>
                                          </p:val>
                                        </p:tav>
                                        <p:tav tm="100000">
                                          <p:val>
                                            <p:strVal val="#ppt_w"/>
                                          </p:val>
                                        </p:tav>
                                      </p:tavLst>
                                    </p:anim>
                                    <p:anim calcmode="lin" valueType="num">
                                      <p:cBhvr>
                                        <p:cTn id="89" dur="500" fill="hold"/>
                                        <p:tgtEl>
                                          <p:spTgt spid="5"/>
                                        </p:tgtEl>
                                        <p:attrNameLst>
                                          <p:attrName>ppt_h</p:attrName>
                                        </p:attrNameLst>
                                      </p:cBhvr>
                                      <p:tavLst>
                                        <p:tav tm="0">
                                          <p:val>
                                            <p:fltVal val="0"/>
                                          </p:val>
                                        </p:tav>
                                        <p:tav tm="100000">
                                          <p:val>
                                            <p:strVal val="#ppt_h"/>
                                          </p:val>
                                        </p:tav>
                                      </p:tavLst>
                                    </p:anim>
                                    <p:animEffect transition="in" filter="fade">
                                      <p:cBhvr>
                                        <p:cTn id="90" dur="500"/>
                                        <p:tgtEl>
                                          <p:spTgt spid="5"/>
                                        </p:tgtEl>
                                      </p:cBhvr>
                                    </p:animEffect>
                                  </p:childTnLst>
                                </p:cTn>
                              </p:par>
                            </p:childTnLst>
                          </p:cTn>
                        </p:par>
                      </p:childTnLst>
                    </p:cTn>
                  </p:par>
                  <p:par>
                    <p:cTn id="91" fill="hold">
                      <p:stCondLst>
                        <p:cond delay="indefinite"/>
                      </p:stCondLst>
                      <p:childTnLst>
                        <p:par>
                          <p:cTn id="92" fill="hold">
                            <p:stCondLst>
                              <p:cond delay="0"/>
                            </p:stCondLst>
                            <p:childTnLst>
                              <p:par>
                                <p:cTn id="93" presetID="18" presetClass="entr" presetSubtype="12" fill="hold" grpId="4" nodeType="click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strips(downLeft)">
                                      <p:cBhvr>
                                        <p:cTn id="95" dur="500"/>
                                        <p:tgtEl>
                                          <p:spTgt spid="4"/>
                                        </p:tgtEl>
                                      </p:cBhvr>
                                    </p:animEffect>
                                  </p:childTnLst>
                                </p:cTn>
                              </p:par>
                              <p:par>
                                <p:cTn id="96" presetID="18" presetClass="entr" presetSubtype="12" fill="hold" grpId="4" nodeType="withEffect">
                                  <p:stCondLst>
                                    <p:cond delay="0"/>
                                  </p:stCondLst>
                                  <p:childTnLst>
                                    <p:set>
                                      <p:cBhvr>
                                        <p:cTn id="97" dur="1" fill="hold">
                                          <p:stCondLst>
                                            <p:cond delay="0"/>
                                          </p:stCondLst>
                                        </p:cTn>
                                        <p:tgtEl>
                                          <p:spTgt spid="22542"/>
                                        </p:tgtEl>
                                        <p:attrNameLst>
                                          <p:attrName>style.visibility</p:attrName>
                                        </p:attrNameLst>
                                      </p:cBhvr>
                                      <p:to>
                                        <p:strVal val="visible"/>
                                      </p:to>
                                    </p:set>
                                    <p:animEffect transition="in" filter="strips(downLeft)">
                                      <p:cBhvr>
                                        <p:cTn id="98" dur="500"/>
                                        <p:tgtEl>
                                          <p:spTgt spid="22542"/>
                                        </p:tgtEl>
                                      </p:cBhvr>
                                    </p:animEffect>
                                  </p:childTnLst>
                                </p:cTn>
                              </p:par>
                            </p:childTnLst>
                          </p:cTn>
                        </p:par>
                      </p:childTnLst>
                    </p:cTn>
                  </p:par>
                  <p:par>
                    <p:cTn id="99" fill="hold">
                      <p:stCondLst>
                        <p:cond delay="indefinite"/>
                      </p:stCondLst>
                      <p:childTnLst>
                        <p:par>
                          <p:cTn id="100" fill="hold">
                            <p:stCondLst>
                              <p:cond delay="0"/>
                            </p:stCondLst>
                            <p:childTnLst>
                              <p:par>
                                <p:cTn id="101" presetID="18" presetClass="entr" presetSubtype="12" fill="hold" grpId="0" nodeType="clickEffect">
                                  <p:stCondLst>
                                    <p:cond delay="0"/>
                                  </p:stCondLst>
                                  <p:childTnLst>
                                    <p:set>
                                      <p:cBhvr>
                                        <p:cTn id="102" dur="1" fill="hold">
                                          <p:stCondLst>
                                            <p:cond delay="0"/>
                                          </p:stCondLst>
                                        </p:cTn>
                                        <p:tgtEl>
                                          <p:spTgt spid="3"/>
                                        </p:tgtEl>
                                        <p:attrNameLst>
                                          <p:attrName>style.visibility</p:attrName>
                                        </p:attrNameLst>
                                      </p:cBhvr>
                                      <p:to>
                                        <p:strVal val="visible"/>
                                      </p:to>
                                    </p:set>
                                    <p:animEffect transition="in" filter="strips(downLeft)">
                                      <p:cBhvr>
                                        <p:cTn id="103" dur="500"/>
                                        <p:tgtEl>
                                          <p:spTgt spid="3"/>
                                        </p:tgtEl>
                                      </p:cBhvr>
                                    </p:animEffect>
                                  </p:childTnLst>
                                </p:cTn>
                              </p:par>
                              <p:par>
                                <p:cTn id="104" presetID="18" presetClass="entr" presetSubtype="12" fill="hold" grpId="0" nodeType="withEffect">
                                  <p:stCondLst>
                                    <p:cond delay="0"/>
                                  </p:stCondLst>
                                  <p:childTnLst>
                                    <p:set>
                                      <p:cBhvr>
                                        <p:cTn id="105" dur="1" fill="hold">
                                          <p:stCondLst>
                                            <p:cond delay="0"/>
                                          </p:stCondLst>
                                        </p:cTn>
                                        <p:tgtEl>
                                          <p:spTgt spid="22543"/>
                                        </p:tgtEl>
                                        <p:attrNameLst>
                                          <p:attrName>style.visibility</p:attrName>
                                        </p:attrNameLst>
                                      </p:cBhvr>
                                      <p:to>
                                        <p:strVal val="visible"/>
                                      </p:to>
                                    </p:set>
                                    <p:animEffect transition="in" filter="strips(downLeft)">
                                      <p:cBhvr>
                                        <p:cTn id="106" dur="500"/>
                                        <p:tgtEl>
                                          <p:spTgt spid="22543"/>
                                        </p:tgtEl>
                                      </p:cBhvr>
                                    </p:animEffect>
                                  </p:childTnLst>
                                </p:cTn>
                              </p:par>
                            </p:childTnLst>
                          </p:cTn>
                        </p:par>
                      </p:childTnLst>
                    </p:cTn>
                  </p:par>
                  <p:par>
                    <p:cTn id="107" fill="hold">
                      <p:stCondLst>
                        <p:cond delay="indefinite"/>
                      </p:stCondLst>
                      <p:childTnLst>
                        <p:par>
                          <p:cTn id="108" fill="hold">
                            <p:stCondLst>
                              <p:cond delay="0"/>
                            </p:stCondLst>
                            <p:childTnLst>
                              <p:par>
                                <p:cTn id="109" presetID="18" presetClass="entr" presetSubtype="12" fill="hold" grpId="0" nodeType="click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strips(downLeft)">
                                      <p:cBhvr>
                                        <p:cTn id="111" dur="500"/>
                                        <p:tgtEl>
                                          <p:spTgt spid="6"/>
                                        </p:tgtEl>
                                      </p:cBhvr>
                                    </p:animEffect>
                                  </p:childTnLst>
                                </p:cTn>
                              </p:par>
                              <p:par>
                                <p:cTn id="112" presetID="18" presetClass="entr" presetSubtype="12" fill="hold" grpId="0" nodeType="withEffect">
                                  <p:stCondLst>
                                    <p:cond delay="0"/>
                                  </p:stCondLst>
                                  <p:childTnLst>
                                    <p:set>
                                      <p:cBhvr>
                                        <p:cTn id="113" dur="1" fill="hold">
                                          <p:stCondLst>
                                            <p:cond delay="0"/>
                                          </p:stCondLst>
                                        </p:cTn>
                                        <p:tgtEl>
                                          <p:spTgt spid="22544"/>
                                        </p:tgtEl>
                                        <p:attrNameLst>
                                          <p:attrName>style.visibility</p:attrName>
                                        </p:attrNameLst>
                                      </p:cBhvr>
                                      <p:to>
                                        <p:strVal val="visible"/>
                                      </p:to>
                                    </p:set>
                                    <p:animEffect transition="in" filter="strips(downLeft)">
                                      <p:cBhvr>
                                        <p:cTn id="114" dur="500"/>
                                        <p:tgtEl>
                                          <p:spTgt spid="225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4" grpId="0" animBg="1"/>
      <p:bldP spid="4" grpId="1" animBg="1"/>
      <p:bldP spid="4" grpId="2" animBg="1"/>
      <p:bldP spid="4" grpId="3" animBg="1"/>
      <p:bldP spid="4" grpId="4" animBg="1"/>
      <p:bldP spid="22532" grpId="0" animBg="1"/>
      <p:bldP spid="22533" grpId="0" animBg="1"/>
      <p:bldP spid="22534" grpId="0" animBg="1"/>
      <p:bldP spid="22535" grpId="0" animBg="1"/>
      <p:bldP spid="22536" grpId="0" animBg="1"/>
      <p:bldP spid="22537" grpId="0" animBg="1"/>
      <p:bldP spid="22537" grpId="1" animBg="1"/>
      <p:bldP spid="22537" grpId="2" animBg="1"/>
      <p:bldP spid="22537" grpId="3" animBg="1"/>
      <p:bldP spid="22537" grpId="4" animBg="1"/>
      <p:bldP spid="22537" grpId="5" animBg="1"/>
      <p:bldP spid="22537" grpId="6" animBg="1"/>
      <p:bldP spid="22537" grpId="7" animBg="1"/>
      <p:bldP spid="22537" grpId="8" animBg="1"/>
      <p:bldP spid="22537" grpId="9" animBg="1"/>
      <p:bldP spid="22537" grpId="10" animBg="1"/>
      <p:bldP spid="22537" grpId="11" animBg="1"/>
      <p:bldP spid="22537" grpId="12" animBg="1"/>
      <p:bldP spid="22537" grpId="13" animBg="1"/>
      <p:bldP spid="22537" grpId="14" animBg="1"/>
      <p:bldP spid="22538" grpId="0" animBg="1"/>
      <p:bldP spid="22538" grpId="1" animBg="1"/>
      <p:bldP spid="22538" grpId="2" animBg="1"/>
      <p:bldP spid="22538" grpId="3" animBg="1"/>
      <p:bldP spid="22538" grpId="4" animBg="1"/>
      <p:bldP spid="22538" grpId="5" animBg="1"/>
      <p:bldP spid="22538" grpId="6" animBg="1"/>
      <p:bldP spid="22538" grpId="7" animBg="1"/>
      <p:bldP spid="22538" grpId="8" animBg="1"/>
      <p:bldP spid="22538" grpId="9" animBg="1"/>
      <p:bldP spid="22538" grpId="10" animBg="1"/>
      <p:bldP spid="22538" grpId="11" animBg="1"/>
      <p:bldP spid="22538" grpId="12" animBg="1"/>
      <p:bldP spid="22538" grpId="13" animBg="1"/>
      <p:bldP spid="22538" grpId="14" animBg="1"/>
      <p:bldP spid="22539" grpId="0" animBg="1"/>
      <p:bldP spid="22540" grpId="0"/>
      <p:bldP spid="22541" grpId="0"/>
      <p:bldP spid="22541" grpId="1"/>
      <p:bldP spid="22541" grpId="2"/>
      <p:bldP spid="22541" grpId="3"/>
      <p:bldP spid="22541" grpId="4"/>
      <p:bldP spid="22541" grpId="5"/>
      <p:bldP spid="22541" grpId="6"/>
      <p:bldP spid="22541" grpId="7"/>
      <p:bldP spid="22541" grpId="8"/>
      <p:bldP spid="22541" grpId="9"/>
      <p:bldP spid="22541" grpId="10"/>
      <p:bldP spid="22541" grpId="11"/>
      <p:bldP spid="22541" grpId="12"/>
      <p:bldP spid="22541" grpId="13"/>
      <p:bldP spid="22541" grpId="14"/>
      <p:bldP spid="22542" grpId="0"/>
      <p:bldP spid="22542" grpId="1"/>
      <p:bldP spid="22542" grpId="2"/>
      <p:bldP spid="22542" grpId="3"/>
      <p:bldP spid="22542" grpId="4"/>
      <p:bldP spid="22543" grpId="0"/>
      <p:bldP spid="22544" grpId="0"/>
      <p:bldP spid="22546" grpId="0" animBg="1"/>
      <p:bldP spid="22547" grpId="0" animBg="1"/>
      <p:bldP spid="5" grpId="0"/>
      <p:bldP spid="22549" grpId="0" animBg="1"/>
      <p:bldP spid="22550" grpId="0" animBg="1"/>
      <p:bldP spid="8" grpId="0"/>
      <p:bldP spid="717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1" cstate="print"/>
          <a:stretch>
            <a:fillRect/>
          </a:stretch>
        </a:blipFill>
        <a:effectLst/>
      </p:bgPr>
    </p:bg>
    <p:spTree>
      <p:nvGrpSpPr>
        <p:cNvPr id="1" name=""/>
        <p:cNvGrpSpPr/>
        <p:nvPr/>
      </p:nvGrpSpPr>
      <p:grpSpPr>
        <a:xfrm>
          <a:off x="0" y="0"/>
          <a:ext cx="0" cy="0"/>
          <a:chOff x="0" y="0"/>
          <a:chExt cx="0" cy="0"/>
        </a:xfrm>
      </p:grpSpPr>
      <p:sp>
        <p:nvSpPr>
          <p:cNvPr id="13" name="文本框 12"/>
          <p:cNvSpPr txBox="1"/>
          <p:nvPr/>
        </p:nvSpPr>
        <p:spPr>
          <a:xfrm>
            <a:off x="2406650" y="2698750"/>
            <a:ext cx="6319838" cy="706438"/>
          </a:xfrm>
          <a:prstGeom prst="rect">
            <a:avLst/>
          </a:prstGeom>
          <a:noFill/>
        </p:spPr>
        <p:txBody>
          <a:bodyPr wrap="square" rtlCol="0">
            <a:spAutoFit/>
          </a:bodyPr>
          <a:lstStyle/>
          <a:p>
            <a:r>
              <a:rPr lang="zh-CN" altLang="zh-HK" sz="4000" b="1" spc="300" noProof="1">
                <a:solidFill>
                  <a:schemeClr val="bg1"/>
                </a:solidFill>
                <a:latin typeface="微软雅黑" panose="020B0503020204020204" charset="-122"/>
                <a:ea typeface="微软雅黑" panose="020B0503020204020204" charset="-122"/>
                <a:cs typeface="+mn-cs"/>
              </a:rPr>
              <a:t>水资源税改革试点的目的</a:t>
            </a:r>
            <a:endParaRPr lang="en-US" altLang="zh-CN" sz="4000" b="1" spc="300" noProof="1">
              <a:solidFill>
                <a:schemeClr val="bg1"/>
              </a:solidFill>
              <a:latin typeface="微软雅黑" panose="020B0503020204020204" charset="-122"/>
              <a:ea typeface="微软雅黑" panose="020B0503020204020204" charset="-122"/>
            </a:endParaRPr>
          </a:p>
        </p:txBody>
      </p:sp>
      <p:sp>
        <p:nvSpPr>
          <p:cNvPr id="29699" name="Freeform 30"/>
          <p:cNvSpPr/>
          <p:nvPr/>
        </p:nvSpPr>
        <p:spPr>
          <a:xfrm rot="-7860000">
            <a:off x="847725" y="2587625"/>
            <a:ext cx="1422400" cy="1279525"/>
          </a:xfrm>
          <a:custGeom>
            <a:avLst/>
            <a:gdLst/>
            <a:ahLst/>
            <a:cxnLst>
              <a:cxn ang="0">
                <a:pos x="709" y="0"/>
              </a:cxn>
              <a:cxn ang="0">
                <a:pos x="869" y="29"/>
              </a:cxn>
              <a:cxn ang="0">
                <a:pos x="1019" y="99"/>
              </a:cxn>
              <a:cxn ang="0">
                <a:pos x="1151" y="202"/>
              </a:cxn>
              <a:cxn ang="0">
                <a:pos x="1256" y="334"/>
              </a:cxn>
              <a:cxn ang="0">
                <a:pos x="1343" y="490"/>
              </a:cxn>
              <a:cxn ang="0">
                <a:pos x="1410" y="660"/>
              </a:cxn>
              <a:cxn ang="0">
                <a:pos x="1463" y="833"/>
              </a:cxn>
              <a:cxn ang="0">
                <a:pos x="1503" y="997"/>
              </a:cxn>
              <a:cxn ang="0">
                <a:pos x="1530" y="1142"/>
              </a:cxn>
              <a:cxn ang="0">
                <a:pos x="1547" y="1260"/>
              </a:cxn>
              <a:cxn ang="0">
                <a:pos x="1555" y="1338"/>
              </a:cxn>
              <a:cxn ang="0">
                <a:pos x="1557" y="1365"/>
              </a:cxn>
              <a:cxn ang="0">
                <a:pos x="1532" y="1369"/>
              </a:cxn>
              <a:cxn ang="0">
                <a:pos x="1460" y="1378"/>
              </a:cxn>
              <a:cxn ang="0">
                <a:pos x="1351" y="1388"/>
              </a:cxn>
              <a:cxn ang="0">
                <a:pos x="1214" y="1397"/>
              </a:cxn>
              <a:cxn ang="0">
                <a:pos x="1057" y="1399"/>
              </a:cxn>
              <a:cxn ang="0">
                <a:pos x="888" y="1390"/>
              </a:cxn>
              <a:cxn ang="0">
                <a:pos x="716" y="1371"/>
              </a:cxn>
              <a:cxn ang="0">
                <a:pos x="547" y="1336"/>
              </a:cxn>
              <a:cxn ang="0">
                <a:pos x="394" y="1279"/>
              </a:cxn>
              <a:cxn ang="0">
                <a:pos x="263" y="1199"/>
              </a:cxn>
              <a:cxn ang="0">
                <a:pos x="143" y="1079"/>
              </a:cxn>
              <a:cxn ang="0">
                <a:pos x="59" y="940"/>
              </a:cxn>
              <a:cxn ang="0">
                <a:pos x="11" y="789"/>
              </a:cxn>
              <a:cxn ang="0">
                <a:pos x="0" y="629"/>
              </a:cxn>
              <a:cxn ang="0">
                <a:pos x="28" y="471"/>
              </a:cxn>
              <a:cxn ang="0">
                <a:pos x="93" y="322"/>
              </a:cxn>
              <a:cxn ang="0">
                <a:pos x="198" y="189"/>
              </a:cxn>
              <a:cxn ang="0">
                <a:pos x="326" y="90"/>
              </a:cxn>
              <a:cxn ang="0">
                <a:pos x="474" y="27"/>
              </a:cxn>
              <a:cxn ang="0">
                <a:pos x="629" y="0"/>
              </a:cxn>
            </a:cxnLst>
            <a:rect l="0" t="0" r="0" b="0"/>
            <a:pathLst>
              <a:path w="1557" h="1399">
                <a:moveTo>
                  <a:pt x="629" y="0"/>
                </a:moveTo>
                <a:lnTo>
                  <a:pt x="709" y="0"/>
                </a:lnTo>
                <a:lnTo>
                  <a:pt x="789" y="10"/>
                </a:lnTo>
                <a:lnTo>
                  <a:pt x="869" y="29"/>
                </a:lnTo>
                <a:lnTo>
                  <a:pt x="945" y="59"/>
                </a:lnTo>
                <a:lnTo>
                  <a:pt x="1019" y="99"/>
                </a:lnTo>
                <a:lnTo>
                  <a:pt x="1090" y="147"/>
                </a:lnTo>
                <a:lnTo>
                  <a:pt x="1151" y="202"/>
                </a:lnTo>
                <a:lnTo>
                  <a:pt x="1206" y="265"/>
                </a:lnTo>
                <a:lnTo>
                  <a:pt x="1256" y="334"/>
                </a:lnTo>
                <a:lnTo>
                  <a:pt x="1303" y="410"/>
                </a:lnTo>
                <a:lnTo>
                  <a:pt x="1343" y="490"/>
                </a:lnTo>
                <a:lnTo>
                  <a:pt x="1378" y="574"/>
                </a:lnTo>
                <a:lnTo>
                  <a:pt x="1410" y="660"/>
                </a:lnTo>
                <a:lnTo>
                  <a:pt x="1439" y="746"/>
                </a:lnTo>
                <a:lnTo>
                  <a:pt x="1463" y="833"/>
                </a:lnTo>
                <a:lnTo>
                  <a:pt x="1484" y="915"/>
                </a:lnTo>
                <a:lnTo>
                  <a:pt x="1503" y="997"/>
                </a:lnTo>
                <a:lnTo>
                  <a:pt x="1517" y="1073"/>
                </a:lnTo>
                <a:lnTo>
                  <a:pt x="1530" y="1142"/>
                </a:lnTo>
                <a:lnTo>
                  <a:pt x="1538" y="1205"/>
                </a:lnTo>
                <a:lnTo>
                  <a:pt x="1547" y="1260"/>
                </a:lnTo>
                <a:lnTo>
                  <a:pt x="1551" y="1304"/>
                </a:lnTo>
                <a:lnTo>
                  <a:pt x="1555" y="1338"/>
                </a:lnTo>
                <a:lnTo>
                  <a:pt x="1557" y="1359"/>
                </a:lnTo>
                <a:lnTo>
                  <a:pt x="1557" y="1365"/>
                </a:lnTo>
                <a:lnTo>
                  <a:pt x="1551" y="1365"/>
                </a:lnTo>
                <a:lnTo>
                  <a:pt x="1532" y="1369"/>
                </a:lnTo>
                <a:lnTo>
                  <a:pt x="1500" y="1373"/>
                </a:lnTo>
                <a:lnTo>
                  <a:pt x="1460" y="1378"/>
                </a:lnTo>
                <a:lnTo>
                  <a:pt x="1410" y="1382"/>
                </a:lnTo>
                <a:lnTo>
                  <a:pt x="1351" y="1388"/>
                </a:lnTo>
                <a:lnTo>
                  <a:pt x="1286" y="1392"/>
                </a:lnTo>
                <a:lnTo>
                  <a:pt x="1214" y="1397"/>
                </a:lnTo>
                <a:lnTo>
                  <a:pt x="1139" y="1399"/>
                </a:lnTo>
                <a:lnTo>
                  <a:pt x="1057" y="1399"/>
                </a:lnTo>
                <a:lnTo>
                  <a:pt x="972" y="1397"/>
                </a:lnTo>
                <a:lnTo>
                  <a:pt x="888" y="1390"/>
                </a:lnTo>
                <a:lnTo>
                  <a:pt x="802" y="1382"/>
                </a:lnTo>
                <a:lnTo>
                  <a:pt x="716" y="1371"/>
                </a:lnTo>
                <a:lnTo>
                  <a:pt x="631" y="1354"/>
                </a:lnTo>
                <a:lnTo>
                  <a:pt x="547" y="1336"/>
                </a:lnTo>
                <a:lnTo>
                  <a:pt x="469" y="1310"/>
                </a:lnTo>
                <a:lnTo>
                  <a:pt x="394" y="1279"/>
                </a:lnTo>
                <a:lnTo>
                  <a:pt x="326" y="1241"/>
                </a:lnTo>
                <a:lnTo>
                  <a:pt x="263" y="1199"/>
                </a:lnTo>
                <a:lnTo>
                  <a:pt x="200" y="1142"/>
                </a:lnTo>
                <a:lnTo>
                  <a:pt x="143" y="1079"/>
                </a:lnTo>
                <a:lnTo>
                  <a:pt x="97" y="1012"/>
                </a:lnTo>
                <a:lnTo>
                  <a:pt x="59" y="940"/>
                </a:lnTo>
                <a:lnTo>
                  <a:pt x="30" y="864"/>
                </a:lnTo>
                <a:lnTo>
                  <a:pt x="11" y="789"/>
                </a:lnTo>
                <a:lnTo>
                  <a:pt x="0" y="709"/>
                </a:lnTo>
                <a:lnTo>
                  <a:pt x="0" y="629"/>
                </a:lnTo>
                <a:lnTo>
                  <a:pt x="9" y="549"/>
                </a:lnTo>
                <a:lnTo>
                  <a:pt x="28" y="471"/>
                </a:lnTo>
                <a:lnTo>
                  <a:pt x="55" y="395"/>
                </a:lnTo>
                <a:lnTo>
                  <a:pt x="93" y="322"/>
                </a:lnTo>
                <a:lnTo>
                  <a:pt x="141" y="252"/>
                </a:lnTo>
                <a:lnTo>
                  <a:pt x="198" y="189"/>
                </a:lnTo>
                <a:lnTo>
                  <a:pt x="259" y="136"/>
                </a:lnTo>
                <a:lnTo>
                  <a:pt x="326" y="90"/>
                </a:lnTo>
                <a:lnTo>
                  <a:pt x="398" y="54"/>
                </a:lnTo>
                <a:lnTo>
                  <a:pt x="474" y="27"/>
                </a:lnTo>
                <a:lnTo>
                  <a:pt x="549" y="8"/>
                </a:lnTo>
                <a:lnTo>
                  <a:pt x="629" y="0"/>
                </a:lnTo>
                <a:close/>
              </a:path>
            </a:pathLst>
          </a:custGeom>
          <a:solidFill>
            <a:schemeClr val="bg1"/>
          </a:solidFill>
          <a:ln w="0">
            <a:noFill/>
          </a:ln>
        </p:spPr>
        <p:txBody>
          <a:bodyPr/>
          <a:lstStyle/>
          <a:p>
            <a:endParaRPr lang="zh-CN" altLang="en-US"/>
          </a:p>
        </p:txBody>
      </p:sp>
      <p:sp>
        <p:nvSpPr>
          <p:cNvPr id="29700" name="文本框 1"/>
          <p:cNvSpPr txBox="1"/>
          <p:nvPr/>
        </p:nvSpPr>
        <p:spPr>
          <a:xfrm>
            <a:off x="1389063" y="2803525"/>
            <a:ext cx="511175" cy="706438"/>
          </a:xfrm>
          <a:prstGeom prst="rect">
            <a:avLst/>
          </a:prstGeom>
          <a:noFill/>
          <a:ln w="9525">
            <a:noFill/>
          </a:ln>
        </p:spPr>
        <p:txBody>
          <a:bodyPr wrap="square" anchor="t">
            <a:spAutoFit/>
          </a:bodyPr>
          <a:lstStyle/>
          <a:p>
            <a:r>
              <a:rPr lang="en-US" altLang="zh-CN" sz="4000" b="1" dirty="0" smtClean="0">
                <a:latin typeface="Calibri" panose="020F0502020204030204" charset="0"/>
                <a:ea typeface="微软雅黑" panose="020B0503020204020204" charset="-122"/>
              </a:rPr>
              <a:t>2</a:t>
            </a:r>
            <a:endParaRPr lang="en-US" altLang="zh-CN" sz="4000" b="1" dirty="0">
              <a:latin typeface="Calibri" panose="020F0502020204030204" charset="0"/>
              <a:ea typeface="微软雅黑" panose="020B0503020204020204" charset="-122"/>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3"/>
                                        </p:tgtEl>
                                        <p:attrNameLst>
                                          <p:attrName>ppt_x</p:attrName>
                                          <p:attrName>ppt_y</p:attrName>
                                        </p:attrNameLst>
                                      </p:cBhvr>
                                    </p:animMotion>
                                    <p:animRot by="1500000">
                                      <p:cBhvr>
                                        <p:cTn id="7" dur="125" fill="hold">
                                          <p:stCondLst>
                                            <p:cond delay="0"/>
                                          </p:stCondLst>
                                        </p:cTn>
                                        <p:tgtEl>
                                          <p:spTgt spid="13"/>
                                        </p:tgtEl>
                                        <p:attrNameLst>
                                          <p:attrName>r</p:attrName>
                                        </p:attrNameLst>
                                      </p:cBhvr>
                                    </p:animRot>
                                    <p:animRot by="-1500000">
                                      <p:cBhvr>
                                        <p:cTn id="8" dur="125" fill="hold">
                                          <p:stCondLst>
                                            <p:cond delay="125"/>
                                          </p:stCondLst>
                                        </p:cTn>
                                        <p:tgtEl>
                                          <p:spTgt spid="13"/>
                                        </p:tgtEl>
                                        <p:attrNameLst>
                                          <p:attrName>r</p:attrName>
                                        </p:attrNameLst>
                                      </p:cBhvr>
                                    </p:animRot>
                                    <p:animRot by="-1500000">
                                      <p:cBhvr>
                                        <p:cTn id="9" dur="125" fill="hold">
                                          <p:stCondLst>
                                            <p:cond delay="250"/>
                                          </p:stCondLst>
                                        </p:cTn>
                                        <p:tgtEl>
                                          <p:spTgt spid="13"/>
                                        </p:tgtEl>
                                        <p:attrNameLst>
                                          <p:attrName>r</p:attrName>
                                        </p:attrNameLst>
                                      </p:cBhvr>
                                    </p:animRot>
                                    <p:animRot by="1500000">
                                      <p:cBhvr>
                                        <p:cTn id="10" dur="125" fill="hold">
                                          <p:stCondLst>
                                            <p:cond delay="375"/>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文本框 3"/>
          <p:cNvSpPr txBox="1"/>
          <p:nvPr/>
        </p:nvSpPr>
        <p:spPr>
          <a:xfrm>
            <a:off x="2479675" y="214313"/>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三、水资源税改革试点的目的</a:t>
            </a:r>
            <a:endParaRPr lang="zh-CN" altLang="en-US" sz="2400">
              <a:latin typeface="方正小标宋简体" panose="02010601030101010101" charset="-122"/>
              <a:ea typeface="方正小标宋简体" panose="02010601030101010101" charset="-122"/>
            </a:endParaRPr>
          </a:p>
        </p:txBody>
      </p:sp>
      <p:pic>
        <p:nvPicPr>
          <p:cNvPr id="30722" name="图片 18"/>
          <p:cNvPicPr>
            <a:picLocks noChangeAspect="1"/>
          </p:cNvPicPr>
          <p:nvPr/>
        </p:nvPicPr>
        <p:blipFill>
          <a:blip r:embed="rId1" cstate="print"/>
          <a:stretch>
            <a:fillRect/>
          </a:stretch>
        </p:blipFill>
        <p:spPr>
          <a:xfrm rot="777772">
            <a:off x="625475" y="995363"/>
            <a:ext cx="4686300" cy="1549400"/>
          </a:xfrm>
          <a:prstGeom prst="rect">
            <a:avLst/>
          </a:prstGeom>
          <a:noFill/>
          <a:ln w="9525">
            <a:noFill/>
          </a:ln>
        </p:spPr>
      </p:pic>
      <p:pic>
        <p:nvPicPr>
          <p:cNvPr id="30723" name="图片 19"/>
          <p:cNvPicPr>
            <a:picLocks noChangeAspect="1"/>
          </p:cNvPicPr>
          <p:nvPr/>
        </p:nvPicPr>
        <p:blipFill>
          <a:blip r:embed="rId1" cstate="print"/>
          <a:stretch>
            <a:fillRect/>
          </a:stretch>
        </p:blipFill>
        <p:spPr>
          <a:xfrm rot="403149">
            <a:off x="519113" y="2374265"/>
            <a:ext cx="4686300" cy="1549400"/>
          </a:xfrm>
          <a:prstGeom prst="rect">
            <a:avLst/>
          </a:prstGeom>
          <a:noFill/>
          <a:ln w="9525">
            <a:noFill/>
          </a:ln>
        </p:spPr>
      </p:pic>
      <p:pic>
        <p:nvPicPr>
          <p:cNvPr id="30724" name="图片 20"/>
          <p:cNvPicPr>
            <a:picLocks noChangeAspect="1"/>
          </p:cNvPicPr>
          <p:nvPr/>
        </p:nvPicPr>
        <p:blipFill>
          <a:blip r:embed="rId1" cstate="print"/>
          <a:stretch>
            <a:fillRect/>
          </a:stretch>
        </p:blipFill>
        <p:spPr>
          <a:xfrm>
            <a:off x="628650" y="3768725"/>
            <a:ext cx="4686300" cy="1549400"/>
          </a:xfrm>
          <a:prstGeom prst="rect">
            <a:avLst/>
          </a:prstGeom>
          <a:noFill/>
          <a:ln w="9525">
            <a:noFill/>
          </a:ln>
        </p:spPr>
      </p:pic>
      <p:pic>
        <p:nvPicPr>
          <p:cNvPr id="30725" name="图片 21"/>
          <p:cNvPicPr>
            <a:picLocks noChangeAspect="1"/>
          </p:cNvPicPr>
          <p:nvPr/>
        </p:nvPicPr>
        <p:blipFill>
          <a:blip r:embed="rId1" cstate="print"/>
          <a:stretch>
            <a:fillRect/>
          </a:stretch>
        </p:blipFill>
        <p:spPr>
          <a:xfrm rot="-332750">
            <a:off x="1019175" y="5138738"/>
            <a:ext cx="4687888" cy="1549400"/>
          </a:xfrm>
          <a:prstGeom prst="rect">
            <a:avLst/>
          </a:prstGeom>
          <a:noFill/>
          <a:ln w="9525">
            <a:noFill/>
          </a:ln>
        </p:spPr>
      </p:pic>
      <p:sp>
        <p:nvSpPr>
          <p:cNvPr id="30726" name="TextBox 23"/>
          <p:cNvSpPr/>
          <p:nvPr/>
        </p:nvSpPr>
        <p:spPr>
          <a:xfrm rot="1141468" flipH="1">
            <a:off x="1250950" y="1330325"/>
            <a:ext cx="3856038" cy="1168400"/>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sym typeface="宋体" panose="02010600030101010101" pitchFamily="2" charset="-122"/>
              </a:rPr>
              <a:t>一是有利于促进水资源的合理开采、节约使用。通过征收资源税，调节地下水与地表水不合理的比价关系，鼓励使用地表水，抑制使用地下水，缓解华北地区地下水严重超采的问题，确保地下水资源可持续开发利用。</a:t>
            </a:r>
            <a:endParaRPr lang="zh-CN" altLang="en-US" sz="1400" dirty="0">
              <a:latin typeface="微软雅黑" panose="020B0503020204020204" charset="-122"/>
              <a:ea typeface="微软雅黑" panose="020B0503020204020204" charset="-122"/>
              <a:sym typeface="宋体" panose="02010600030101010101" pitchFamily="2" charset="-122"/>
            </a:endParaRPr>
          </a:p>
        </p:txBody>
      </p:sp>
      <p:sp>
        <p:nvSpPr>
          <p:cNvPr id="30727" name="TextBox 26"/>
          <p:cNvSpPr/>
          <p:nvPr/>
        </p:nvSpPr>
        <p:spPr>
          <a:xfrm rot="682817" flipH="1">
            <a:off x="1125538" y="2662238"/>
            <a:ext cx="3811587" cy="1168400"/>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sym typeface="宋体" panose="02010600030101010101" pitchFamily="2" charset="-122"/>
              </a:rPr>
              <a:t>二是有利于合理调节国家与水资源开采者之间的分配关系。政府通过征收资源税，参与国有水资源开发收益的分配，还可以调节资源占用者与非资源占用者之间的利益分配关系，促进各用水企业的平等竞争。</a:t>
            </a:r>
            <a:endParaRPr lang="zh-CN" altLang="en-US" sz="1400" dirty="0">
              <a:latin typeface="微软雅黑" panose="020B0503020204020204" charset="-122"/>
              <a:ea typeface="微软雅黑" panose="020B0503020204020204" charset="-122"/>
              <a:sym typeface="宋体" panose="02010600030101010101" pitchFamily="2" charset="-122"/>
            </a:endParaRPr>
          </a:p>
        </p:txBody>
      </p:sp>
      <p:sp>
        <p:nvSpPr>
          <p:cNvPr id="30728" name="TextBox 29"/>
          <p:cNvSpPr/>
          <p:nvPr/>
        </p:nvSpPr>
        <p:spPr>
          <a:xfrm rot="240000" flipH="1">
            <a:off x="1393825" y="4316413"/>
            <a:ext cx="3570288" cy="583565"/>
          </a:xfrm>
          <a:prstGeom prst="rect">
            <a:avLst/>
          </a:prstGeom>
          <a:noFill/>
          <a:ln w="9525">
            <a:noFill/>
          </a:ln>
        </p:spPr>
        <p:txBody>
          <a:bodyPr wrap="square" anchor="t">
            <a:spAutoFit/>
          </a:bodyPr>
          <a:lstStyle/>
          <a:p>
            <a:r>
              <a:rPr lang="zh-CN" altLang="en-US" sz="1600" dirty="0">
                <a:latin typeface="微软雅黑" panose="020B0503020204020204" charset="-122"/>
                <a:ea typeface="微软雅黑" panose="020B0503020204020204" charset="-122"/>
                <a:sym typeface="宋体" panose="02010600030101010101" pitchFamily="2" charset="-122"/>
              </a:rPr>
              <a:t>三是有利于理顺税费关系，完善资源税制，规范财税秩序。</a:t>
            </a:r>
            <a:endParaRPr lang="zh-CN" altLang="en-US" sz="1600" dirty="0">
              <a:latin typeface="微软雅黑" panose="020B0503020204020204" charset="-122"/>
              <a:ea typeface="微软雅黑" panose="020B0503020204020204" charset="-122"/>
            </a:endParaRPr>
          </a:p>
        </p:txBody>
      </p:sp>
      <p:sp>
        <p:nvSpPr>
          <p:cNvPr id="30729" name="TextBox 32"/>
          <p:cNvSpPr/>
          <p:nvPr/>
        </p:nvSpPr>
        <p:spPr>
          <a:xfrm rot="-100658" flipH="1">
            <a:off x="1803400" y="5499100"/>
            <a:ext cx="3465513" cy="829945"/>
          </a:xfrm>
          <a:prstGeom prst="rect">
            <a:avLst/>
          </a:prstGeom>
          <a:noFill/>
          <a:ln w="9525">
            <a:noFill/>
          </a:ln>
        </p:spPr>
        <p:txBody>
          <a:bodyPr wrap="square" anchor="t">
            <a:spAutoFit/>
          </a:bodyPr>
          <a:lstStyle/>
          <a:p>
            <a:r>
              <a:rPr lang="zh-CN" altLang="en-US" sz="1600" dirty="0">
                <a:latin typeface="微软雅黑" panose="020B0503020204020204" charset="-122"/>
                <a:ea typeface="微软雅黑" panose="020B0503020204020204" charset="-122"/>
                <a:sym typeface="宋体" panose="02010600030101010101" pitchFamily="2" charset="-122"/>
              </a:rPr>
              <a:t>四是通过试点积累经验，可以为下一步全国推广水资源费改税改革提供可复制、可推广的经验和制度体系。</a:t>
            </a:r>
            <a:endParaRPr lang="zh-CN" altLang="en-US" sz="1600" dirty="0">
              <a:latin typeface="微软雅黑" panose="020B0503020204020204" charset="-122"/>
              <a:ea typeface="微软雅黑" panose="020B0503020204020204" charset="-122"/>
            </a:endParaRPr>
          </a:p>
        </p:txBody>
      </p:sp>
      <p:pic>
        <p:nvPicPr>
          <p:cNvPr id="30730" name="图片 3"/>
          <p:cNvPicPr>
            <a:picLocks noChangeAspect="1"/>
          </p:cNvPicPr>
          <p:nvPr/>
        </p:nvPicPr>
        <p:blipFill>
          <a:blip r:embed="rId2" cstate="print"/>
          <a:stretch>
            <a:fillRect/>
          </a:stretch>
        </p:blipFill>
        <p:spPr>
          <a:xfrm>
            <a:off x="5124450" y="1755775"/>
            <a:ext cx="3871913" cy="4621213"/>
          </a:xfrm>
          <a:prstGeom prst="rect">
            <a:avLst/>
          </a:prstGeom>
          <a:noFill/>
          <a:ln w="9525">
            <a:noFill/>
          </a:ln>
        </p:spPr>
      </p:pic>
      <p:sp>
        <p:nvSpPr>
          <p:cNvPr id="56329" name="TextBox 7"/>
          <p:cNvSpPr/>
          <p:nvPr/>
        </p:nvSpPr>
        <p:spPr>
          <a:xfrm>
            <a:off x="5616575" y="2641600"/>
            <a:ext cx="2800350" cy="2030413"/>
          </a:xfrm>
          <a:prstGeom prst="rect">
            <a:avLst/>
          </a:prstGeom>
          <a:noFill/>
          <a:ln w="9525">
            <a:noFill/>
          </a:ln>
        </p:spPr>
        <p:txBody>
          <a:bodyPr wrap="square">
            <a:spAutoFit/>
          </a:bodyPr>
          <a:lstStyle/>
          <a:p>
            <a:pPr fontAlgn="base"/>
            <a:r>
              <a:rPr lang="zh-CN" altLang="en-US" sz="1400" b="1" strike="noStrike" noProof="1">
                <a:solidFill>
                  <a:srgbClr val="FF0000"/>
                </a:solidFill>
                <a:uFillTx/>
                <a:latin typeface="微软雅黑" panose="020B0503020204020204" charset="-122"/>
                <a:ea typeface="微软雅黑" panose="020B0503020204020204" charset="-122"/>
                <a:cs typeface="+mn-cs"/>
                <a:sym typeface="+mn-ea"/>
              </a:rPr>
              <a:t>水资源税改革的总体目标</a:t>
            </a:r>
            <a:r>
              <a:rPr lang="zh-CN" altLang="en-US" sz="1400" b="1" strike="noStrike" noProof="1" smtClean="0">
                <a:solidFill>
                  <a:srgbClr val="FF0000"/>
                </a:solidFill>
                <a:uFillTx/>
                <a:latin typeface="微软雅黑" panose="020B0503020204020204" charset="-122"/>
                <a:ea typeface="微软雅黑" panose="020B0503020204020204" charset="-122"/>
                <a:cs typeface="+mn-cs"/>
                <a:sym typeface="+mn-ea"/>
              </a:rPr>
              <a:t>：通过</a:t>
            </a:r>
            <a:r>
              <a:rPr lang="zh-CN" altLang="en-US" sz="1400" b="1" strike="noStrike" noProof="1">
                <a:solidFill>
                  <a:srgbClr val="FF0000"/>
                </a:solidFill>
                <a:uFillTx/>
                <a:latin typeface="微软雅黑" panose="020B0503020204020204" charset="-122"/>
                <a:ea typeface="微软雅黑" panose="020B0503020204020204" charset="-122"/>
                <a:cs typeface="+mn-cs"/>
                <a:sym typeface="+mn-ea"/>
              </a:rPr>
              <a:t>开征水资源税，实行水资源费改税，完善资源税费制度，增强法律刚性，提高征管效率，用税收杠杆调节用水需求，引导和鼓励利用地表水资源，有效抑制地下水超采，有效加强水资源保护，促进水资源节约利用、可持续利用，助推经济发展方式转变。</a:t>
            </a:r>
            <a:endParaRPr lang="zh-CN" altLang="en-US" sz="1400" b="1" strike="noStrike" noProof="1">
              <a:solidFill>
                <a:srgbClr val="FF0000"/>
              </a:solidFill>
              <a:uFillTx/>
              <a:latin typeface="微软雅黑" panose="020B0503020204020204" charset="-122"/>
              <a:ea typeface="微软雅黑" panose="020B0503020204020204" charset="-122"/>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3" nodeType="clickEffect">
                                  <p:stCondLst>
                                    <p:cond delay="0"/>
                                  </p:stCondLst>
                                  <p:childTnLst>
                                    <p:set>
                                      <p:cBhvr>
                                        <p:cTn id="6" dur="1" fill="hold">
                                          <p:stCondLst>
                                            <p:cond delay="0"/>
                                          </p:stCondLst>
                                        </p:cTn>
                                        <p:tgtEl>
                                          <p:spTgt spid="56329"/>
                                        </p:tgtEl>
                                        <p:attrNameLst>
                                          <p:attrName>style.visibility</p:attrName>
                                        </p:attrNameLst>
                                      </p:cBhvr>
                                      <p:to>
                                        <p:strVal val="visible"/>
                                      </p:to>
                                    </p:set>
                                    <p:animEffect transition="in" filter="checkerboard(across)">
                                      <p:cBhvr>
                                        <p:cTn id="7" dur="500"/>
                                        <p:tgtEl>
                                          <p:spTgt spid="56329"/>
                                        </p:tgtEl>
                                      </p:cBhvr>
                                    </p:animEffect>
                                  </p:childTnLst>
                                </p:cTn>
                              </p:par>
                              <p:par>
                                <p:cTn id="8" presetID="5" presetClass="entr" presetSubtype="10" fill="hold" nodeType="withEffect">
                                  <p:stCondLst>
                                    <p:cond delay="0"/>
                                  </p:stCondLst>
                                  <p:childTnLst>
                                    <p:set>
                                      <p:cBhvr>
                                        <p:cTn id="9" dur="1" fill="hold">
                                          <p:stCondLst>
                                            <p:cond delay="0"/>
                                          </p:stCondLst>
                                        </p:cTn>
                                        <p:tgtEl>
                                          <p:spTgt spid="30730"/>
                                        </p:tgtEl>
                                        <p:attrNameLst>
                                          <p:attrName>style.visibility</p:attrName>
                                        </p:attrNameLst>
                                      </p:cBhvr>
                                      <p:to>
                                        <p:strVal val="visible"/>
                                      </p:to>
                                    </p:set>
                                    <p:animEffect transition="in" filter="checkerboard(across)">
                                      <p:cBhvr>
                                        <p:cTn id="10" dur="500"/>
                                        <p:tgtEl>
                                          <p:spTgt spid="3073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2"/>
                                        </p:tgtEl>
                                        <p:attrNameLst>
                                          <p:attrName>style.visibility</p:attrName>
                                        </p:attrNameLst>
                                      </p:cBhvr>
                                      <p:to>
                                        <p:strVal val="visible"/>
                                      </p:to>
                                    </p:set>
                                  </p:childTnLst>
                                </p:cTn>
                              </p:par>
                              <p:par>
                                <p:cTn id="15" presetID="1" presetClass="entr" presetSubtype="0" fill="hold" grpId="5" nodeType="withEffect">
                                  <p:stCondLst>
                                    <p:cond delay="0"/>
                                  </p:stCondLst>
                                  <p:childTnLst>
                                    <p:set>
                                      <p:cBhvr>
                                        <p:cTn id="16" dur="1" fill="hold">
                                          <p:stCondLst>
                                            <p:cond delay="0"/>
                                          </p:stCondLst>
                                        </p:cTn>
                                        <p:tgtEl>
                                          <p:spTgt spid="307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7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7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7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07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2"/>
      <p:bldP spid="30726" grpId="3"/>
      <p:bldP spid="30726" grpId="4"/>
      <p:bldP spid="30726" grpId="5"/>
      <p:bldP spid="30727" grpId="0"/>
      <p:bldP spid="30728" grpId="0"/>
      <p:bldP spid="30729" grpId="0"/>
      <p:bldP spid="56329" grpId="0"/>
      <p:bldP spid="56329" grpId="1"/>
      <p:bldP spid="56329" grpId="2"/>
      <p:bldP spid="56329" grpId="3"/>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1" cstate="print"/>
          <a:stretch>
            <a:fillRect/>
          </a:stretch>
        </a:blipFill>
        <a:effectLst/>
      </p:bgPr>
    </p:bg>
    <p:spTree>
      <p:nvGrpSpPr>
        <p:cNvPr id="1" name=""/>
        <p:cNvGrpSpPr/>
        <p:nvPr/>
      </p:nvGrpSpPr>
      <p:grpSpPr>
        <a:xfrm>
          <a:off x="0" y="0"/>
          <a:ext cx="0" cy="0"/>
          <a:chOff x="0" y="0"/>
          <a:chExt cx="0" cy="0"/>
        </a:xfrm>
      </p:grpSpPr>
      <p:sp>
        <p:nvSpPr>
          <p:cNvPr id="13" name="文本框 12"/>
          <p:cNvSpPr txBox="1"/>
          <p:nvPr/>
        </p:nvSpPr>
        <p:spPr>
          <a:xfrm>
            <a:off x="2406650" y="2698750"/>
            <a:ext cx="6319838" cy="706438"/>
          </a:xfrm>
          <a:prstGeom prst="rect">
            <a:avLst/>
          </a:prstGeom>
          <a:noFill/>
        </p:spPr>
        <p:txBody>
          <a:bodyPr wrap="square" rtlCol="0">
            <a:spAutoFit/>
          </a:bodyPr>
          <a:lstStyle/>
          <a:p>
            <a:r>
              <a:rPr lang="zh-CN" altLang="zh-HK" sz="4000" b="1" spc="300" noProof="1">
                <a:solidFill>
                  <a:schemeClr val="bg1"/>
                </a:solidFill>
                <a:latin typeface="微软雅黑" panose="020B0503020204020204" charset="-122"/>
                <a:ea typeface="微软雅黑" panose="020B0503020204020204" charset="-122"/>
                <a:cs typeface="+mn-cs"/>
              </a:rPr>
              <a:t>水资源税改革的制度设计</a:t>
            </a:r>
            <a:endParaRPr lang="en-US" altLang="zh-CN" sz="4000" b="1" spc="300" noProof="1">
              <a:solidFill>
                <a:schemeClr val="bg1"/>
              </a:solidFill>
              <a:latin typeface="微软雅黑" panose="020B0503020204020204" charset="-122"/>
              <a:ea typeface="微软雅黑" panose="020B0503020204020204" charset="-122"/>
            </a:endParaRPr>
          </a:p>
        </p:txBody>
      </p:sp>
      <p:sp>
        <p:nvSpPr>
          <p:cNvPr id="31747" name="Freeform 30"/>
          <p:cNvSpPr/>
          <p:nvPr/>
        </p:nvSpPr>
        <p:spPr>
          <a:xfrm rot="-7860000">
            <a:off x="847725" y="2587625"/>
            <a:ext cx="1422400" cy="1279525"/>
          </a:xfrm>
          <a:custGeom>
            <a:avLst/>
            <a:gdLst/>
            <a:ahLst/>
            <a:cxnLst>
              <a:cxn ang="0">
                <a:pos x="709" y="0"/>
              </a:cxn>
              <a:cxn ang="0">
                <a:pos x="869" y="29"/>
              </a:cxn>
              <a:cxn ang="0">
                <a:pos x="1019" y="99"/>
              </a:cxn>
              <a:cxn ang="0">
                <a:pos x="1151" y="202"/>
              </a:cxn>
              <a:cxn ang="0">
                <a:pos x="1256" y="334"/>
              </a:cxn>
              <a:cxn ang="0">
                <a:pos x="1343" y="490"/>
              </a:cxn>
              <a:cxn ang="0">
                <a:pos x="1410" y="660"/>
              </a:cxn>
              <a:cxn ang="0">
                <a:pos x="1463" y="833"/>
              </a:cxn>
              <a:cxn ang="0">
                <a:pos x="1503" y="997"/>
              </a:cxn>
              <a:cxn ang="0">
                <a:pos x="1530" y="1142"/>
              </a:cxn>
              <a:cxn ang="0">
                <a:pos x="1547" y="1260"/>
              </a:cxn>
              <a:cxn ang="0">
                <a:pos x="1555" y="1338"/>
              </a:cxn>
              <a:cxn ang="0">
                <a:pos x="1557" y="1365"/>
              </a:cxn>
              <a:cxn ang="0">
                <a:pos x="1532" y="1369"/>
              </a:cxn>
              <a:cxn ang="0">
                <a:pos x="1460" y="1378"/>
              </a:cxn>
              <a:cxn ang="0">
                <a:pos x="1351" y="1388"/>
              </a:cxn>
              <a:cxn ang="0">
                <a:pos x="1214" y="1397"/>
              </a:cxn>
              <a:cxn ang="0">
                <a:pos x="1057" y="1399"/>
              </a:cxn>
              <a:cxn ang="0">
                <a:pos x="888" y="1390"/>
              </a:cxn>
              <a:cxn ang="0">
                <a:pos x="716" y="1371"/>
              </a:cxn>
              <a:cxn ang="0">
                <a:pos x="547" y="1336"/>
              </a:cxn>
              <a:cxn ang="0">
                <a:pos x="394" y="1279"/>
              </a:cxn>
              <a:cxn ang="0">
                <a:pos x="263" y="1199"/>
              </a:cxn>
              <a:cxn ang="0">
                <a:pos x="143" y="1079"/>
              </a:cxn>
              <a:cxn ang="0">
                <a:pos x="59" y="940"/>
              </a:cxn>
              <a:cxn ang="0">
                <a:pos x="11" y="789"/>
              </a:cxn>
              <a:cxn ang="0">
                <a:pos x="0" y="629"/>
              </a:cxn>
              <a:cxn ang="0">
                <a:pos x="28" y="471"/>
              </a:cxn>
              <a:cxn ang="0">
                <a:pos x="93" y="322"/>
              </a:cxn>
              <a:cxn ang="0">
                <a:pos x="198" y="189"/>
              </a:cxn>
              <a:cxn ang="0">
                <a:pos x="326" y="90"/>
              </a:cxn>
              <a:cxn ang="0">
                <a:pos x="474" y="27"/>
              </a:cxn>
              <a:cxn ang="0">
                <a:pos x="629" y="0"/>
              </a:cxn>
            </a:cxnLst>
            <a:rect l="0" t="0" r="0" b="0"/>
            <a:pathLst>
              <a:path w="1557" h="1399">
                <a:moveTo>
                  <a:pt x="629" y="0"/>
                </a:moveTo>
                <a:lnTo>
                  <a:pt x="709" y="0"/>
                </a:lnTo>
                <a:lnTo>
                  <a:pt x="789" y="10"/>
                </a:lnTo>
                <a:lnTo>
                  <a:pt x="869" y="29"/>
                </a:lnTo>
                <a:lnTo>
                  <a:pt x="945" y="59"/>
                </a:lnTo>
                <a:lnTo>
                  <a:pt x="1019" y="99"/>
                </a:lnTo>
                <a:lnTo>
                  <a:pt x="1090" y="147"/>
                </a:lnTo>
                <a:lnTo>
                  <a:pt x="1151" y="202"/>
                </a:lnTo>
                <a:lnTo>
                  <a:pt x="1206" y="265"/>
                </a:lnTo>
                <a:lnTo>
                  <a:pt x="1256" y="334"/>
                </a:lnTo>
                <a:lnTo>
                  <a:pt x="1303" y="410"/>
                </a:lnTo>
                <a:lnTo>
                  <a:pt x="1343" y="490"/>
                </a:lnTo>
                <a:lnTo>
                  <a:pt x="1378" y="574"/>
                </a:lnTo>
                <a:lnTo>
                  <a:pt x="1410" y="660"/>
                </a:lnTo>
                <a:lnTo>
                  <a:pt x="1439" y="746"/>
                </a:lnTo>
                <a:lnTo>
                  <a:pt x="1463" y="833"/>
                </a:lnTo>
                <a:lnTo>
                  <a:pt x="1484" y="915"/>
                </a:lnTo>
                <a:lnTo>
                  <a:pt x="1503" y="997"/>
                </a:lnTo>
                <a:lnTo>
                  <a:pt x="1517" y="1073"/>
                </a:lnTo>
                <a:lnTo>
                  <a:pt x="1530" y="1142"/>
                </a:lnTo>
                <a:lnTo>
                  <a:pt x="1538" y="1205"/>
                </a:lnTo>
                <a:lnTo>
                  <a:pt x="1547" y="1260"/>
                </a:lnTo>
                <a:lnTo>
                  <a:pt x="1551" y="1304"/>
                </a:lnTo>
                <a:lnTo>
                  <a:pt x="1555" y="1338"/>
                </a:lnTo>
                <a:lnTo>
                  <a:pt x="1557" y="1359"/>
                </a:lnTo>
                <a:lnTo>
                  <a:pt x="1557" y="1365"/>
                </a:lnTo>
                <a:lnTo>
                  <a:pt x="1551" y="1365"/>
                </a:lnTo>
                <a:lnTo>
                  <a:pt x="1532" y="1369"/>
                </a:lnTo>
                <a:lnTo>
                  <a:pt x="1500" y="1373"/>
                </a:lnTo>
                <a:lnTo>
                  <a:pt x="1460" y="1378"/>
                </a:lnTo>
                <a:lnTo>
                  <a:pt x="1410" y="1382"/>
                </a:lnTo>
                <a:lnTo>
                  <a:pt x="1351" y="1388"/>
                </a:lnTo>
                <a:lnTo>
                  <a:pt x="1286" y="1392"/>
                </a:lnTo>
                <a:lnTo>
                  <a:pt x="1214" y="1397"/>
                </a:lnTo>
                <a:lnTo>
                  <a:pt x="1139" y="1399"/>
                </a:lnTo>
                <a:lnTo>
                  <a:pt x="1057" y="1399"/>
                </a:lnTo>
                <a:lnTo>
                  <a:pt x="972" y="1397"/>
                </a:lnTo>
                <a:lnTo>
                  <a:pt x="888" y="1390"/>
                </a:lnTo>
                <a:lnTo>
                  <a:pt x="802" y="1382"/>
                </a:lnTo>
                <a:lnTo>
                  <a:pt x="716" y="1371"/>
                </a:lnTo>
                <a:lnTo>
                  <a:pt x="631" y="1354"/>
                </a:lnTo>
                <a:lnTo>
                  <a:pt x="547" y="1336"/>
                </a:lnTo>
                <a:lnTo>
                  <a:pt x="469" y="1310"/>
                </a:lnTo>
                <a:lnTo>
                  <a:pt x="394" y="1279"/>
                </a:lnTo>
                <a:lnTo>
                  <a:pt x="326" y="1241"/>
                </a:lnTo>
                <a:lnTo>
                  <a:pt x="263" y="1199"/>
                </a:lnTo>
                <a:lnTo>
                  <a:pt x="200" y="1142"/>
                </a:lnTo>
                <a:lnTo>
                  <a:pt x="143" y="1079"/>
                </a:lnTo>
                <a:lnTo>
                  <a:pt x="97" y="1012"/>
                </a:lnTo>
                <a:lnTo>
                  <a:pt x="59" y="940"/>
                </a:lnTo>
                <a:lnTo>
                  <a:pt x="30" y="864"/>
                </a:lnTo>
                <a:lnTo>
                  <a:pt x="11" y="789"/>
                </a:lnTo>
                <a:lnTo>
                  <a:pt x="0" y="709"/>
                </a:lnTo>
                <a:lnTo>
                  <a:pt x="0" y="629"/>
                </a:lnTo>
                <a:lnTo>
                  <a:pt x="9" y="549"/>
                </a:lnTo>
                <a:lnTo>
                  <a:pt x="28" y="471"/>
                </a:lnTo>
                <a:lnTo>
                  <a:pt x="55" y="395"/>
                </a:lnTo>
                <a:lnTo>
                  <a:pt x="93" y="322"/>
                </a:lnTo>
                <a:lnTo>
                  <a:pt x="141" y="252"/>
                </a:lnTo>
                <a:lnTo>
                  <a:pt x="198" y="189"/>
                </a:lnTo>
                <a:lnTo>
                  <a:pt x="259" y="136"/>
                </a:lnTo>
                <a:lnTo>
                  <a:pt x="326" y="90"/>
                </a:lnTo>
                <a:lnTo>
                  <a:pt x="398" y="54"/>
                </a:lnTo>
                <a:lnTo>
                  <a:pt x="474" y="27"/>
                </a:lnTo>
                <a:lnTo>
                  <a:pt x="549" y="8"/>
                </a:lnTo>
                <a:lnTo>
                  <a:pt x="629" y="0"/>
                </a:lnTo>
                <a:close/>
              </a:path>
            </a:pathLst>
          </a:custGeom>
          <a:solidFill>
            <a:schemeClr val="bg1"/>
          </a:solidFill>
          <a:ln w="0">
            <a:noFill/>
          </a:ln>
        </p:spPr>
        <p:txBody>
          <a:bodyPr/>
          <a:lstStyle/>
          <a:p>
            <a:endParaRPr lang="zh-CN" altLang="en-US"/>
          </a:p>
        </p:txBody>
      </p:sp>
      <p:sp>
        <p:nvSpPr>
          <p:cNvPr id="31748" name="文本框 1"/>
          <p:cNvSpPr txBox="1"/>
          <p:nvPr/>
        </p:nvSpPr>
        <p:spPr>
          <a:xfrm>
            <a:off x="1389063" y="2803525"/>
            <a:ext cx="511175" cy="706438"/>
          </a:xfrm>
          <a:prstGeom prst="rect">
            <a:avLst/>
          </a:prstGeom>
          <a:noFill/>
          <a:ln w="9525">
            <a:noFill/>
          </a:ln>
        </p:spPr>
        <p:txBody>
          <a:bodyPr wrap="square" anchor="t">
            <a:spAutoFit/>
          </a:bodyPr>
          <a:lstStyle/>
          <a:p>
            <a:r>
              <a:rPr lang="en-US" altLang="zh-CN" sz="4000" b="1" dirty="0" smtClean="0">
                <a:latin typeface="Calibri" panose="020F0502020204030204" charset="0"/>
                <a:ea typeface="微软雅黑" panose="020B0503020204020204" charset="-122"/>
              </a:rPr>
              <a:t>3</a:t>
            </a:r>
            <a:endParaRPr lang="en-US" altLang="zh-CN" sz="4000" b="1" dirty="0">
              <a:latin typeface="Calibri" panose="020F0502020204030204" charset="0"/>
              <a:ea typeface="微软雅黑" panose="020B0503020204020204" charset="-122"/>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3"/>
                                        </p:tgtEl>
                                        <p:attrNameLst>
                                          <p:attrName>ppt_x</p:attrName>
                                          <p:attrName>ppt_y</p:attrName>
                                        </p:attrNameLst>
                                      </p:cBhvr>
                                    </p:animMotion>
                                    <p:animRot by="1500000">
                                      <p:cBhvr>
                                        <p:cTn id="7" dur="125" fill="hold">
                                          <p:stCondLst>
                                            <p:cond delay="0"/>
                                          </p:stCondLst>
                                        </p:cTn>
                                        <p:tgtEl>
                                          <p:spTgt spid="13"/>
                                        </p:tgtEl>
                                        <p:attrNameLst>
                                          <p:attrName>r</p:attrName>
                                        </p:attrNameLst>
                                      </p:cBhvr>
                                    </p:animRot>
                                    <p:animRot by="-1500000">
                                      <p:cBhvr>
                                        <p:cTn id="8" dur="125" fill="hold">
                                          <p:stCondLst>
                                            <p:cond delay="125"/>
                                          </p:stCondLst>
                                        </p:cTn>
                                        <p:tgtEl>
                                          <p:spTgt spid="13"/>
                                        </p:tgtEl>
                                        <p:attrNameLst>
                                          <p:attrName>r</p:attrName>
                                        </p:attrNameLst>
                                      </p:cBhvr>
                                    </p:animRot>
                                    <p:animRot by="-1500000">
                                      <p:cBhvr>
                                        <p:cTn id="9" dur="125" fill="hold">
                                          <p:stCondLst>
                                            <p:cond delay="250"/>
                                          </p:stCondLst>
                                        </p:cTn>
                                        <p:tgtEl>
                                          <p:spTgt spid="13"/>
                                        </p:tgtEl>
                                        <p:attrNameLst>
                                          <p:attrName>r</p:attrName>
                                        </p:attrNameLst>
                                      </p:cBhvr>
                                    </p:animRot>
                                    <p:animRot by="1500000">
                                      <p:cBhvr>
                                        <p:cTn id="10" dur="125" fill="hold">
                                          <p:stCondLst>
                                            <p:cond delay="375"/>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组合 38"/>
          <p:cNvGrpSpPr/>
          <p:nvPr/>
        </p:nvGrpSpPr>
        <p:grpSpPr>
          <a:xfrm>
            <a:off x="2422525" y="968375"/>
            <a:ext cx="6224588" cy="1130300"/>
            <a:chOff x="0" y="0"/>
            <a:chExt cx="5843044" cy="1656184"/>
          </a:xfrm>
        </p:grpSpPr>
        <p:sp>
          <p:nvSpPr>
            <p:cNvPr id="33794" name="圆角矩形 39"/>
            <p:cNvSpPr/>
            <p:nvPr/>
          </p:nvSpPr>
          <p:spPr>
            <a:xfrm>
              <a:off x="0" y="174335"/>
              <a:ext cx="5668709" cy="1481849"/>
            </a:xfrm>
            <a:prstGeom prst="roundRect">
              <a:avLst>
                <a:gd name="adj" fmla="val 50000"/>
              </a:avLst>
            </a:prstGeom>
            <a:solidFill>
              <a:srgbClr val="29A3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795" name="圆角矩形 40"/>
            <p:cNvSpPr/>
            <p:nvPr/>
          </p:nvSpPr>
          <p:spPr>
            <a:xfrm>
              <a:off x="246343" y="310838"/>
              <a:ext cx="4680520" cy="1223528"/>
            </a:xfrm>
            <a:prstGeom prst="roundRect">
              <a:avLst>
                <a:gd name="adj" fmla="val 50000"/>
              </a:avLst>
            </a:prstGeom>
            <a:blipFill rotWithShape="1">
              <a:blip r:embed="rId1" cstate="print"/>
            </a:blip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796" name="圆角矩形 41"/>
            <p:cNvSpPr/>
            <p:nvPr/>
          </p:nvSpPr>
          <p:spPr>
            <a:xfrm>
              <a:off x="421423" y="435815"/>
              <a:ext cx="4429413" cy="950497"/>
            </a:xfrm>
            <a:prstGeom prst="roundRect">
              <a:avLst>
                <a:gd name="adj" fmla="val 50000"/>
              </a:avLst>
            </a:prstGeom>
            <a:solidFill>
              <a:srgbClr val="FFFF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nvGrpSpPr>
            <p:cNvPr id="33797" name="组合 42"/>
            <p:cNvGrpSpPr/>
            <p:nvPr/>
          </p:nvGrpSpPr>
          <p:grpSpPr>
            <a:xfrm>
              <a:off x="4186860" y="0"/>
              <a:ext cx="1656184" cy="1656184"/>
              <a:chOff x="0" y="0"/>
              <a:chExt cx="2736304" cy="2736304"/>
            </a:xfrm>
          </p:grpSpPr>
          <p:sp>
            <p:nvSpPr>
              <p:cNvPr id="33798" name="椭圆 43"/>
              <p:cNvSpPr/>
              <p:nvPr/>
            </p:nvSpPr>
            <p:spPr>
              <a:xfrm>
                <a:off x="0" y="0"/>
                <a:ext cx="2736304" cy="2736304"/>
              </a:xfrm>
              <a:prstGeom prst="ellipse">
                <a:avLst/>
              </a:prstGeom>
              <a:blipFill rotWithShape="1">
                <a:blip r:embed="rId2" cstate="print"/>
              </a:blipFill>
              <a:ln w="38100"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799" name="椭圆 44"/>
              <p:cNvSpPr/>
              <p:nvPr/>
            </p:nvSpPr>
            <p:spPr>
              <a:xfrm>
                <a:off x="288032" y="288032"/>
                <a:ext cx="2160240" cy="2160240"/>
              </a:xfrm>
              <a:prstGeom prst="ellipse">
                <a:avLst/>
              </a:prstGeom>
              <a:gradFill rotWithShape="1">
                <a:gsLst>
                  <a:gs pos="0">
                    <a:srgbClr val="00B6FC">
                      <a:alpha val="100000"/>
                    </a:srgbClr>
                  </a:gs>
                  <a:gs pos="79999">
                    <a:srgbClr val="85DCFF">
                      <a:alpha val="100000"/>
                    </a:srgbClr>
                  </a:gs>
                  <a:gs pos="100000">
                    <a:srgbClr val="85DCFF">
                      <a:alpha val="100000"/>
                    </a:srgbClr>
                  </a:gs>
                </a:gsLst>
                <a:lin ang="2700000" scaled="1"/>
                <a:tileRect/>
              </a:gra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grpSp>
      <p:grpSp>
        <p:nvGrpSpPr>
          <p:cNvPr id="33800" name="组合 45"/>
          <p:cNvGrpSpPr/>
          <p:nvPr/>
        </p:nvGrpSpPr>
        <p:grpSpPr>
          <a:xfrm flipH="1">
            <a:off x="1574800" y="2098675"/>
            <a:ext cx="6357938" cy="1130300"/>
            <a:chOff x="0" y="0"/>
            <a:chExt cx="5843044" cy="1656184"/>
          </a:xfrm>
        </p:grpSpPr>
        <p:sp>
          <p:nvSpPr>
            <p:cNvPr id="33801" name="圆角矩形 46"/>
            <p:cNvSpPr/>
            <p:nvPr/>
          </p:nvSpPr>
          <p:spPr>
            <a:xfrm>
              <a:off x="0" y="174335"/>
              <a:ext cx="5668709" cy="1481849"/>
            </a:xfrm>
            <a:prstGeom prst="roundRect">
              <a:avLst>
                <a:gd name="adj" fmla="val 50000"/>
              </a:avLst>
            </a:prstGeom>
            <a:solidFill>
              <a:srgbClr val="29A3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02" name="圆角矩形 47"/>
            <p:cNvSpPr/>
            <p:nvPr/>
          </p:nvSpPr>
          <p:spPr>
            <a:xfrm>
              <a:off x="246343" y="310838"/>
              <a:ext cx="4680520" cy="1223528"/>
            </a:xfrm>
            <a:prstGeom prst="roundRect">
              <a:avLst>
                <a:gd name="adj" fmla="val 50000"/>
              </a:avLst>
            </a:prstGeom>
            <a:blipFill rotWithShape="1">
              <a:blip r:embed="rId1" cstate="print"/>
            </a:blip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03" name="圆角矩形 48"/>
            <p:cNvSpPr/>
            <p:nvPr/>
          </p:nvSpPr>
          <p:spPr>
            <a:xfrm>
              <a:off x="421423" y="435815"/>
              <a:ext cx="4429413" cy="950497"/>
            </a:xfrm>
            <a:prstGeom prst="roundRect">
              <a:avLst>
                <a:gd name="adj" fmla="val 50000"/>
              </a:avLst>
            </a:prstGeom>
            <a:solidFill>
              <a:srgbClr val="FFFF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nvGrpSpPr>
            <p:cNvPr id="33804" name="组合 49"/>
            <p:cNvGrpSpPr/>
            <p:nvPr/>
          </p:nvGrpSpPr>
          <p:grpSpPr>
            <a:xfrm>
              <a:off x="4186860" y="0"/>
              <a:ext cx="1656184" cy="1656184"/>
              <a:chOff x="0" y="0"/>
              <a:chExt cx="2736304" cy="2736304"/>
            </a:xfrm>
          </p:grpSpPr>
          <p:sp>
            <p:nvSpPr>
              <p:cNvPr id="33805" name="椭圆 50"/>
              <p:cNvSpPr/>
              <p:nvPr/>
            </p:nvSpPr>
            <p:spPr>
              <a:xfrm>
                <a:off x="0" y="0"/>
                <a:ext cx="2736304" cy="2736304"/>
              </a:xfrm>
              <a:prstGeom prst="ellipse">
                <a:avLst/>
              </a:prstGeom>
              <a:blipFill rotWithShape="1">
                <a:blip r:embed="rId2" cstate="print"/>
              </a:blipFill>
              <a:ln w="38100"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06" name="椭圆 51"/>
              <p:cNvSpPr/>
              <p:nvPr/>
            </p:nvSpPr>
            <p:spPr>
              <a:xfrm>
                <a:off x="288032" y="288032"/>
                <a:ext cx="2160240" cy="2160240"/>
              </a:xfrm>
              <a:prstGeom prst="ellipse">
                <a:avLst/>
              </a:prstGeom>
              <a:gradFill rotWithShape="1">
                <a:gsLst>
                  <a:gs pos="0">
                    <a:srgbClr val="00B6FC">
                      <a:alpha val="100000"/>
                    </a:srgbClr>
                  </a:gs>
                  <a:gs pos="79999">
                    <a:srgbClr val="85DCFF">
                      <a:alpha val="100000"/>
                    </a:srgbClr>
                  </a:gs>
                  <a:gs pos="100000">
                    <a:srgbClr val="85DCFF">
                      <a:alpha val="100000"/>
                    </a:srgbClr>
                  </a:gs>
                </a:gsLst>
                <a:lin ang="2700000" scaled="1"/>
                <a:tileRect/>
              </a:gra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grpSp>
      <p:grpSp>
        <p:nvGrpSpPr>
          <p:cNvPr id="33807" name="组合 52"/>
          <p:cNvGrpSpPr/>
          <p:nvPr/>
        </p:nvGrpSpPr>
        <p:grpSpPr>
          <a:xfrm>
            <a:off x="2424113" y="3240088"/>
            <a:ext cx="6223000" cy="1130300"/>
            <a:chOff x="0" y="0"/>
            <a:chExt cx="5843044" cy="1656184"/>
          </a:xfrm>
        </p:grpSpPr>
        <p:sp>
          <p:nvSpPr>
            <p:cNvPr id="33808" name="圆角矩形 53"/>
            <p:cNvSpPr/>
            <p:nvPr/>
          </p:nvSpPr>
          <p:spPr>
            <a:xfrm>
              <a:off x="0" y="174335"/>
              <a:ext cx="5668709" cy="1481849"/>
            </a:xfrm>
            <a:prstGeom prst="roundRect">
              <a:avLst>
                <a:gd name="adj" fmla="val 50000"/>
              </a:avLst>
            </a:prstGeom>
            <a:solidFill>
              <a:srgbClr val="29A3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09" name="圆角矩形 54"/>
            <p:cNvSpPr/>
            <p:nvPr/>
          </p:nvSpPr>
          <p:spPr>
            <a:xfrm>
              <a:off x="246343" y="310838"/>
              <a:ext cx="4680520" cy="1223528"/>
            </a:xfrm>
            <a:prstGeom prst="roundRect">
              <a:avLst>
                <a:gd name="adj" fmla="val 50000"/>
              </a:avLst>
            </a:prstGeom>
            <a:blipFill rotWithShape="1">
              <a:blip r:embed="rId1" cstate="print"/>
            </a:blip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10" name="圆角矩形 55"/>
            <p:cNvSpPr/>
            <p:nvPr/>
          </p:nvSpPr>
          <p:spPr>
            <a:xfrm>
              <a:off x="421423" y="435815"/>
              <a:ext cx="4429413" cy="950497"/>
            </a:xfrm>
            <a:prstGeom prst="roundRect">
              <a:avLst>
                <a:gd name="adj" fmla="val 50000"/>
              </a:avLst>
            </a:prstGeom>
            <a:solidFill>
              <a:srgbClr val="FFFF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nvGrpSpPr>
            <p:cNvPr id="33811" name="组合 56"/>
            <p:cNvGrpSpPr/>
            <p:nvPr/>
          </p:nvGrpSpPr>
          <p:grpSpPr>
            <a:xfrm>
              <a:off x="4186860" y="0"/>
              <a:ext cx="1656184" cy="1656184"/>
              <a:chOff x="0" y="0"/>
              <a:chExt cx="2736304" cy="2736304"/>
            </a:xfrm>
          </p:grpSpPr>
          <p:sp>
            <p:nvSpPr>
              <p:cNvPr id="33812" name="椭圆 57"/>
              <p:cNvSpPr/>
              <p:nvPr/>
            </p:nvSpPr>
            <p:spPr>
              <a:xfrm>
                <a:off x="0" y="0"/>
                <a:ext cx="2736304" cy="2736304"/>
              </a:xfrm>
              <a:prstGeom prst="ellipse">
                <a:avLst/>
              </a:prstGeom>
              <a:blipFill rotWithShape="1">
                <a:blip r:embed="rId2" cstate="print"/>
              </a:blipFill>
              <a:ln w="38100"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13" name="椭圆 58"/>
              <p:cNvSpPr/>
              <p:nvPr/>
            </p:nvSpPr>
            <p:spPr>
              <a:xfrm>
                <a:off x="288032" y="288032"/>
                <a:ext cx="2160240" cy="2160240"/>
              </a:xfrm>
              <a:prstGeom prst="ellipse">
                <a:avLst/>
              </a:prstGeom>
              <a:gradFill rotWithShape="1">
                <a:gsLst>
                  <a:gs pos="0">
                    <a:srgbClr val="00B6FC">
                      <a:alpha val="100000"/>
                    </a:srgbClr>
                  </a:gs>
                  <a:gs pos="79999">
                    <a:srgbClr val="85DCFF">
                      <a:alpha val="100000"/>
                    </a:srgbClr>
                  </a:gs>
                  <a:gs pos="100000">
                    <a:srgbClr val="85DCFF">
                      <a:alpha val="100000"/>
                    </a:srgbClr>
                  </a:gs>
                </a:gsLst>
                <a:lin ang="2700000" scaled="1"/>
                <a:tileRect/>
              </a:gra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grpSp>
      <p:grpSp>
        <p:nvGrpSpPr>
          <p:cNvPr id="33814" name="组合 59"/>
          <p:cNvGrpSpPr/>
          <p:nvPr/>
        </p:nvGrpSpPr>
        <p:grpSpPr>
          <a:xfrm flipH="1">
            <a:off x="1543050" y="4362450"/>
            <a:ext cx="6391275" cy="1130300"/>
            <a:chOff x="0" y="0"/>
            <a:chExt cx="5843044" cy="1656184"/>
          </a:xfrm>
        </p:grpSpPr>
        <p:sp>
          <p:nvSpPr>
            <p:cNvPr id="33815" name="圆角矩形 60"/>
            <p:cNvSpPr/>
            <p:nvPr/>
          </p:nvSpPr>
          <p:spPr>
            <a:xfrm>
              <a:off x="0" y="174335"/>
              <a:ext cx="5668709" cy="1481849"/>
            </a:xfrm>
            <a:prstGeom prst="roundRect">
              <a:avLst>
                <a:gd name="adj" fmla="val 50000"/>
              </a:avLst>
            </a:prstGeom>
            <a:solidFill>
              <a:srgbClr val="29A3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16" name="圆角矩形 61"/>
            <p:cNvSpPr/>
            <p:nvPr/>
          </p:nvSpPr>
          <p:spPr>
            <a:xfrm>
              <a:off x="246343" y="310838"/>
              <a:ext cx="4680520" cy="1223528"/>
            </a:xfrm>
            <a:prstGeom prst="roundRect">
              <a:avLst>
                <a:gd name="adj" fmla="val 50000"/>
              </a:avLst>
            </a:prstGeom>
            <a:blipFill rotWithShape="1">
              <a:blip r:embed="rId1" cstate="print"/>
            </a:blip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17" name="圆角矩形 62"/>
            <p:cNvSpPr/>
            <p:nvPr/>
          </p:nvSpPr>
          <p:spPr>
            <a:xfrm>
              <a:off x="421423" y="435815"/>
              <a:ext cx="4429413" cy="950497"/>
            </a:xfrm>
            <a:prstGeom prst="roundRect">
              <a:avLst>
                <a:gd name="adj" fmla="val 50000"/>
              </a:avLst>
            </a:prstGeom>
            <a:solidFill>
              <a:srgbClr val="FFFF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nvGrpSpPr>
            <p:cNvPr id="33818" name="组合 63"/>
            <p:cNvGrpSpPr/>
            <p:nvPr/>
          </p:nvGrpSpPr>
          <p:grpSpPr>
            <a:xfrm>
              <a:off x="4186860" y="0"/>
              <a:ext cx="1656184" cy="1656184"/>
              <a:chOff x="0" y="0"/>
              <a:chExt cx="2736304" cy="2736304"/>
            </a:xfrm>
          </p:grpSpPr>
          <p:sp>
            <p:nvSpPr>
              <p:cNvPr id="33819" name="椭圆 64"/>
              <p:cNvSpPr/>
              <p:nvPr/>
            </p:nvSpPr>
            <p:spPr>
              <a:xfrm>
                <a:off x="0" y="0"/>
                <a:ext cx="2736304" cy="2736304"/>
              </a:xfrm>
              <a:prstGeom prst="ellipse">
                <a:avLst/>
              </a:prstGeom>
              <a:blipFill rotWithShape="1">
                <a:blip r:embed="rId2" cstate="print"/>
              </a:blipFill>
              <a:ln w="38100"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20" name="椭圆 65"/>
              <p:cNvSpPr/>
              <p:nvPr/>
            </p:nvSpPr>
            <p:spPr>
              <a:xfrm>
                <a:off x="288032" y="288032"/>
                <a:ext cx="2160240" cy="2160240"/>
              </a:xfrm>
              <a:prstGeom prst="ellipse">
                <a:avLst/>
              </a:prstGeom>
              <a:gradFill rotWithShape="1">
                <a:gsLst>
                  <a:gs pos="0">
                    <a:srgbClr val="00B6FC">
                      <a:alpha val="100000"/>
                    </a:srgbClr>
                  </a:gs>
                  <a:gs pos="79999">
                    <a:srgbClr val="85DCFF">
                      <a:alpha val="100000"/>
                    </a:srgbClr>
                  </a:gs>
                  <a:gs pos="100000">
                    <a:srgbClr val="85DCFF">
                      <a:alpha val="100000"/>
                    </a:srgbClr>
                  </a:gs>
                </a:gsLst>
                <a:lin ang="2700000" scaled="1"/>
                <a:tileRect/>
              </a:gra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grpSp>
      <p:sp>
        <p:nvSpPr>
          <p:cNvPr id="33821" name="TextBox 70"/>
          <p:cNvSpPr/>
          <p:nvPr/>
        </p:nvSpPr>
        <p:spPr>
          <a:xfrm>
            <a:off x="2794000" y="1204913"/>
            <a:ext cx="4192588" cy="738187"/>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rPr>
              <a:t>水资源</a:t>
            </a:r>
            <a:r>
              <a:rPr lang="en-US" altLang="zh-CN" sz="1400" dirty="0">
                <a:latin typeface="微软雅黑" panose="020B0503020204020204" charset="-122"/>
                <a:ea typeface="微软雅黑" panose="020B0503020204020204" charset="-122"/>
              </a:rPr>
              <a:t>“</a:t>
            </a:r>
            <a:r>
              <a:rPr lang="zh-CN" altLang="en-US" sz="1400" dirty="0">
                <a:latin typeface="微软雅黑" panose="020B0503020204020204" charset="-122"/>
                <a:ea typeface="微软雅黑" panose="020B0503020204020204" charset="-122"/>
              </a:rPr>
              <a:t>费改税</a:t>
            </a:r>
            <a:r>
              <a:rPr lang="en-US" altLang="zh-CN" sz="1400" dirty="0">
                <a:latin typeface="微软雅黑" panose="020B0503020204020204" charset="-122"/>
                <a:ea typeface="微软雅黑" panose="020B0503020204020204" charset="-122"/>
              </a:rPr>
              <a:t>”</a:t>
            </a:r>
            <a:r>
              <a:rPr lang="zh-CN" altLang="en-US" sz="1400" dirty="0">
                <a:latin typeface="微软雅黑" panose="020B0503020204020204" charset="-122"/>
                <a:ea typeface="微软雅黑" panose="020B0503020204020204" charset="-122"/>
              </a:rPr>
              <a:t>，缴纳义务人、征收对象、计征依据等基本要素不变，并根据情况发展变化和税收征管实际，合理调整相关政策，实现平稳转换</a:t>
            </a:r>
            <a:endParaRPr lang="zh-CN" altLang="en-US" sz="1400" dirty="0">
              <a:latin typeface="微软雅黑" panose="020B0503020204020204" charset="-122"/>
              <a:ea typeface="微软雅黑" panose="020B0503020204020204" charset="-122"/>
            </a:endParaRPr>
          </a:p>
        </p:txBody>
      </p:sp>
      <p:sp>
        <p:nvSpPr>
          <p:cNvPr id="33822" name="文本框 13"/>
          <p:cNvSpPr txBox="1"/>
          <p:nvPr/>
        </p:nvSpPr>
        <p:spPr>
          <a:xfrm>
            <a:off x="7069138" y="1343025"/>
            <a:ext cx="1454150" cy="460375"/>
          </a:xfrm>
          <a:prstGeom prst="rect">
            <a:avLst/>
          </a:prstGeom>
          <a:noFill/>
          <a:ln w="9525">
            <a:noFill/>
          </a:ln>
        </p:spPr>
        <p:txBody>
          <a:bodyPr wrap="square" anchor="t">
            <a:spAutoFit/>
          </a:bodyPr>
          <a:lstStyle/>
          <a:p>
            <a:r>
              <a:rPr lang="zh-CN" altLang="en-US" sz="2400" b="1">
                <a:latin typeface="方正小标宋简体" panose="02010601030101010101" charset="-122"/>
                <a:ea typeface="方正小标宋简体" panose="02010601030101010101" charset="-122"/>
              </a:rPr>
              <a:t>有序衔接</a:t>
            </a:r>
            <a:endParaRPr lang="zh-CN" altLang="en-US" sz="2400" b="1">
              <a:latin typeface="方正小标宋简体" panose="02010601030101010101" charset="-122"/>
              <a:ea typeface="方正小标宋简体" panose="02010601030101010101" charset="-122"/>
            </a:endParaRPr>
          </a:p>
        </p:txBody>
      </p:sp>
      <p:sp>
        <p:nvSpPr>
          <p:cNvPr id="33823" name="文本框 14"/>
          <p:cNvSpPr txBox="1"/>
          <p:nvPr/>
        </p:nvSpPr>
        <p:spPr>
          <a:xfrm>
            <a:off x="1765300" y="2433638"/>
            <a:ext cx="1663700" cy="460375"/>
          </a:xfrm>
          <a:prstGeom prst="rect">
            <a:avLst/>
          </a:prstGeom>
          <a:noFill/>
          <a:ln w="9525">
            <a:noFill/>
          </a:ln>
        </p:spPr>
        <p:txBody>
          <a:bodyPr wrap="square" anchor="t">
            <a:spAutoFit/>
          </a:bodyPr>
          <a:lstStyle/>
          <a:p>
            <a:r>
              <a:rPr lang="zh-CN" altLang="en-US" sz="2400" b="1">
                <a:latin typeface="方正小标宋简体" panose="02010601030101010101" charset="-122"/>
                <a:ea typeface="方正小标宋简体" panose="02010601030101010101" charset="-122"/>
              </a:rPr>
              <a:t>税费平移</a:t>
            </a:r>
            <a:endParaRPr lang="zh-CN" altLang="en-US" sz="2400" b="1">
              <a:latin typeface="方正小标宋简体" panose="02010601030101010101" charset="-122"/>
              <a:ea typeface="方正小标宋简体" panose="02010601030101010101" charset="-122"/>
            </a:endParaRPr>
          </a:p>
        </p:txBody>
      </p:sp>
      <p:sp>
        <p:nvSpPr>
          <p:cNvPr id="33824" name="TextBox 70"/>
          <p:cNvSpPr/>
          <p:nvPr/>
        </p:nvSpPr>
        <p:spPr>
          <a:xfrm>
            <a:off x="3429000" y="2382838"/>
            <a:ext cx="4191000" cy="736600"/>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rPr>
              <a:t>以现行水资源费负担水平为基础，基本实现税费平移，对居民和一般工商业税额标准保持不变，不增加正常生活用水负担</a:t>
            </a:r>
            <a:endParaRPr lang="zh-CN" altLang="en-US" sz="1400" dirty="0">
              <a:latin typeface="微软雅黑" panose="020B0503020204020204" charset="-122"/>
              <a:ea typeface="微软雅黑" panose="020B0503020204020204" charset="-122"/>
            </a:endParaRPr>
          </a:p>
        </p:txBody>
      </p:sp>
      <p:sp>
        <p:nvSpPr>
          <p:cNvPr id="33825" name="TextBox 70"/>
          <p:cNvSpPr/>
          <p:nvPr/>
        </p:nvSpPr>
        <p:spPr>
          <a:xfrm>
            <a:off x="2809875" y="3549650"/>
            <a:ext cx="4191000" cy="736600"/>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rPr>
              <a:t>有效发挥水资源税调节作用，增强执法刚性，形成有效约束机制。通过设置差别税额，抑制地下水超采和不合理用水需求，调整优化用水结构</a:t>
            </a:r>
            <a:endParaRPr lang="zh-CN" altLang="en-US" sz="1400" dirty="0">
              <a:latin typeface="微软雅黑" panose="020B0503020204020204" charset="-122"/>
              <a:ea typeface="微软雅黑" panose="020B0503020204020204" charset="-122"/>
            </a:endParaRPr>
          </a:p>
        </p:txBody>
      </p:sp>
      <p:sp>
        <p:nvSpPr>
          <p:cNvPr id="33826" name="文本框 20"/>
          <p:cNvSpPr txBox="1"/>
          <p:nvPr/>
        </p:nvSpPr>
        <p:spPr>
          <a:xfrm>
            <a:off x="7051675" y="3622675"/>
            <a:ext cx="1455738" cy="460375"/>
          </a:xfrm>
          <a:prstGeom prst="rect">
            <a:avLst/>
          </a:prstGeom>
          <a:noFill/>
          <a:ln w="9525">
            <a:noFill/>
          </a:ln>
        </p:spPr>
        <p:txBody>
          <a:bodyPr wrap="square" anchor="t">
            <a:spAutoFit/>
          </a:bodyPr>
          <a:lstStyle/>
          <a:p>
            <a:r>
              <a:rPr lang="zh-CN" altLang="en-US" sz="2400" b="1">
                <a:latin typeface="方正小标宋简体" panose="02010601030101010101" charset="-122"/>
                <a:ea typeface="方正小标宋简体" panose="02010601030101010101" charset="-122"/>
              </a:rPr>
              <a:t>注重调控</a:t>
            </a:r>
            <a:endParaRPr lang="zh-CN" altLang="en-US" sz="2400" b="1">
              <a:latin typeface="方正小标宋简体" panose="02010601030101010101" charset="-122"/>
              <a:ea typeface="方正小标宋简体" panose="02010601030101010101" charset="-122"/>
            </a:endParaRPr>
          </a:p>
        </p:txBody>
      </p:sp>
      <p:sp>
        <p:nvSpPr>
          <p:cNvPr id="33827" name="文本框 21"/>
          <p:cNvSpPr txBox="1"/>
          <p:nvPr/>
        </p:nvSpPr>
        <p:spPr>
          <a:xfrm>
            <a:off x="1733550" y="4695825"/>
            <a:ext cx="1663700" cy="460375"/>
          </a:xfrm>
          <a:prstGeom prst="rect">
            <a:avLst/>
          </a:prstGeom>
          <a:noFill/>
          <a:ln w="9525">
            <a:noFill/>
          </a:ln>
        </p:spPr>
        <p:txBody>
          <a:bodyPr wrap="square" anchor="t">
            <a:spAutoFit/>
          </a:bodyPr>
          <a:lstStyle/>
          <a:p>
            <a:r>
              <a:rPr lang="zh-CN" altLang="en-US" sz="2400" b="1">
                <a:latin typeface="方正小标宋简体" panose="02010601030101010101" charset="-122"/>
                <a:ea typeface="方正小标宋简体" panose="02010601030101010101" charset="-122"/>
              </a:rPr>
              <a:t>适度分权</a:t>
            </a:r>
            <a:endParaRPr lang="zh-CN" altLang="en-US" sz="2400" b="1">
              <a:latin typeface="方正小标宋简体" panose="02010601030101010101" charset="-122"/>
              <a:ea typeface="方正小标宋简体" panose="02010601030101010101" charset="-122"/>
            </a:endParaRPr>
          </a:p>
        </p:txBody>
      </p:sp>
      <p:sp>
        <p:nvSpPr>
          <p:cNvPr id="33828" name="TextBox 70"/>
          <p:cNvSpPr/>
          <p:nvPr/>
        </p:nvSpPr>
        <p:spPr>
          <a:xfrm>
            <a:off x="3279775" y="4632325"/>
            <a:ext cx="4192588" cy="738188"/>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rPr>
              <a:t>根据各地水资源状况在统一税政基础上十分全，赋予地方政府确定税额标准等税政管理权，更好发挥地方政府主观能动性，因地制宜制定相关政策</a:t>
            </a:r>
            <a:endParaRPr lang="zh-CN" altLang="en-US" sz="1400" dirty="0">
              <a:latin typeface="微软雅黑" panose="020B0503020204020204" charset="-122"/>
              <a:ea typeface="微软雅黑" panose="020B0503020204020204" charset="-122"/>
            </a:endParaRPr>
          </a:p>
        </p:txBody>
      </p:sp>
      <p:grpSp>
        <p:nvGrpSpPr>
          <p:cNvPr id="33829" name="组合 52"/>
          <p:cNvGrpSpPr/>
          <p:nvPr/>
        </p:nvGrpSpPr>
        <p:grpSpPr>
          <a:xfrm>
            <a:off x="2406650" y="5519738"/>
            <a:ext cx="6224588" cy="1130300"/>
            <a:chOff x="0" y="0"/>
            <a:chExt cx="5843044" cy="1656184"/>
          </a:xfrm>
        </p:grpSpPr>
        <p:sp>
          <p:nvSpPr>
            <p:cNvPr id="33830" name="圆角矩形 53"/>
            <p:cNvSpPr/>
            <p:nvPr/>
          </p:nvSpPr>
          <p:spPr>
            <a:xfrm>
              <a:off x="0" y="174335"/>
              <a:ext cx="5668709" cy="1481849"/>
            </a:xfrm>
            <a:prstGeom prst="roundRect">
              <a:avLst>
                <a:gd name="adj" fmla="val 50000"/>
              </a:avLst>
            </a:prstGeom>
            <a:solidFill>
              <a:srgbClr val="29A3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31" name="圆角矩形 54"/>
            <p:cNvSpPr/>
            <p:nvPr/>
          </p:nvSpPr>
          <p:spPr>
            <a:xfrm>
              <a:off x="246343" y="310838"/>
              <a:ext cx="4680520" cy="1223528"/>
            </a:xfrm>
            <a:prstGeom prst="roundRect">
              <a:avLst>
                <a:gd name="adj" fmla="val 50000"/>
              </a:avLst>
            </a:prstGeom>
            <a:blipFill rotWithShape="1">
              <a:blip r:embed="rId1" cstate="print"/>
            </a:blip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32" name="圆角矩形 55"/>
            <p:cNvSpPr/>
            <p:nvPr/>
          </p:nvSpPr>
          <p:spPr>
            <a:xfrm>
              <a:off x="421423" y="435815"/>
              <a:ext cx="4429413" cy="950497"/>
            </a:xfrm>
            <a:prstGeom prst="roundRect">
              <a:avLst>
                <a:gd name="adj" fmla="val 50000"/>
              </a:avLst>
            </a:prstGeom>
            <a:solidFill>
              <a:srgbClr val="FFFF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nvGrpSpPr>
            <p:cNvPr id="33833" name="组合 56"/>
            <p:cNvGrpSpPr/>
            <p:nvPr/>
          </p:nvGrpSpPr>
          <p:grpSpPr>
            <a:xfrm>
              <a:off x="4186860" y="0"/>
              <a:ext cx="1656184" cy="1656184"/>
              <a:chOff x="0" y="0"/>
              <a:chExt cx="2736304" cy="2736304"/>
            </a:xfrm>
          </p:grpSpPr>
          <p:sp>
            <p:nvSpPr>
              <p:cNvPr id="33834" name="椭圆 57"/>
              <p:cNvSpPr/>
              <p:nvPr/>
            </p:nvSpPr>
            <p:spPr>
              <a:xfrm>
                <a:off x="0" y="0"/>
                <a:ext cx="2736304" cy="2736304"/>
              </a:xfrm>
              <a:prstGeom prst="ellipse">
                <a:avLst/>
              </a:prstGeom>
              <a:blipFill rotWithShape="1">
                <a:blip r:embed="rId2" cstate="print"/>
              </a:blipFill>
              <a:ln w="38100"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35" name="椭圆 58"/>
              <p:cNvSpPr/>
              <p:nvPr/>
            </p:nvSpPr>
            <p:spPr>
              <a:xfrm>
                <a:off x="288032" y="288032"/>
                <a:ext cx="2160240" cy="2160240"/>
              </a:xfrm>
              <a:prstGeom prst="ellipse">
                <a:avLst/>
              </a:prstGeom>
              <a:gradFill rotWithShape="1">
                <a:gsLst>
                  <a:gs pos="0">
                    <a:srgbClr val="00B6FC">
                      <a:alpha val="100000"/>
                    </a:srgbClr>
                  </a:gs>
                  <a:gs pos="79999">
                    <a:srgbClr val="85DCFF">
                      <a:alpha val="100000"/>
                    </a:srgbClr>
                  </a:gs>
                  <a:gs pos="100000">
                    <a:srgbClr val="85DCFF">
                      <a:alpha val="100000"/>
                    </a:srgbClr>
                  </a:gs>
                </a:gsLst>
                <a:lin ang="2700000" scaled="1"/>
                <a:tileRect/>
              </a:gra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grpSp>
      <p:sp>
        <p:nvSpPr>
          <p:cNvPr id="33836" name="TextBox 70"/>
          <p:cNvSpPr/>
          <p:nvPr/>
        </p:nvSpPr>
        <p:spPr>
          <a:xfrm>
            <a:off x="2794000" y="5829300"/>
            <a:ext cx="4191000" cy="736600"/>
          </a:xfrm>
          <a:prstGeom prst="rect">
            <a:avLst/>
          </a:prstGeom>
          <a:noFill/>
          <a:ln w="9525">
            <a:noFill/>
          </a:ln>
        </p:spPr>
        <p:txBody>
          <a:bodyPr wrap="square" anchor="t">
            <a:spAutoFit/>
          </a:bodyPr>
          <a:lstStyle/>
          <a:p>
            <a:r>
              <a:rPr lang="zh-CN" altLang="en-US" sz="1400" dirty="0">
                <a:latin typeface="微软雅黑" panose="020B0503020204020204" charset="-122"/>
                <a:ea typeface="微软雅黑" panose="020B0503020204020204" charset="-122"/>
              </a:rPr>
              <a:t>坚持统筹规划、全面设计、稳步推进。在河北省先行试点的基础上，选择条件成熟、有代表性的地区扩大试点范围，在全面总结试点经验后在全国推开</a:t>
            </a:r>
            <a:endParaRPr lang="zh-CN" altLang="en-US" sz="1400" dirty="0">
              <a:latin typeface="微软雅黑" panose="020B0503020204020204" charset="-122"/>
              <a:ea typeface="微软雅黑" panose="020B0503020204020204" charset="-122"/>
            </a:endParaRPr>
          </a:p>
        </p:txBody>
      </p:sp>
      <p:sp>
        <p:nvSpPr>
          <p:cNvPr id="33837" name="文本框 33"/>
          <p:cNvSpPr txBox="1"/>
          <p:nvPr/>
        </p:nvSpPr>
        <p:spPr>
          <a:xfrm>
            <a:off x="7035800" y="5902325"/>
            <a:ext cx="1454150" cy="460375"/>
          </a:xfrm>
          <a:prstGeom prst="rect">
            <a:avLst/>
          </a:prstGeom>
          <a:noFill/>
          <a:ln w="9525">
            <a:noFill/>
          </a:ln>
        </p:spPr>
        <p:txBody>
          <a:bodyPr wrap="square" anchor="t">
            <a:spAutoFit/>
          </a:bodyPr>
          <a:lstStyle/>
          <a:p>
            <a:r>
              <a:rPr lang="zh-CN" altLang="en-US" sz="2400" b="1">
                <a:latin typeface="方正小标宋简体" panose="02010601030101010101" charset="-122"/>
                <a:ea typeface="方正小标宋简体" panose="02010601030101010101" charset="-122"/>
              </a:rPr>
              <a:t>循序渐进</a:t>
            </a:r>
            <a:endParaRPr lang="zh-CN" altLang="en-US" sz="2400" b="1">
              <a:latin typeface="方正小标宋简体" panose="02010601030101010101" charset="-122"/>
              <a:ea typeface="方正小标宋简体" panose="02010601030101010101" charset="-122"/>
            </a:endParaRPr>
          </a:p>
        </p:txBody>
      </p:sp>
      <p:sp>
        <p:nvSpPr>
          <p:cNvPr id="33838" name="文本框 3"/>
          <p:cNvSpPr txBox="1"/>
          <p:nvPr/>
        </p:nvSpPr>
        <p:spPr>
          <a:xfrm>
            <a:off x="2479675" y="214313"/>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四、水资源税改革的制度设计</a:t>
            </a:r>
            <a:endParaRPr lang="zh-CN" altLang="en-US" sz="2400">
              <a:latin typeface="方正小标宋简体" panose="02010601030101010101" charset="-122"/>
              <a:ea typeface="方正小标宋简体" panose="02010601030101010101" charset="-122"/>
            </a:endParaRPr>
          </a:p>
        </p:txBody>
      </p:sp>
      <p:sp>
        <p:nvSpPr>
          <p:cNvPr id="33839" name="椭圆 141"/>
          <p:cNvSpPr/>
          <p:nvPr/>
        </p:nvSpPr>
        <p:spPr>
          <a:xfrm>
            <a:off x="255588" y="968375"/>
            <a:ext cx="1030287" cy="5842000"/>
          </a:xfrm>
          <a:prstGeom prst="ellipse">
            <a:avLst/>
          </a:prstGeom>
          <a:gradFill rotWithShape="1">
            <a:gsLst>
              <a:gs pos="0">
                <a:srgbClr val="00ADEA">
                  <a:alpha val="100000"/>
                </a:srgbClr>
              </a:gs>
              <a:gs pos="53000">
                <a:srgbClr val="0070C0">
                  <a:alpha val="100000"/>
                </a:srgbClr>
              </a:gs>
              <a:gs pos="100000">
                <a:srgbClr val="0070C0">
                  <a:alpha val="100000"/>
                </a:srgbClr>
              </a:gs>
            </a:gsLst>
            <a:path path="rect">
              <a:fillToRect l="50000" t="50000" r="50000" b="50000"/>
            </a:path>
            <a:tileRect/>
          </a:gra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3840" name="文本框 2"/>
          <p:cNvSpPr txBox="1"/>
          <p:nvPr/>
        </p:nvSpPr>
        <p:spPr>
          <a:xfrm>
            <a:off x="515938" y="1531938"/>
            <a:ext cx="338137" cy="4830762"/>
          </a:xfrm>
          <a:prstGeom prst="rect">
            <a:avLst/>
          </a:prstGeom>
          <a:noFill/>
          <a:ln w="9525">
            <a:noFill/>
          </a:ln>
        </p:spPr>
        <p:txBody>
          <a:bodyPr wrap="square" anchor="t">
            <a:spAutoFit/>
          </a:bodyPr>
          <a:lstStyle/>
          <a:p>
            <a:r>
              <a:rPr lang="zh-CN" altLang="en-US" sz="2800" b="1">
                <a:solidFill>
                  <a:schemeClr val="bg1"/>
                </a:solidFill>
                <a:latin typeface="微软雅黑" panose="020B0503020204020204" charset="-122"/>
                <a:ea typeface="微软雅黑" panose="020B0503020204020204" charset="-122"/>
              </a:rPr>
              <a:t>水资源税改革的基本原则</a:t>
            </a:r>
            <a:endParaRPr lang="zh-CN" altLang="en-US" sz="2800" b="1">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1" nodeType="withEffect">
                                  <p:stCondLst>
                                    <p:cond delay="0"/>
                                  </p:stCondLst>
                                  <p:childTnLst>
                                    <p:set>
                                      <p:cBhvr>
                                        <p:cTn id="6" dur="1" fill="hold">
                                          <p:stCondLst>
                                            <p:cond delay="0"/>
                                          </p:stCondLst>
                                        </p:cTn>
                                        <p:tgtEl>
                                          <p:spTgt spid="33840"/>
                                        </p:tgtEl>
                                        <p:attrNameLst>
                                          <p:attrName>style.visibility</p:attrName>
                                        </p:attrNameLst>
                                      </p:cBhvr>
                                      <p:to>
                                        <p:strVal val="visible"/>
                                      </p:to>
                                    </p:set>
                                    <p:anim calcmode="lin" valueType="num">
                                      <p:cBhvr additive="base">
                                        <p:cTn id="7" dur="500"/>
                                        <p:tgtEl>
                                          <p:spTgt spid="33840"/>
                                        </p:tgtEl>
                                        <p:attrNameLst>
                                          <p:attrName>ppt_y</p:attrName>
                                        </p:attrNameLst>
                                      </p:cBhvr>
                                      <p:tavLst>
                                        <p:tav tm="0">
                                          <p:val>
                                            <p:strVal val="#ppt_y+#ppt_h*1.125000"/>
                                          </p:val>
                                        </p:tav>
                                        <p:tav tm="100000">
                                          <p:val>
                                            <p:strVal val="#ppt_y"/>
                                          </p:val>
                                        </p:tav>
                                      </p:tavLst>
                                    </p:anim>
                                    <p:animEffect transition="in" filter="wipe(up)">
                                      <p:cBhvr>
                                        <p:cTn id="8" dur="500"/>
                                        <p:tgtEl>
                                          <p:spTgt spid="33840"/>
                                        </p:tgtEl>
                                      </p:cBhvr>
                                    </p:animEffect>
                                  </p:childTnLst>
                                </p:cTn>
                              </p:par>
                              <p:par>
                                <p:cTn id="9" presetID="12" presetClass="entr" presetSubtype="4" fill="hold" grpId="1" nodeType="withEffect">
                                  <p:stCondLst>
                                    <p:cond delay="0"/>
                                  </p:stCondLst>
                                  <p:childTnLst>
                                    <p:set>
                                      <p:cBhvr>
                                        <p:cTn id="10" dur="1" fill="hold">
                                          <p:stCondLst>
                                            <p:cond delay="0"/>
                                          </p:stCondLst>
                                        </p:cTn>
                                        <p:tgtEl>
                                          <p:spTgt spid="33839"/>
                                        </p:tgtEl>
                                        <p:attrNameLst>
                                          <p:attrName>style.visibility</p:attrName>
                                        </p:attrNameLst>
                                      </p:cBhvr>
                                      <p:to>
                                        <p:strVal val="visible"/>
                                      </p:to>
                                    </p:set>
                                    <p:anim calcmode="lin" valueType="num">
                                      <p:cBhvr additive="base">
                                        <p:cTn id="11" dur="500"/>
                                        <p:tgtEl>
                                          <p:spTgt spid="33839"/>
                                        </p:tgtEl>
                                        <p:attrNameLst>
                                          <p:attrName>ppt_y</p:attrName>
                                        </p:attrNameLst>
                                      </p:cBhvr>
                                      <p:tavLst>
                                        <p:tav tm="0">
                                          <p:val>
                                            <p:strVal val="#ppt_y+#ppt_h*1.125000"/>
                                          </p:val>
                                        </p:tav>
                                        <p:tav tm="100000">
                                          <p:val>
                                            <p:strVal val="#ppt_y"/>
                                          </p:val>
                                        </p:tav>
                                      </p:tavLst>
                                    </p:anim>
                                    <p:animEffect transition="in" filter="wipe(up)">
                                      <p:cBhvr>
                                        <p:cTn id="12" dur="500"/>
                                        <p:tgtEl>
                                          <p:spTgt spid="3383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3793"/>
                                        </p:tgtEl>
                                        <p:attrNameLst>
                                          <p:attrName>style.visibility</p:attrName>
                                        </p:attrNameLst>
                                      </p:cBhvr>
                                      <p:to>
                                        <p:strVal val="visible"/>
                                      </p:to>
                                    </p:set>
                                    <p:anim calcmode="lin" valueType="num">
                                      <p:cBhvr additive="base">
                                        <p:cTn id="17" dur="500"/>
                                        <p:tgtEl>
                                          <p:spTgt spid="33793"/>
                                        </p:tgtEl>
                                        <p:attrNameLst>
                                          <p:attrName>ppt_y</p:attrName>
                                        </p:attrNameLst>
                                      </p:cBhvr>
                                      <p:tavLst>
                                        <p:tav tm="0">
                                          <p:val>
                                            <p:strVal val="#ppt_y+#ppt_h*1.125000"/>
                                          </p:val>
                                        </p:tav>
                                        <p:tav tm="100000">
                                          <p:val>
                                            <p:strVal val="#ppt_y"/>
                                          </p:val>
                                        </p:tav>
                                      </p:tavLst>
                                    </p:anim>
                                    <p:animEffect transition="in" filter="wipe(up)">
                                      <p:cBhvr>
                                        <p:cTn id="18" dur="500"/>
                                        <p:tgtEl>
                                          <p:spTgt spid="33793"/>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33821"/>
                                        </p:tgtEl>
                                        <p:attrNameLst>
                                          <p:attrName>style.visibility</p:attrName>
                                        </p:attrNameLst>
                                      </p:cBhvr>
                                      <p:to>
                                        <p:strVal val="visible"/>
                                      </p:to>
                                    </p:set>
                                    <p:anim calcmode="lin" valueType="num">
                                      <p:cBhvr additive="base">
                                        <p:cTn id="21" dur="500"/>
                                        <p:tgtEl>
                                          <p:spTgt spid="33821"/>
                                        </p:tgtEl>
                                        <p:attrNameLst>
                                          <p:attrName>ppt_y</p:attrName>
                                        </p:attrNameLst>
                                      </p:cBhvr>
                                      <p:tavLst>
                                        <p:tav tm="0">
                                          <p:val>
                                            <p:strVal val="#ppt_y+#ppt_h*1.125000"/>
                                          </p:val>
                                        </p:tav>
                                        <p:tav tm="100000">
                                          <p:val>
                                            <p:strVal val="#ppt_y"/>
                                          </p:val>
                                        </p:tav>
                                      </p:tavLst>
                                    </p:anim>
                                    <p:animEffect transition="in" filter="wipe(up)">
                                      <p:cBhvr>
                                        <p:cTn id="22" dur="500"/>
                                        <p:tgtEl>
                                          <p:spTgt spid="33821"/>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33822"/>
                                        </p:tgtEl>
                                        <p:attrNameLst>
                                          <p:attrName>style.visibility</p:attrName>
                                        </p:attrNameLst>
                                      </p:cBhvr>
                                      <p:to>
                                        <p:strVal val="visible"/>
                                      </p:to>
                                    </p:set>
                                    <p:anim calcmode="lin" valueType="num">
                                      <p:cBhvr additive="base">
                                        <p:cTn id="25" dur="500"/>
                                        <p:tgtEl>
                                          <p:spTgt spid="33822"/>
                                        </p:tgtEl>
                                        <p:attrNameLst>
                                          <p:attrName>ppt_y</p:attrName>
                                        </p:attrNameLst>
                                      </p:cBhvr>
                                      <p:tavLst>
                                        <p:tav tm="0">
                                          <p:val>
                                            <p:strVal val="#ppt_y+#ppt_h*1.125000"/>
                                          </p:val>
                                        </p:tav>
                                        <p:tav tm="100000">
                                          <p:val>
                                            <p:strVal val="#ppt_y"/>
                                          </p:val>
                                        </p:tav>
                                      </p:tavLst>
                                    </p:anim>
                                    <p:animEffect transition="in" filter="wipe(up)">
                                      <p:cBhvr>
                                        <p:cTn id="26" dur="500"/>
                                        <p:tgtEl>
                                          <p:spTgt spid="33822"/>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33800"/>
                                        </p:tgtEl>
                                        <p:attrNameLst>
                                          <p:attrName>style.visibility</p:attrName>
                                        </p:attrNameLst>
                                      </p:cBhvr>
                                      <p:to>
                                        <p:strVal val="visible"/>
                                      </p:to>
                                    </p:set>
                                    <p:anim calcmode="lin" valueType="num">
                                      <p:cBhvr additive="base">
                                        <p:cTn id="31" dur="500"/>
                                        <p:tgtEl>
                                          <p:spTgt spid="33800"/>
                                        </p:tgtEl>
                                        <p:attrNameLst>
                                          <p:attrName>ppt_y</p:attrName>
                                        </p:attrNameLst>
                                      </p:cBhvr>
                                      <p:tavLst>
                                        <p:tav tm="0">
                                          <p:val>
                                            <p:strVal val="#ppt_y+#ppt_h*1.125000"/>
                                          </p:val>
                                        </p:tav>
                                        <p:tav tm="100000">
                                          <p:val>
                                            <p:strVal val="#ppt_y"/>
                                          </p:val>
                                        </p:tav>
                                      </p:tavLst>
                                    </p:anim>
                                    <p:animEffect transition="in" filter="wipe(up)">
                                      <p:cBhvr>
                                        <p:cTn id="32" dur="500"/>
                                        <p:tgtEl>
                                          <p:spTgt spid="3380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33823"/>
                                        </p:tgtEl>
                                        <p:attrNameLst>
                                          <p:attrName>style.visibility</p:attrName>
                                        </p:attrNameLst>
                                      </p:cBhvr>
                                      <p:to>
                                        <p:strVal val="visible"/>
                                      </p:to>
                                    </p:set>
                                    <p:anim calcmode="lin" valueType="num">
                                      <p:cBhvr additive="base">
                                        <p:cTn id="35" dur="500"/>
                                        <p:tgtEl>
                                          <p:spTgt spid="33823"/>
                                        </p:tgtEl>
                                        <p:attrNameLst>
                                          <p:attrName>ppt_y</p:attrName>
                                        </p:attrNameLst>
                                      </p:cBhvr>
                                      <p:tavLst>
                                        <p:tav tm="0">
                                          <p:val>
                                            <p:strVal val="#ppt_y+#ppt_h*1.125000"/>
                                          </p:val>
                                        </p:tav>
                                        <p:tav tm="100000">
                                          <p:val>
                                            <p:strVal val="#ppt_y"/>
                                          </p:val>
                                        </p:tav>
                                      </p:tavLst>
                                    </p:anim>
                                    <p:animEffect transition="in" filter="wipe(up)">
                                      <p:cBhvr>
                                        <p:cTn id="36" dur="500"/>
                                        <p:tgtEl>
                                          <p:spTgt spid="3382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33824"/>
                                        </p:tgtEl>
                                        <p:attrNameLst>
                                          <p:attrName>style.visibility</p:attrName>
                                        </p:attrNameLst>
                                      </p:cBhvr>
                                      <p:to>
                                        <p:strVal val="visible"/>
                                      </p:to>
                                    </p:set>
                                    <p:anim calcmode="lin" valueType="num">
                                      <p:cBhvr additive="base">
                                        <p:cTn id="39" dur="500"/>
                                        <p:tgtEl>
                                          <p:spTgt spid="33824"/>
                                        </p:tgtEl>
                                        <p:attrNameLst>
                                          <p:attrName>ppt_y</p:attrName>
                                        </p:attrNameLst>
                                      </p:cBhvr>
                                      <p:tavLst>
                                        <p:tav tm="0">
                                          <p:val>
                                            <p:strVal val="#ppt_y+#ppt_h*1.125000"/>
                                          </p:val>
                                        </p:tav>
                                        <p:tav tm="100000">
                                          <p:val>
                                            <p:strVal val="#ppt_y"/>
                                          </p:val>
                                        </p:tav>
                                      </p:tavLst>
                                    </p:anim>
                                    <p:animEffect transition="in" filter="wipe(up)">
                                      <p:cBhvr>
                                        <p:cTn id="40" dur="500"/>
                                        <p:tgtEl>
                                          <p:spTgt spid="33824"/>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33807"/>
                                        </p:tgtEl>
                                        <p:attrNameLst>
                                          <p:attrName>style.visibility</p:attrName>
                                        </p:attrNameLst>
                                      </p:cBhvr>
                                      <p:to>
                                        <p:strVal val="visible"/>
                                      </p:to>
                                    </p:set>
                                    <p:anim calcmode="lin" valueType="num">
                                      <p:cBhvr additive="base">
                                        <p:cTn id="45" dur="500"/>
                                        <p:tgtEl>
                                          <p:spTgt spid="33807"/>
                                        </p:tgtEl>
                                        <p:attrNameLst>
                                          <p:attrName>ppt_y</p:attrName>
                                        </p:attrNameLst>
                                      </p:cBhvr>
                                      <p:tavLst>
                                        <p:tav tm="0">
                                          <p:val>
                                            <p:strVal val="#ppt_y+#ppt_h*1.125000"/>
                                          </p:val>
                                        </p:tav>
                                        <p:tav tm="100000">
                                          <p:val>
                                            <p:strVal val="#ppt_y"/>
                                          </p:val>
                                        </p:tav>
                                      </p:tavLst>
                                    </p:anim>
                                    <p:animEffect transition="in" filter="wipe(up)">
                                      <p:cBhvr>
                                        <p:cTn id="46" dur="500"/>
                                        <p:tgtEl>
                                          <p:spTgt spid="33807"/>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33825"/>
                                        </p:tgtEl>
                                        <p:attrNameLst>
                                          <p:attrName>style.visibility</p:attrName>
                                        </p:attrNameLst>
                                      </p:cBhvr>
                                      <p:to>
                                        <p:strVal val="visible"/>
                                      </p:to>
                                    </p:set>
                                    <p:anim calcmode="lin" valueType="num">
                                      <p:cBhvr additive="base">
                                        <p:cTn id="49" dur="500"/>
                                        <p:tgtEl>
                                          <p:spTgt spid="33825"/>
                                        </p:tgtEl>
                                        <p:attrNameLst>
                                          <p:attrName>ppt_y</p:attrName>
                                        </p:attrNameLst>
                                      </p:cBhvr>
                                      <p:tavLst>
                                        <p:tav tm="0">
                                          <p:val>
                                            <p:strVal val="#ppt_y+#ppt_h*1.125000"/>
                                          </p:val>
                                        </p:tav>
                                        <p:tav tm="100000">
                                          <p:val>
                                            <p:strVal val="#ppt_y"/>
                                          </p:val>
                                        </p:tav>
                                      </p:tavLst>
                                    </p:anim>
                                    <p:animEffect transition="in" filter="wipe(up)">
                                      <p:cBhvr>
                                        <p:cTn id="50" dur="500"/>
                                        <p:tgtEl>
                                          <p:spTgt spid="33825"/>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33826"/>
                                        </p:tgtEl>
                                        <p:attrNameLst>
                                          <p:attrName>style.visibility</p:attrName>
                                        </p:attrNameLst>
                                      </p:cBhvr>
                                      <p:to>
                                        <p:strVal val="visible"/>
                                      </p:to>
                                    </p:set>
                                    <p:anim calcmode="lin" valueType="num">
                                      <p:cBhvr additive="base">
                                        <p:cTn id="53" dur="500"/>
                                        <p:tgtEl>
                                          <p:spTgt spid="33826"/>
                                        </p:tgtEl>
                                        <p:attrNameLst>
                                          <p:attrName>ppt_y</p:attrName>
                                        </p:attrNameLst>
                                      </p:cBhvr>
                                      <p:tavLst>
                                        <p:tav tm="0">
                                          <p:val>
                                            <p:strVal val="#ppt_y+#ppt_h*1.125000"/>
                                          </p:val>
                                        </p:tav>
                                        <p:tav tm="100000">
                                          <p:val>
                                            <p:strVal val="#ppt_y"/>
                                          </p:val>
                                        </p:tav>
                                      </p:tavLst>
                                    </p:anim>
                                    <p:animEffect transition="in" filter="wipe(up)">
                                      <p:cBhvr>
                                        <p:cTn id="54" dur="500"/>
                                        <p:tgtEl>
                                          <p:spTgt spid="33826"/>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4" fill="hold" nodeType="clickEffect">
                                  <p:stCondLst>
                                    <p:cond delay="0"/>
                                  </p:stCondLst>
                                  <p:childTnLst>
                                    <p:set>
                                      <p:cBhvr>
                                        <p:cTn id="58" dur="1" fill="hold">
                                          <p:stCondLst>
                                            <p:cond delay="0"/>
                                          </p:stCondLst>
                                        </p:cTn>
                                        <p:tgtEl>
                                          <p:spTgt spid="33814"/>
                                        </p:tgtEl>
                                        <p:attrNameLst>
                                          <p:attrName>style.visibility</p:attrName>
                                        </p:attrNameLst>
                                      </p:cBhvr>
                                      <p:to>
                                        <p:strVal val="visible"/>
                                      </p:to>
                                    </p:set>
                                    <p:anim calcmode="lin" valueType="num">
                                      <p:cBhvr additive="base">
                                        <p:cTn id="59" dur="500"/>
                                        <p:tgtEl>
                                          <p:spTgt spid="33814"/>
                                        </p:tgtEl>
                                        <p:attrNameLst>
                                          <p:attrName>ppt_y</p:attrName>
                                        </p:attrNameLst>
                                      </p:cBhvr>
                                      <p:tavLst>
                                        <p:tav tm="0">
                                          <p:val>
                                            <p:strVal val="#ppt_y+#ppt_h*1.125000"/>
                                          </p:val>
                                        </p:tav>
                                        <p:tav tm="100000">
                                          <p:val>
                                            <p:strVal val="#ppt_y"/>
                                          </p:val>
                                        </p:tav>
                                      </p:tavLst>
                                    </p:anim>
                                    <p:animEffect transition="in" filter="wipe(up)">
                                      <p:cBhvr>
                                        <p:cTn id="60" dur="500"/>
                                        <p:tgtEl>
                                          <p:spTgt spid="33814"/>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33827"/>
                                        </p:tgtEl>
                                        <p:attrNameLst>
                                          <p:attrName>style.visibility</p:attrName>
                                        </p:attrNameLst>
                                      </p:cBhvr>
                                      <p:to>
                                        <p:strVal val="visible"/>
                                      </p:to>
                                    </p:set>
                                    <p:anim calcmode="lin" valueType="num">
                                      <p:cBhvr additive="base">
                                        <p:cTn id="63" dur="500"/>
                                        <p:tgtEl>
                                          <p:spTgt spid="33827"/>
                                        </p:tgtEl>
                                        <p:attrNameLst>
                                          <p:attrName>ppt_y</p:attrName>
                                        </p:attrNameLst>
                                      </p:cBhvr>
                                      <p:tavLst>
                                        <p:tav tm="0">
                                          <p:val>
                                            <p:strVal val="#ppt_y+#ppt_h*1.125000"/>
                                          </p:val>
                                        </p:tav>
                                        <p:tav tm="100000">
                                          <p:val>
                                            <p:strVal val="#ppt_y"/>
                                          </p:val>
                                        </p:tav>
                                      </p:tavLst>
                                    </p:anim>
                                    <p:animEffect transition="in" filter="wipe(up)">
                                      <p:cBhvr>
                                        <p:cTn id="64" dur="500"/>
                                        <p:tgtEl>
                                          <p:spTgt spid="33827"/>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33828"/>
                                        </p:tgtEl>
                                        <p:attrNameLst>
                                          <p:attrName>style.visibility</p:attrName>
                                        </p:attrNameLst>
                                      </p:cBhvr>
                                      <p:to>
                                        <p:strVal val="visible"/>
                                      </p:to>
                                    </p:set>
                                    <p:anim calcmode="lin" valueType="num">
                                      <p:cBhvr additive="base">
                                        <p:cTn id="67" dur="500"/>
                                        <p:tgtEl>
                                          <p:spTgt spid="33828"/>
                                        </p:tgtEl>
                                        <p:attrNameLst>
                                          <p:attrName>ppt_y</p:attrName>
                                        </p:attrNameLst>
                                      </p:cBhvr>
                                      <p:tavLst>
                                        <p:tav tm="0">
                                          <p:val>
                                            <p:strVal val="#ppt_y+#ppt_h*1.125000"/>
                                          </p:val>
                                        </p:tav>
                                        <p:tav tm="100000">
                                          <p:val>
                                            <p:strVal val="#ppt_y"/>
                                          </p:val>
                                        </p:tav>
                                      </p:tavLst>
                                    </p:anim>
                                    <p:animEffect transition="in" filter="wipe(up)">
                                      <p:cBhvr>
                                        <p:cTn id="68" dur="500"/>
                                        <p:tgtEl>
                                          <p:spTgt spid="33828"/>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4" fill="hold" nodeType="clickEffect">
                                  <p:stCondLst>
                                    <p:cond delay="0"/>
                                  </p:stCondLst>
                                  <p:childTnLst>
                                    <p:set>
                                      <p:cBhvr>
                                        <p:cTn id="72" dur="1" fill="hold">
                                          <p:stCondLst>
                                            <p:cond delay="0"/>
                                          </p:stCondLst>
                                        </p:cTn>
                                        <p:tgtEl>
                                          <p:spTgt spid="33829"/>
                                        </p:tgtEl>
                                        <p:attrNameLst>
                                          <p:attrName>style.visibility</p:attrName>
                                        </p:attrNameLst>
                                      </p:cBhvr>
                                      <p:to>
                                        <p:strVal val="visible"/>
                                      </p:to>
                                    </p:set>
                                    <p:anim calcmode="lin" valueType="num">
                                      <p:cBhvr additive="base">
                                        <p:cTn id="73" dur="500"/>
                                        <p:tgtEl>
                                          <p:spTgt spid="33829"/>
                                        </p:tgtEl>
                                        <p:attrNameLst>
                                          <p:attrName>ppt_y</p:attrName>
                                        </p:attrNameLst>
                                      </p:cBhvr>
                                      <p:tavLst>
                                        <p:tav tm="0">
                                          <p:val>
                                            <p:strVal val="#ppt_y+#ppt_h*1.125000"/>
                                          </p:val>
                                        </p:tav>
                                        <p:tav tm="100000">
                                          <p:val>
                                            <p:strVal val="#ppt_y"/>
                                          </p:val>
                                        </p:tav>
                                      </p:tavLst>
                                    </p:anim>
                                    <p:animEffect transition="in" filter="wipe(up)">
                                      <p:cBhvr>
                                        <p:cTn id="74" dur="500"/>
                                        <p:tgtEl>
                                          <p:spTgt spid="33829"/>
                                        </p:tgtEl>
                                      </p:cBhvr>
                                    </p:animEffect>
                                  </p:childTnLst>
                                </p:cTn>
                              </p:par>
                              <p:par>
                                <p:cTn id="75" presetID="12" presetClass="entr" presetSubtype="4" fill="hold" grpId="0" nodeType="withEffect">
                                  <p:stCondLst>
                                    <p:cond delay="0"/>
                                  </p:stCondLst>
                                  <p:childTnLst>
                                    <p:set>
                                      <p:cBhvr>
                                        <p:cTn id="76" dur="1" fill="hold">
                                          <p:stCondLst>
                                            <p:cond delay="0"/>
                                          </p:stCondLst>
                                        </p:cTn>
                                        <p:tgtEl>
                                          <p:spTgt spid="33836"/>
                                        </p:tgtEl>
                                        <p:attrNameLst>
                                          <p:attrName>style.visibility</p:attrName>
                                        </p:attrNameLst>
                                      </p:cBhvr>
                                      <p:to>
                                        <p:strVal val="visible"/>
                                      </p:to>
                                    </p:set>
                                    <p:anim calcmode="lin" valueType="num">
                                      <p:cBhvr additive="base">
                                        <p:cTn id="77" dur="500"/>
                                        <p:tgtEl>
                                          <p:spTgt spid="33836"/>
                                        </p:tgtEl>
                                        <p:attrNameLst>
                                          <p:attrName>ppt_y</p:attrName>
                                        </p:attrNameLst>
                                      </p:cBhvr>
                                      <p:tavLst>
                                        <p:tav tm="0">
                                          <p:val>
                                            <p:strVal val="#ppt_y+#ppt_h*1.125000"/>
                                          </p:val>
                                        </p:tav>
                                        <p:tav tm="100000">
                                          <p:val>
                                            <p:strVal val="#ppt_y"/>
                                          </p:val>
                                        </p:tav>
                                      </p:tavLst>
                                    </p:anim>
                                    <p:animEffect transition="in" filter="wipe(up)">
                                      <p:cBhvr>
                                        <p:cTn id="78" dur="500"/>
                                        <p:tgtEl>
                                          <p:spTgt spid="33836"/>
                                        </p:tgtEl>
                                      </p:cBhvr>
                                    </p:animEffect>
                                  </p:childTnLst>
                                </p:cTn>
                              </p:par>
                              <p:par>
                                <p:cTn id="79" presetID="12" presetClass="entr" presetSubtype="4" fill="hold" grpId="0" nodeType="withEffect">
                                  <p:stCondLst>
                                    <p:cond delay="0"/>
                                  </p:stCondLst>
                                  <p:childTnLst>
                                    <p:set>
                                      <p:cBhvr>
                                        <p:cTn id="80" dur="1" fill="hold">
                                          <p:stCondLst>
                                            <p:cond delay="0"/>
                                          </p:stCondLst>
                                        </p:cTn>
                                        <p:tgtEl>
                                          <p:spTgt spid="33837"/>
                                        </p:tgtEl>
                                        <p:attrNameLst>
                                          <p:attrName>style.visibility</p:attrName>
                                        </p:attrNameLst>
                                      </p:cBhvr>
                                      <p:to>
                                        <p:strVal val="visible"/>
                                      </p:to>
                                    </p:set>
                                    <p:anim calcmode="lin" valueType="num">
                                      <p:cBhvr additive="base">
                                        <p:cTn id="81" dur="500"/>
                                        <p:tgtEl>
                                          <p:spTgt spid="33837"/>
                                        </p:tgtEl>
                                        <p:attrNameLst>
                                          <p:attrName>ppt_y</p:attrName>
                                        </p:attrNameLst>
                                      </p:cBhvr>
                                      <p:tavLst>
                                        <p:tav tm="0">
                                          <p:val>
                                            <p:strVal val="#ppt_y+#ppt_h*1.125000"/>
                                          </p:val>
                                        </p:tav>
                                        <p:tav tm="100000">
                                          <p:val>
                                            <p:strVal val="#ppt_y"/>
                                          </p:val>
                                        </p:tav>
                                      </p:tavLst>
                                    </p:anim>
                                    <p:animEffect transition="in" filter="wipe(up)">
                                      <p:cBhvr>
                                        <p:cTn id="82" dur="500"/>
                                        <p:tgtEl>
                                          <p:spTgt spid="33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1" grpId="0"/>
      <p:bldP spid="33822" grpId="0"/>
      <p:bldP spid="33823" grpId="0"/>
      <p:bldP spid="33824" grpId="0"/>
      <p:bldP spid="33825" grpId="0"/>
      <p:bldP spid="33826" grpId="0"/>
      <p:bldP spid="33827" grpId="0"/>
      <p:bldP spid="33828" grpId="0"/>
      <p:bldP spid="33836" grpId="0"/>
      <p:bldP spid="33837" grpId="0"/>
      <p:bldP spid="33839" grpId="1" animBg="1"/>
      <p:bldP spid="33840"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1" cstate="print"/>
          <a:stretch>
            <a:fillRect/>
          </a:stretch>
        </a:blipFill>
        <a:effectLst/>
      </p:bgPr>
    </p:bg>
    <p:spTree>
      <p:nvGrpSpPr>
        <p:cNvPr id="1" name=""/>
        <p:cNvGrpSpPr/>
        <p:nvPr/>
      </p:nvGrpSpPr>
      <p:grpSpPr>
        <a:xfrm>
          <a:off x="0" y="0"/>
          <a:ext cx="0" cy="0"/>
          <a:chOff x="0" y="0"/>
          <a:chExt cx="0" cy="0"/>
        </a:xfrm>
      </p:grpSpPr>
      <p:sp>
        <p:nvSpPr>
          <p:cNvPr id="13" name="文本框 12"/>
          <p:cNvSpPr txBox="1"/>
          <p:nvPr/>
        </p:nvSpPr>
        <p:spPr>
          <a:xfrm>
            <a:off x="2406650" y="2708275"/>
            <a:ext cx="6319838" cy="706438"/>
          </a:xfrm>
          <a:prstGeom prst="rect">
            <a:avLst/>
          </a:prstGeom>
          <a:noFill/>
        </p:spPr>
        <p:txBody>
          <a:bodyPr wrap="square" rtlCol="0">
            <a:spAutoFit/>
          </a:bodyPr>
          <a:lstStyle/>
          <a:p>
            <a:r>
              <a:rPr lang="zh-CN" altLang="zh-HK" sz="4000" b="1" spc="300" noProof="1">
                <a:solidFill>
                  <a:schemeClr val="bg1"/>
                </a:solidFill>
                <a:latin typeface="微软雅黑" panose="020B0503020204020204" charset="-122"/>
                <a:ea typeface="微软雅黑" panose="020B0503020204020204" charset="-122"/>
                <a:cs typeface="+mn-cs"/>
              </a:rPr>
              <a:t>水资源税改革的重要内容</a:t>
            </a:r>
            <a:endParaRPr lang="en-US" altLang="zh-CN" sz="4000" b="1" spc="300" noProof="1">
              <a:solidFill>
                <a:schemeClr val="bg1"/>
              </a:solidFill>
              <a:latin typeface="微软雅黑" panose="020B0503020204020204" charset="-122"/>
              <a:ea typeface="微软雅黑" panose="020B0503020204020204" charset="-122"/>
            </a:endParaRPr>
          </a:p>
        </p:txBody>
      </p:sp>
      <p:sp>
        <p:nvSpPr>
          <p:cNvPr id="34819" name="Freeform 30"/>
          <p:cNvSpPr/>
          <p:nvPr/>
        </p:nvSpPr>
        <p:spPr>
          <a:xfrm rot="-7860000">
            <a:off x="847725" y="2587625"/>
            <a:ext cx="1422400" cy="1279525"/>
          </a:xfrm>
          <a:custGeom>
            <a:avLst/>
            <a:gdLst/>
            <a:ahLst/>
            <a:cxnLst>
              <a:cxn ang="0">
                <a:pos x="709" y="0"/>
              </a:cxn>
              <a:cxn ang="0">
                <a:pos x="869" y="29"/>
              </a:cxn>
              <a:cxn ang="0">
                <a:pos x="1019" y="99"/>
              </a:cxn>
              <a:cxn ang="0">
                <a:pos x="1151" y="202"/>
              </a:cxn>
              <a:cxn ang="0">
                <a:pos x="1256" y="334"/>
              </a:cxn>
              <a:cxn ang="0">
                <a:pos x="1343" y="490"/>
              </a:cxn>
              <a:cxn ang="0">
                <a:pos x="1410" y="660"/>
              </a:cxn>
              <a:cxn ang="0">
                <a:pos x="1463" y="833"/>
              </a:cxn>
              <a:cxn ang="0">
                <a:pos x="1503" y="997"/>
              </a:cxn>
              <a:cxn ang="0">
                <a:pos x="1530" y="1142"/>
              </a:cxn>
              <a:cxn ang="0">
                <a:pos x="1547" y="1260"/>
              </a:cxn>
              <a:cxn ang="0">
                <a:pos x="1555" y="1338"/>
              </a:cxn>
              <a:cxn ang="0">
                <a:pos x="1557" y="1365"/>
              </a:cxn>
              <a:cxn ang="0">
                <a:pos x="1532" y="1369"/>
              </a:cxn>
              <a:cxn ang="0">
                <a:pos x="1460" y="1378"/>
              </a:cxn>
              <a:cxn ang="0">
                <a:pos x="1351" y="1388"/>
              </a:cxn>
              <a:cxn ang="0">
                <a:pos x="1214" y="1397"/>
              </a:cxn>
              <a:cxn ang="0">
                <a:pos x="1057" y="1399"/>
              </a:cxn>
              <a:cxn ang="0">
                <a:pos x="888" y="1390"/>
              </a:cxn>
              <a:cxn ang="0">
                <a:pos x="716" y="1371"/>
              </a:cxn>
              <a:cxn ang="0">
                <a:pos x="547" y="1336"/>
              </a:cxn>
              <a:cxn ang="0">
                <a:pos x="394" y="1279"/>
              </a:cxn>
              <a:cxn ang="0">
                <a:pos x="263" y="1199"/>
              </a:cxn>
              <a:cxn ang="0">
                <a:pos x="143" y="1079"/>
              </a:cxn>
              <a:cxn ang="0">
                <a:pos x="59" y="940"/>
              </a:cxn>
              <a:cxn ang="0">
                <a:pos x="11" y="789"/>
              </a:cxn>
              <a:cxn ang="0">
                <a:pos x="0" y="629"/>
              </a:cxn>
              <a:cxn ang="0">
                <a:pos x="28" y="471"/>
              </a:cxn>
              <a:cxn ang="0">
                <a:pos x="93" y="322"/>
              </a:cxn>
              <a:cxn ang="0">
                <a:pos x="198" y="189"/>
              </a:cxn>
              <a:cxn ang="0">
                <a:pos x="326" y="90"/>
              </a:cxn>
              <a:cxn ang="0">
                <a:pos x="474" y="27"/>
              </a:cxn>
              <a:cxn ang="0">
                <a:pos x="629" y="0"/>
              </a:cxn>
            </a:cxnLst>
            <a:rect l="0" t="0" r="0" b="0"/>
            <a:pathLst>
              <a:path w="1557" h="1399">
                <a:moveTo>
                  <a:pt x="629" y="0"/>
                </a:moveTo>
                <a:lnTo>
                  <a:pt x="709" y="0"/>
                </a:lnTo>
                <a:lnTo>
                  <a:pt x="789" y="10"/>
                </a:lnTo>
                <a:lnTo>
                  <a:pt x="869" y="29"/>
                </a:lnTo>
                <a:lnTo>
                  <a:pt x="945" y="59"/>
                </a:lnTo>
                <a:lnTo>
                  <a:pt x="1019" y="99"/>
                </a:lnTo>
                <a:lnTo>
                  <a:pt x="1090" y="147"/>
                </a:lnTo>
                <a:lnTo>
                  <a:pt x="1151" y="202"/>
                </a:lnTo>
                <a:lnTo>
                  <a:pt x="1206" y="265"/>
                </a:lnTo>
                <a:lnTo>
                  <a:pt x="1256" y="334"/>
                </a:lnTo>
                <a:lnTo>
                  <a:pt x="1303" y="410"/>
                </a:lnTo>
                <a:lnTo>
                  <a:pt x="1343" y="490"/>
                </a:lnTo>
                <a:lnTo>
                  <a:pt x="1378" y="574"/>
                </a:lnTo>
                <a:lnTo>
                  <a:pt x="1410" y="660"/>
                </a:lnTo>
                <a:lnTo>
                  <a:pt x="1439" y="746"/>
                </a:lnTo>
                <a:lnTo>
                  <a:pt x="1463" y="833"/>
                </a:lnTo>
                <a:lnTo>
                  <a:pt x="1484" y="915"/>
                </a:lnTo>
                <a:lnTo>
                  <a:pt x="1503" y="997"/>
                </a:lnTo>
                <a:lnTo>
                  <a:pt x="1517" y="1073"/>
                </a:lnTo>
                <a:lnTo>
                  <a:pt x="1530" y="1142"/>
                </a:lnTo>
                <a:lnTo>
                  <a:pt x="1538" y="1205"/>
                </a:lnTo>
                <a:lnTo>
                  <a:pt x="1547" y="1260"/>
                </a:lnTo>
                <a:lnTo>
                  <a:pt x="1551" y="1304"/>
                </a:lnTo>
                <a:lnTo>
                  <a:pt x="1555" y="1338"/>
                </a:lnTo>
                <a:lnTo>
                  <a:pt x="1557" y="1359"/>
                </a:lnTo>
                <a:lnTo>
                  <a:pt x="1557" y="1365"/>
                </a:lnTo>
                <a:lnTo>
                  <a:pt x="1551" y="1365"/>
                </a:lnTo>
                <a:lnTo>
                  <a:pt x="1532" y="1369"/>
                </a:lnTo>
                <a:lnTo>
                  <a:pt x="1500" y="1373"/>
                </a:lnTo>
                <a:lnTo>
                  <a:pt x="1460" y="1378"/>
                </a:lnTo>
                <a:lnTo>
                  <a:pt x="1410" y="1382"/>
                </a:lnTo>
                <a:lnTo>
                  <a:pt x="1351" y="1388"/>
                </a:lnTo>
                <a:lnTo>
                  <a:pt x="1286" y="1392"/>
                </a:lnTo>
                <a:lnTo>
                  <a:pt x="1214" y="1397"/>
                </a:lnTo>
                <a:lnTo>
                  <a:pt x="1139" y="1399"/>
                </a:lnTo>
                <a:lnTo>
                  <a:pt x="1057" y="1399"/>
                </a:lnTo>
                <a:lnTo>
                  <a:pt x="972" y="1397"/>
                </a:lnTo>
                <a:lnTo>
                  <a:pt x="888" y="1390"/>
                </a:lnTo>
                <a:lnTo>
                  <a:pt x="802" y="1382"/>
                </a:lnTo>
                <a:lnTo>
                  <a:pt x="716" y="1371"/>
                </a:lnTo>
                <a:lnTo>
                  <a:pt x="631" y="1354"/>
                </a:lnTo>
                <a:lnTo>
                  <a:pt x="547" y="1336"/>
                </a:lnTo>
                <a:lnTo>
                  <a:pt x="469" y="1310"/>
                </a:lnTo>
                <a:lnTo>
                  <a:pt x="394" y="1279"/>
                </a:lnTo>
                <a:lnTo>
                  <a:pt x="326" y="1241"/>
                </a:lnTo>
                <a:lnTo>
                  <a:pt x="263" y="1199"/>
                </a:lnTo>
                <a:lnTo>
                  <a:pt x="200" y="1142"/>
                </a:lnTo>
                <a:lnTo>
                  <a:pt x="143" y="1079"/>
                </a:lnTo>
                <a:lnTo>
                  <a:pt x="97" y="1012"/>
                </a:lnTo>
                <a:lnTo>
                  <a:pt x="59" y="940"/>
                </a:lnTo>
                <a:lnTo>
                  <a:pt x="30" y="864"/>
                </a:lnTo>
                <a:lnTo>
                  <a:pt x="11" y="789"/>
                </a:lnTo>
                <a:lnTo>
                  <a:pt x="0" y="709"/>
                </a:lnTo>
                <a:lnTo>
                  <a:pt x="0" y="629"/>
                </a:lnTo>
                <a:lnTo>
                  <a:pt x="9" y="549"/>
                </a:lnTo>
                <a:lnTo>
                  <a:pt x="28" y="471"/>
                </a:lnTo>
                <a:lnTo>
                  <a:pt x="55" y="395"/>
                </a:lnTo>
                <a:lnTo>
                  <a:pt x="93" y="322"/>
                </a:lnTo>
                <a:lnTo>
                  <a:pt x="141" y="252"/>
                </a:lnTo>
                <a:lnTo>
                  <a:pt x="198" y="189"/>
                </a:lnTo>
                <a:lnTo>
                  <a:pt x="259" y="136"/>
                </a:lnTo>
                <a:lnTo>
                  <a:pt x="326" y="90"/>
                </a:lnTo>
                <a:lnTo>
                  <a:pt x="398" y="54"/>
                </a:lnTo>
                <a:lnTo>
                  <a:pt x="474" y="27"/>
                </a:lnTo>
                <a:lnTo>
                  <a:pt x="549" y="8"/>
                </a:lnTo>
                <a:lnTo>
                  <a:pt x="629" y="0"/>
                </a:lnTo>
                <a:close/>
              </a:path>
            </a:pathLst>
          </a:custGeom>
          <a:solidFill>
            <a:schemeClr val="bg1"/>
          </a:solidFill>
          <a:ln w="0">
            <a:noFill/>
          </a:ln>
        </p:spPr>
        <p:txBody>
          <a:bodyPr/>
          <a:lstStyle/>
          <a:p>
            <a:endParaRPr lang="zh-CN" altLang="en-US"/>
          </a:p>
        </p:txBody>
      </p:sp>
      <p:sp>
        <p:nvSpPr>
          <p:cNvPr id="34820" name="文本框 1"/>
          <p:cNvSpPr txBox="1"/>
          <p:nvPr/>
        </p:nvSpPr>
        <p:spPr>
          <a:xfrm>
            <a:off x="1389063" y="2803525"/>
            <a:ext cx="511175" cy="706438"/>
          </a:xfrm>
          <a:prstGeom prst="rect">
            <a:avLst/>
          </a:prstGeom>
          <a:noFill/>
          <a:ln w="9525">
            <a:noFill/>
          </a:ln>
        </p:spPr>
        <p:txBody>
          <a:bodyPr wrap="square" anchor="t">
            <a:spAutoFit/>
          </a:bodyPr>
          <a:lstStyle/>
          <a:p>
            <a:r>
              <a:rPr lang="en-US" altLang="zh-CN" sz="4000" b="1" dirty="0" smtClean="0">
                <a:latin typeface="Calibri" panose="020F0502020204030204" charset="0"/>
                <a:ea typeface="微软雅黑" panose="020B0503020204020204" charset="-122"/>
              </a:rPr>
              <a:t>4</a:t>
            </a:r>
            <a:endParaRPr lang="en-US" altLang="zh-CN" sz="4000" b="1" dirty="0">
              <a:latin typeface="Calibri" panose="020F0502020204030204" charset="0"/>
              <a:ea typeface="微软雅黑" panose="020B0503020204020204" charset="-122"/>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3"/>
                                        </p:tgtEl>
                                        <p:attrNameLst>
                                          <p:attrName>ppt_x</p:attrName>
                                          <p:attrName>ppt_y</p:attrName>
                                        </p:attrNameLst>
                                      </p:cBhvr>
                                    </p:animMotion>
                                    <p:animRot by="1500000">
                                      <p:cBhvr>
                                        <p:cTn id="7" dur="125" fill="hold">
                                          <p:stCondLst>
                                            <p:cond delay="0"/>
                                          </p:stCondLst>
                                        </p:cTn>
                                        <p:tgtEl>
                                          <p:spTgt spid="13"/>
                                        </p:tgtEl>
                                        <p:attrNameLst>
                                          <p:attrName>r</p:attrName>
                                        </p:attrNameLst>
                                      </p:cBhvr>
                                    </p:animRot>
                                    <p:animRot by="-1500000">
                                      <p:cBhvr>
                                        <p:cTn id="8" dur="125" fill="hold">
                                          <p:stCondLst>
                                            <p:cond delay="125"/>
                                          </p:stCondLst>
                                        </p:cTn>
                                        <p:tgtEl>
                                          <p:spTgt spid="13"/>
                                        </p:tgtEl>
                                        <p:attrNameLst>
                                          <p:attrName>r</p:attrName>
                                        </p:attrNameLst>
                                      </p:cBhvr>
                                    </p:animRot>
                                    <p:animRot by="-1500000">
                                      <p:cBhvr>
                                        <p:cTn id="9" dur="125" fill="hold">
                                          <p:stCondLst>
                                            <p:cond delay="250"/>
                                          </p:stCondLst>
                                        </p:cTn>
                                        <p:tgtEl>
                                          <p:spTgt spid="13"/>
                                        </p:tgtEl>
                                        <p:attrNameLst>
                                          <p:attrName>r</p:attrName>
                                        </p:attrNameLst>
                                      </p:cBhvr>
                                    </p:animRot>
                                    <p:animRot by="1500000">
                                      <p:cBhvr>
                                        <p:cTn id="10" dur="125" fill="hold">
                                          <p:stCondLst>
                                            <p:cond delay="375"/>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文本框 15"/>
          <p:cNvSpPr txBox="1"/>
          <p:nvPr/>
        </p:nvSpPr>
        <p:spPr>
          <a:xfrm>
            <a:off x="2489200" y="214313"/>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五、水资源税改革试点的主要内容</a:t>
            </a:r>
            <a:endParaRPr lang="zh-CN" altLang="en-US" sz="2400">
              <a:latin typeface="方正小标宋简体" panose="02010601030101010101" charset="-122"/>
              <a:ea typeface="方正小标宋简体" panose="02010601030101010101" charset="-122"/>
            </a:endParaRPr>
          </a:p>
        </p:txBody>
      </p:sp>
      <p:sp>
        <p:nvSpPr>
          <p:cNvPr id="9218" name="AutoShape 3"/>
          <p:cNvSpPr/>
          <p:nvPr/>
        </p:nvSpPr>
        <p:spPr>
          <a:xfrm>
            <a:off x="2060575" y="1752600"/>
            <a:ext cx="1225550" cy="566738"/>
          </a:xfrm>
          <a:prstGeom prst="roundRect">
            <a:avLst>
              <a:gd name="adj" fmla="val 13125"/>
            </a:avLst>
          </a:prstGeom>
          <a:solidFill>
            <a:srgbClr val="0070C0"/>
          </a:solidFill>
          <a:ln w="25400">
            <a:noFill/>
          </a:ln>
        </p:spPr>
        <p:txBody>
          <a:bodyPr anchor="ctr"/>
          <a:lstStyle/>
          <a:p>
            <a:pPr algn="ctr"/>
            <a:endParaRPr lang="zh-CN" altLang="zh-CN" sz="2000" b="1">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9220" name="AutoShape 5"/>
          <p:cNvSpPr/>
          <p:nvPr/>
        </p:nvSpPr>
        <p:spPr>
          <a:xfrm>
            <a:off x="3394075" y="1235075"/>
            <a:ext cx="4721225" cy="2270125"/>
          </a:xfrm>
          <a:prstGeom prst="roundRect">
            <a:avLst>
              <a:gd name="adj" fmla="val 5653"/>
            </a:avLst>
          </a:prstGeom>
          <a:gradFill rotWithShape="1">
            <a:gsLst>
              <a:gs pos="0">
                <a:srgbClr val="FFFFFF"/>
              </a:gs>
              <a:gs pos="100000">
                <a:srgbClr val="C0C0C0"/>
              </a:gs>
            </a:gsLst>
            <a:lin ang="2700000" scaled="1"/>
            <a:tileRect/>
          </a:gradFill>
          <a:ln w="9525" cap="flat" cmpd="sng">
            <a:solidFill>
              <a:srgbClr val="C0C0C0"/>
            </a:solidFill>
            <a:prstDash val="solid"/>
            <a:bevel/>
            <a:headEnd type="none" w="med" len="med"/>
            <a:tailEnd type="none" w="med" len="med"/>
          </a:ln>
        </p:spPr>
        <p:txBody>
          <a:bodyPr anchor="t"/>
          <a:lstStyle/>
          <a:p>
            <a:pPr>
              <a:lnSpc>
                <a:spcPct val="120000"/>
              </a:lnSpc>
            </a:pPr>
            <a:r>
              <a:rPr lang="zh-CN" altLang="en-US" sz="1400" dirty="0">
                <a:latin typeface="微软雅黑" panose="020B0503020204020204" charset="-122"/>
                <a:ea typeface="微软雅黑" panose="020B0503020204020204" charset="-122"/>
              </a:rPr>
              <a:t>和水法相衔接，为直接从江河、湖泊（含水库）和地下取用水资源的单位和个人</a:t>
            </a:r>
            <a:endParaRPr lang="zh-CN" altLang="en-US" sz="1400" dirty="0">
              <a:latin typeface="微软雅黑" panose="020B0503020204020204" charset="-122"/>
              <a:ea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rPr>
              <a:t>应依法取得取水许可证而未取得的单位和个人，依法应缴纳水资源税。</a:t>
            </a:r>
            <a:endParaRPr lang="zh-CN" altLang="en-US" sz="1400" dirty="0">
              <a:latin typeface="微软雅黑" panose="020B0503020204020204" charset="-122"/>
              <a:ea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rPr>
              <a:t>对于未依法取得取水许可证的取用水户，应先由水行政主管部门按照《中华人民共和国水法》的规定处理并核定取水量；主管税务机关根据水行政主管部门处理结果和核定的取水量，按规定加倍征收水资源税。</a:t>
            </a:r>
            <a:endParaRPr lang="zh-CN" altLang="en-US" sz="1400" dirty="0">
              <a:latin typeface="微软雅黑" panose="020B0503020204020204" charset="-122"/>
              <a:ea typeface="微软雅黑" panose="020B0503020204020204" charset="-122"/>
            </a:endParaRPr>
          </a:p>
        </p:txBody>
      </p:sp>
      <p:sp>
        <p:nvSpPr>
          <p:cNvPr id="35844" name="文本框 6"/>
          <p:cNvSpPr txBox="1"/>
          <p:nvPr/>
        </p:nvSpPr>
        <p:spPr>
          <a:xfrm>
            <a:off x="2205038" y="1846263"/>
            <a:ext cx="938212" cy="368300"/>
          </a:xfrm>
          <a:prstGeom prst="rect">
            <a:avLst/>
          </a:prstGeom>
          <a:noFill/>
          <a:ln w="9525">
            <a:noFill/>
          </a:ln>
        </p:spPr>
        <p:txBody>
          <a:bodyPr wrap="square" anchor="t">
            <a:spAutoFit/>
          </a:bodyPr>
          <a:lstStyle/>
          <a:p>
            <a:r>
              <a:rPr lang="zh-CN" altLang="en-US" b="1">
                <a:solidFill>
                  <a:schemeClr val="bg2"/>
                </a:solidFill>
                <a:latin typeface="微软雅黑" panose="020B0503020204020204" charset="-122"/>
                <a:ea typeface="微软雅黑" panose="020B0503020204020204" charset="-122"/>
              </a:rPr>
              <a:t>纳税人</a:t>
            </a:r>
            <a:r>
              <a:rPr lang="zh-CN" altLang="en-US" b="1">
                <a:solidFill>
                  <a:schemeClr val="bg2"/>
                </a:solidFill>
                <a:latin typeface="Arial" panose="020B0604020202020204" pitchFamily="34" charset="0"/>
                <a:ea typeface="宋体" panose="02010600030101010101" pitchFamily="2" charset="-122"/>
              </a:rPr>
              <a:t>：</a:t>
            </a:r>
            <a:endParaRPr lang="zh-CN" altLang="en-US" b="1">
              <a:solidFill>
                <a:schemeClr val="bg2"/>
              </a:solidFill>
              <a:latin typeface="Arial" panose="020B0604020202020204" pitchFamily="34" charset="0"/>
              <a:ea typeface="宋体" panose="02010600030101010101" pitchFamily="2" charset="-122"/>
            </a:endParaRPr>
          </a:p>
        </p:txBody>
      </p:sp>
      <p:grpSp>
        <p:nvGrpSpPr>
          <p:cNvPr id="35845" name="组合 79"/>
          <p:cNvGrpSpPr/>
          <p:nvPr/>
        </p:nvGrpSpPr>
        <p:grpSpPr>
          <a:xfrm>
            <a:off x="735013" y="1501775"/>
            <a:ext cx="1160462" cy="1139825"/>
            <a:chOff x="0" y="0"/>
            <a:chExt cx="826250" cy="893902"/>
          </a:xfrm>
        </p:grpSpPr>
        <p:sp>
          <p:nvSpPr>
            <p:cNvPr id="35846" name="任意多边形 25"/>
            <p:cNvSpPr/>
            <p:nvPr/>
          </p:nvSpPr>
          <p:spPr>
            <a:xfrm>
              <a:off x="0" y="0"/>
              <a:ext cx="624116" cy="838706"/>
            </a:xfrm>
            <a:custGeom>
              <a:avLst/>
              <a:gdLst/>
              <a:ahLst/>
              <a:cxnLst>
                <a:cxn ang="0">
                  <a:pos x="312059" y="0"/>
                </a:cxn>
                <a:cxn ang="0">
                  <a:pos x="466606" y="154547"/>
                </a:cxn>
                <a:cxn ang="0">
                  <a:pos x="372216" y="296949"/>
                </a:cxn>
                <a:cxn ang="0">
                  <a:pos x="335761" y="304309"/>
                </a:cxn>
                <a:cxn ang="0">
                  <a:pos x="374949" y="308998"/>
                </a:cxn>
                <a:cxn ang="0">
                  <a:pos x="624116" y="671844"/>
                </a:cxn>
                <a:cxn ang="0">
                  <a:pos x="619329" y="728208"/>
                </a:cxn>
                <a:cxn ang="0">
                  <a:pos x="617387" y="730227"/>
                </a:cxn>
                <a:cxn ang="0">
                  <a:pos x="312057" y="838706"/>
                </a:cxn>
                <a:cxn ang="0">
                  <a:pos x="6728" y="730227"/>
                </a:cxn>
                <a:cxn ang="0">
                  <a:pos x="4788" y="728210"/>
                </a:cxn>
                <a:cxn ang="0">
                  <a:pos x="0" y="671844"/>
                </a:cxn>
                <a:cxn ang="0">
                  <a:pos x="249168" y="308998"/>
                </a:cxn>
                <a:cxn ang="0">
                  <a:pos x="288357" y="304309"/>
                </a:cxn>
                <a:cxn ang="0">
                  <a:pos x="251902" y="296949"/>
                </a:cxn>
                <a:cxn ang="0">
                  <a:pos x="157512" y="154547"/>
                </a:cxn>
                <a:cxn ang="0">
                  <a:pos x="312059" y="0"/>
                </a:cxn>
              </a:cxnLst>
              <a:rect l="0" t="0" r="0" b="0"/>
              <a:pathLst>
                <a:path w="624116" h="838706">
                  <a:moveTo>
                    <a:pt x="312059" y="0"/>
                  </a:moveTo>
                  <a:cubicBezTo>
                    <a:pt x="397413" y="0"/>
                    <a:pt x="466606" y="69193"/>
                    <a:pt x="466606" y="154547"/>
                  </a:cubicBezTo>
                  <a:cubicBezTo>
                    <a:pt x="466606" y="218562"/>
                    <a:pt x="427685" y="273487"/>
                    <a:pt x="372216" y="296949"/>
                  </a:cubicBezTo>
                  <a:lnTo>
                    <a:pt x="335761" y="304309"/>
                  </a:lnTo>
                  <a:lnTo>
                    <a:pt x="374949" y="308998"/>
                  </a:lnTo>
                  <a:cubicBezTo>
                    <a:pt x="517148" y="343533"/>
                    <a:pt x="624116" y="492862"/>
                    <a:pt x="624116" y="671844"/>
                  </a:cubicBezTo>
                  <a:lnTo>
                    <a:pt x="619329" y="728208"/>
                  </a:lnTo>
                  <a:lnTo>
                    <a:pt x="617387" y="730227"/>
                  </a:lnTo>
                  <a:cubicBezTo>
                    <a:pt x="539246" y="797251"/>
                    <a:pt x="431296" y="838706"/>
                    <a:pt x="312057" y="838706"/>
                  </a:cubicBezTo>
                  <a:cubicBezTo>
                    <a:pt x="192819" y="838706"/>
                    <a:pt x="84868" y="797251"/>
                    <a:pt x="6728" y="730227"/>
                  </a:cubicBezTo>
                  <a:lnTo>
                    <a:pt x="4788" y="728210"/>
                  </a:lnTo>
                  <a:lnTo>
                    <a:pt x="0" y="671844"/>
                  </a:lnTo>
                  <a:cubicBezTo>
                    <a:pt x="0" y="492862"/>
                    <a:pt x="106968" y="343533"/>
                    <a:pt x="249168" y="308998"/>
                  </a:cubicBezTo>
                  <a:lnTo>
                    <a:pt x="288357" y="304309"/>
                  </a:lnTo>
                  <a:lnTo>
                    <a:pt x="251902" y="296949"/>
                  </a:lnTo>
                  <a:cubicBezTo>
                    <a:pt x="196433" y="273487"/>
                    <a:pt x="157512" y="218562"/>
                    <a:pt x="157512" y="154547"/>
                  </a:cubicBezTo>
                  <a:cubicBezTo>
                    <a:pt x="157512" y="69193"/>
                    <a:pt x="226705" y="0"/>
                    <a:pt x="312059" y="0"/>
                  </a:cubicBezTo>
                  <a:close/>
                </a:path>
              </a:pathLst>
            </a:custGeom>
            <a:solidFill>
              <a:srgbClr val="455765"/>
            </a:solidFill>
            <a:ln w="25400">
              <a:noFill/>
            </a:ln>
          </p:spPr>
          <p:txBody>
            <a:bodyPr/>
            <a:lstStyle/>
            <a:p>
              <a:endParaRPr lang="zh-CN" altLang="en-US"/>
            </a:p>
          </p:txBody>
        </p:sp>
        <p:sp>
          <p:nvSpPr>
            <p:cNvPr id="35847" name="任意多边形 26"/>
            <p:cNvSpPr/>
            <p:nvPr/>
          </p:nvSpPr>
          <p:spPr>
            <a:xfrm>
              <a:off x="312058" y="202915"/>
              <a:ext cx="514192" cy="690987"/>
            </a:xfrm>
            <a:custGeom>
              <a:avLst/>
              <a:gdLst/>
              <a:ahLst/>
              <a:cxnLst>
                <a:cxn ang="0">
                  <a:pos x="257097" y="0"/>
                </a:cxn>
                <a:cxn ang="0">
                  <a:pos x="384424" y="127327"/>
                </a:cxn>
                <a:cxn ang="0">
                  <a:pos x="306659" y="244648"/>
                </a:cxn>
                <a:cxn ang="0">
                  <a:pos x="276624" y="250712"/>
                </a:cxn>
                <a:cxn ang="0">
                  <a:pos x="308910" y="254575"/>
                </a:cxn>
                <a:cxn ang="0">
                  <a:pos x="514192" y="553514"/>
                </a:cxn>
                <a:cxn ang="0">
                  <a:pos x="510248" y="599951"/>
                </a:cxn>
                <a:cxn ang="0">
                  <a:pos x="508648" y="601614"/>
                </a:cxn>
                <a:cxn ang="0">
                  <a:pos x="257095" y="690987"/>
                </a:cxn>
                <a:cxn ang="0">
                  <a:pos x="5543" y="601614"/>
                </a:cxn>
                <a:cxn ang="0">
                  <a:pos x="3945" y="599952"/>
                </a:cxn>
                <a:cxn ang="0">
                  <a:pos x="0" y="553514"/>
                </a:cxn>
                <a:cxn ang="0">
                  <a:pos x="205283" y="254575"/>
                </a:cxn>
                <a:cxn ang="0">
                  <a:pos x="237569" y="250712"/>
                </a:cxn>
                <a:cxn ang="0">
                  <a:pos x="207535" y="244648"/>
                </a:cxn>
                <a:cxn ang="0">
                  <a:pos x="129770" y="127327"/>
                </a:cxn>
                <a:cxn ang="0">
                  <a:pos x="257097" y="0"/>
                </a:cxn>
              </a:cxnLst>
              <a:rect l="0" t="0" r="0" b="0"/>
              <a:pathLst>
                <a:path w="624116" h="838706">
                  <a:moveTo>
                    <a:pt x="312059" y="0"/>
                  </a:moveTo>
                  <a:cubicBezTo>
                    <a:pt x="397413" y="0"/>
                    <a:pt x="466606" y="69193"/>
                    <a:pt x="466606" y="154547"/>
                  </a:cubicBezTo>
                  <a:cubicBezTo>
                    <a:pt x="466606" y="218562"/>
                    <a:pt x="427685" y="273487"/>
                    <a:pt x="372216" y="296949"/>
                  </a:cubicBezTo>
                  <a:lnTo>
                    <a:pt x="335761" y="304309"/>
                  </a:lnTo>
                  <a:lnTo>
                    <a:pt x="374949" y="308998"/>
                  </a:lnTo>
                  <a:cubicBezTo>
                    <a:pt x="517148" y="343533"/>
                    <a:pt x="624116" y="492862"/>
                    <a:pt x="624116" y="671844"/>
                  </a:cubicBezTo>
                  <a:lnTo>
                    <a:pt x="619329" y="728208"/>
                  </a:lnTo>
                  <a:lnTo>
                    <a:pt x="617387" y="730227"/>
                  </a:lnTo>
                  <a:cubicBezTo>
                    <a:pt x="539246" y="797251"/>
                    <a:pt x="431296" y="838706"/>
                    <a:pt x="312057" y="838706"/>
                  </a:cubicBezTo>
                  <a:cubicBezTo>
                    <a:pt x="192819" y="838706"/>
                    <a:pt x="84868" y="797251"/>
                    <a:pt x="6728" y="730227"/>
                  </a:cubicBezTo>
                  <a:lnTo>
                    <a:pt x="4788" y="728210"/>
                  </a:lnTo>
                  <a:lnTo>
                    <a:pt x="0" y="671844"/>
                  </a:lnTo>
                  <a:cubicBezTo>
                    <a:pt x="0" y="492862"/>
                    <a:pt x="106968" y="343533"/>
                    <a:pt x="249168" y="308998"/>
                  </a:cubicBezTo>
                  <a:lnTo>
                    <a:pt x="288357" y="304309"/>
                  </a:lnTo>
                  <a:lnTo>
                    <a:pt x="251902" y="296949"/>
                  </a:lnTo>
                  <a:cubicBezTo>
                    <a:pt x="196433" y="273487"/>
                    <a:pt x="157512" y="218562"/>
                    <a:pt x="157512" y="154547"/>
                  </a:cubicBezTo>
                  <a:cubicBezTo>
                    <a:pt x="157512" y="69193"/>
                    <a:pt x="226705" y="0"/>
                    <a:pt x="312059" y="0"/>
                  </a:cubicBezTo>
                  <a:close/>
                </a:path>
              </a:pathLst>
            </a:custGeom>
            <a:solidFill>
              <a:srgbClr val="E94D60"/>
            </a:solidFill>
            <a:ln w="25400">
              <a:noFill/>
            </a:ln>
          </p:spPr>
          <p:txBody>
            <a:bodyPr/>
            <a:lstStyle/>
            <a:p>
              <a:endParaRPr lang="zh-CN" altLang="en-US"/>
            </a:p>
          </p:txBody>
        </p:sp>
      </p:grpSp>
      <p:sp>
        <p:nvSpPr>
          <p:cNvPr id="2" name="AutoShape 3"/>
          <p:cNvSpPr/>
          <p:nvPr/>
        </p:nvSpPr>
        <p:spPr>
          <a:xfrm>
            <a:off x="2044700" y="4678363"/>
            <a:ext cx="1225550" cy="566737"/>
          </a:xfrm>
          <a:prstGeom prst="roundRect">
            <a:avLst>
              <a:gd name="adj" fmla="val 13125"/>
            </a:avLst>
          </a:prstGeom>
          <a:solidFill>
            <a:srgbClr val="0070C0"/>
          </a:solidFill>
          <a:ln w="25400">
            <a:noFill/>
          </a:ln>
        </p:spPr>
        <p:txBody>
          <a:bodyPr anchor="ctr"/>
          <a:lstStyle/>
          <a:p>
            <a:pPr algn="ctr"/>
            <a:endParaRPr lang="zh-CN" altLang="zh-CN" sz="2000" b="1">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3" name="AutoShape 5"/>
          <p:cNvSpPr/>
          <p:nvPr/>
        </p:nvSpPr>
        <p:spPr>
          <a:xfrm>
            <a:off x="3378200" y="3790950"/>
            <a:ext cx="4721225" cy="2308225"/>
          </a:xfrm>
          <a:prstGeom prst="roundRect">
            <a:avLst>
              <a:gd name="adj" fmla="val 5653"/>
            </a:avLst>
          </a:prstGeom>
          <a:gradFill rotWithShape="1">
            <a:gsLst>
              <a:gs pos="0">
                <a:srgbClr val="FFFFFF"/>
              </a:gs>
              <a:gs pos="100000">
                <a:srgbClr val="C0C0C0"/>
              </a:gs>
            </a:gsLst>
            <a:lin ang="2700000" scaled="1"/>
            <a:tileRect/>
          </a:gradFill>
          <a:ln w="9525" cap="flat" cmpd="sng">
            <a:solidFill>
              <a:srgbClr val="C0C0C0"/>
            </a:solidFill>
            <a:prstDash val="solid"/>
            <a:bevel/>
            <a:headEnd type="none" w="med" len="med"/>
            <a:tailEnd type="none" w="med" len="med"/>
          </a:ln>
        </p:spPr>
        <p:txBody>
          <a:bodyPr anchor="t"/>
          <a:lstStyle/>
          <a:p>
            <a:pPr>
              <a:lnSpc>
                <a:spcPct val="120000"/>
              </a:lnSpc>
            </a:pPr>
            <a:r>
              <a:rPr lang="zh-CN" altLang="en-US" sz="1400" dirty="0">
                <a:latin typeface="微软雅黑" panose="020B0503020204020204" charset="-122"/>
                <a:ea typeface="微软雅黑" panose="020B0503020204020204" charset="-122"/>
              </a:rPr>
              <a:t>水资源税的征税对象为地表水和地下水。</a:t>
            </a:r>
            <a:endParaRPr lang="zh-CN" altLang="en-US" sz="1400" dirty="0">
              <a:latin typeface="微软雅黑" panose="020B0503020204020204" charset="-122"/>
              <a:ea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rPr>
              <a:t>地表水是陆地表面上动态水和静态水的总称，包括江、河、湖泊（含水库）等水资源。</a:t>
            </a:r>
            <a:endParaRPr lang="zh-CN" altLang="en-US" sz="1400" dirty="0">
              <a:latin typeface="微软雅黑" panose="020B0503020204020204" charset="-122"/>
              <a:ea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rPr>
              <a:t>地下水是埋藏在地表以下各种形式的水资源。</a:t>
            </a:r>
            <a:endParaRPr lang="zh-CN" altLang="en-US" sz="1400" dirty="0">
              <a:latin typeface="微软雅黑" panose="020B0503020204020204" charset="-122"/>
              <a:ea typeface="微软雅黑" panose="020B0503020204020204" charset="-122"/>
            </a:endParaRPr>
          </a:p>
          <a:p>
            <a:pPr>
              <a:lnSpc>
                <a:spcPct val="120000"/>
              </a:lnSpc>
            </a:pPr>
            <a:endParaRPr lang="zh-CN" altLang="en-US" sz="1400" dirty="0">
              <a:latin typeface="微软雅黑" panose="020B0503020204020204" charset="-122"/>
              <a:ea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rPr>
              <a:t>水资源税的征收对象与原水资源费的规定基本相同，不包括地热水和矿泉水。水资源费改税后，地下热水和矿泉水不征收水资源税，暂仍按矿产品税目计征资源税。</a:t>
            </a:r>
            <a:endParaRPr lang="zh-CN" altLang="en-US" sz="1400" dirty="0">
              <a:latin typeface="微软雅黑" panose="020B0503020204020204" charset="-122"/>
              <a:ea typeface="微软雅黑" panose="020B0503020204020204" charset="-122"/>
            </a:endParaRPr>
          </a:p>
        </p:txBody>
      </p:sp>
      <p:sp>
        <p:nvSpPr>
          <p:cNvPr id="35850" name="文本框 3"/>
          <p:cNvSpPr txBox="1"/>
          <p:nvPr/>
        </p:nvSpPr>
        <p:spPr>
          <a:xfrm>
            <a:off x="2051050" y="4772025"/>
            <a:ext cx="1147763" cy="368300"/>
          </a:xfrm>
          <a:prstGeom prst="rect">
            <a:avLst/>
          </a:prstGeom>
          <a:noFill/>
          <a:ln w="9525">
            <a:noFill/>
          </a:ln>
        </p:spPr>
        <p:txBody>
          <a:bodyPr wrap="square" anchor="t">
            <a:spAutoFit/>
          </a:bodyPr>
          <a:lstStyle/>
          <a:p>
            <a:r>
              <a:rPr lang="zh-CN" altLang="en-US" b="1">
                <a:solidFill>
                  <a:schemeClr val="bg2"/>
                </a:solidFill>
                <a:latin typeface="微软雅黑" panose="020B0503020204020204" charset="-122"/>
                <a:ea typeface="微软雅黑" panose="020B0503020204020204" charset="-122"/>
              </a:rPr>
              <a:t>征税对象</a:t>
            </a:r>
            <a:r>
              <a:rPr lang="zh-CN" altLang="en-US" b="1">
                <a:solidFill>
                  <a:schemeClr val="bg2"/>
                </a:solidFill>
                <a:latin typeface="Arial" panose="020B0604020202020204" pitchFamily="34" charset="0"/>
                <a:ea typeface="宋体" panose="02010600030101010101" pitchFamily="2" charset="-122"/>
              </a:rPr>
              <a:t>：</a:t>
            </a:r>
            <a:endParaRPr lang="zh-CN" altLang="en-US" b="1">
              <a:solidFill>
                <a:schemeClr val="bg2"/>
              </a:solidFill>
              <a:latin typeface="Arial" panose="020B0604020202020204" pitchFamily="34" charset="0"/>
              <a:ea typeface="宋体" panose="02010600030101010101" pitchFamily="2" charset="-122"/>
            </a:endParaRPr>
          </a:p>
        </p:txBody>
      </p:sp>
      <p:sp>
        <p:nvSpPr>
          <p:cNvPr id="35851" name="泪滴形 7"/>
          <p:cNvSpPr/>
          <p:nvPr/>
        </p:nvSpPr>
        <p:spPr>
          <a:xfrm rot="-2601178">
            <a:off x="725488" y="4381500"/>
            <a:ext cx="1106487" cy="1106488"/>
          </a:xfrm>
          <a:custGeom>
            <a:avLst/>
            <a:gdLst/>
            <a:ahLst/>
            <a:cxnLst>
              <a:cxn ang="0">
                <a:pos x="0" y="1174413"/>
              </a:cxn>
              <a:cxn ang="0">
                <a:pos x="972108" y="202305"/>
              </a:cxn>
              <a:cxn ang="0">
                <a:pos x="2146521" y="0"/>
              </a:cxn>
              <a:cxn ang="0">
                <a:pos x="1944216" y="1174413"/>
              </a:cxn>
              <a:cxn ang="0">
                <a:pos x="972108" y="2146521"/>
              </a:cxn>
              <a:cxn ang="0">
                <a:pos x="0" y="1174413"/>
              </a:cxn>
            </a:cxnLst>
            <a:rect l="0" t="0" r="0" b="0"/>
            <a:pathLst>
              <a:path w="2146521" h="2146521">
                <a:moveTo>
                  <a:pt x="0" y="1174413"/>
                </a:moveTo>
                <a:cubicBezTo>
                  <a:pt x="0" y="637533"/>
                  <a:pt x="441728" y="285594"/>
                  <a:pt x="972108" y="202305"/>
                </a:cubicBezTo>
                <a:cubicBezTo>
                  <a:pt x="1452515" y="126864"/>
                  <a:pt x="1755050" y="134870"/>
                  <a:pt x="2146521" y="0"/>
                </a:cubicBezTo>
                <a:cubicBezTo>
                  <a:pt x="2011651" y="391471"/>
                  <a:pt x="2032628" y="689294"/>
                  <a:pt x="1944216" y="1174413"/>
                </a:cubicBezTo>
                <a:cubicBezTo>
                  <a:pt x="1944216" y="1711293"/>
                  <a:pt x="1508988" y="2146521"/>
                  <a:pt x="972108" y="2146521"/>
                </a:cubicBezTo>
                <a:cubicBezTo>
                  <a:pt x="435228" y="2146521"/>
                  <a:pt x="0" y="1711293"/>
                  <a:pt x="0" y="1174413"/>
                </a:cubicBezTo>
                <a:close/>
              </a:path>
            </a:pathLst>
          </a:custGeom>
          <a:solidFill>
            <a:srgbClr val="00B0F0"/>
          </a:solidFill>
          <a:ln w="57150" cap="flat" cmpd="sng">
            <a:solidFill>
              <a:srgbClr val="FFFFFF"/>
            </a:solidFill>
            <a:prstDash val="solid"/>
            <a:bevel/>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filter="fade">
                                      <p:cBhvr>
                                        <p:cTn id="7" dur="500"/>
                                        <p:tgtEl>
                                          <p:spTgt spid="9218"/>
                                        </p:tgtEl>
                                      </p:cBhvr>
                                    </p:animEffect>
                                    <p:anim calcmode="lin" valueType="num">
                                      <p:cBhvr>
                                        <p:cTn id="8" dur="500" fill="hold"/>
                                        <p:tgtEl>
                                          <p:spTgt spid="9218"/>
                                        </p:tgtEl>
                                        <p:attrNameLst>
                                          <p:attrName>ppt_x</p:attrName>
                                        </p:attrNameLst>
                                      </p:cBhvr>
                                      <p:tavLst>
                                        <p:tav tm="0">
                                          <p:val>
                                            <p:strVal val="#ppt_x"/>
                                          </p:val>
                                        </p:tav>
                                        <p:tav tm="100000">
                                          <p:val>
                                            <p:strVal val="#ppt_x"/>
                                          </p:val>
                                        </p:tav>
                                      </p:tavLst>
                                    </p:anim>
                                    <p:anim calcmode="lin" valueType="num">
                                      <p:cBhvr>
                                        <p:cTn id="9" dur="500" fill="hold"/>
                                        <p:tgtEl>
                                          <p:spTgt spid="92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220"/>
                                        </p:tgtEl>
                                        <p:attrNameLst>
                                          <p:attrName>style.visibility</p:attrName>
                                        </p:attrNameLst>
                                      </p:cBhvr>
                                      <p:to>
                                        <p:strVal val="visible"/>
                                      </p:to>
                                    </p:set>
                                    <p:animEffect filter="fade">
                                      <p:cBhvr>
                                        <p:cTn id="12" dur="500"/>
                                        <p:tgtEl>
                                          <p:spTgt spid="9220"/>
                                        </p:tgtEl>
                                      </p:cBhvr>
                                    </p:animEffect>
                                    <p:anim calcmode="lin" valueType="num">
                                      <p:cBhvr>
                                        <p:cTn id="13" dur="500" fill="hold"/>
                                        <p:tgtEl>
                                          <p:spTgt spid="9220"/>
                                        </p:tgtEl>
                                        <p:attrNameLst>
                                          <p:attrName>ppt_x</p:attrName>
                                        </p:attrNameLst>
                                      </p:cBhvr>
                                      <p:tavLst>
                                        <p:tav tm="0">
                                          <p:val>
                                            <p:strVal val="#ppt_x"/>
                                          </p:val>
                                        </p:tav>
                                        <p:tav tm="100000">
                                          <p:val>
                                            <p:strVal val="#ppt_x"/>
                                          </p:val>
                                        </p:tav>
                                      </p:tavLst>
                                    </p:anim>
                                    <p:anim calcmode="lin" valueType="num">
                                      <p:cBhvr>
                                        <p:cTn id="14" dur="500" fill="hold"/>
                                        <p:tgtEl>
                                          <p:spTgt spid="922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ldLvl="0" animBg="1"/>
      <p:bldP spid="9220" grpId="0" bldLvl="0" animBg="1"/>
      <p:bldP spid="2" grpId="0" bldLvl="0" animBg="1"/>
      <p:bldP spid="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24"/>
          <p:cNvSpPr/>
          <p:nvPr/>
        </p:nvSpPr>
        <p:spPr>
          <a:xfrm>
            <a:off x="1231900" y="1263650"/>
            <a:ext cx="4967288" cy="793750"/>
          </a:xfrm>
          <a:prstGeom prst="rect">
            <a:avLst/>
          </a:prstGeom>
          <a:solidFill>
            <a:srgbClr val="0070C0"/>
          </a:solidFill>
          <a:ln w="25400">
            <a:noFill/>
          </a:ln>
        </p:spPr>
        <p:txBody>
          <a:bodyPr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36867" name="TextBox 30"/>
          <p:cNvSpPr/>
          <p:nvPr/>
        </p:nvSpPr>
        <p:spPr>
          <a:xfrm>
            <a:off x="2232025" y="1336675"/>
            <a:ext cx="3863975" cy="645160"/>
          </a:xfrm>
          <a:prstGeom prst="rect">
            <a:avLst/>
          </a:prstGeom>
          <a:noFill/>
          <a:ln w="9525">
            <a:noFill/>
          </a:ln>
        </p:spPr>
        <p:txBody>
          <a:bodyPr wrap="square" anchor="t">
            <a:spAutoFit/>
          </a:bodyPr>
          <a:lstStyle/>
          <a:p>
            <a:r>
              <a:rPr lang="zh-CN" altLang="en-US" dirty="0">
                <a:solidFill>
                  <a:srgbClr val="FFFFFF"/>
                </a:solidFill>
                <a:latin typeface="Arial" panose="020B0604020202020204" pitchFamily="34" charset="0"/>
                <a:ea typeface="微软雅黑" panose="020B0503020204020204" charset="-122"/>
                <a:sym typeface="Arial" panose="020B0604020202020204" pitchFamily="34" charset="0"/>
              </a:rPr>
              <a:t>农村集体经济组织及其成员从本集体经济组织的水塘、水库中渠用水的</a:t>
            </a:r>
            <a:endParaRPr lang="zh-CN" altLang="en-US"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6868" name="矩形 24"/>
          <p:cNvSpPr/>
          <p:nvPr/>
        </p:nvSpPr>
        <p:spPr>
          <a:xfrm>
            <a:off x="1574800" y="2179638"/>
            <a:ext cx="4967288" cy="793750"/>
          </a:xfrm>
          <a:prstGeom prst="rect">
            <a:avLst/>
          </a:prstGeom>
          <a:solidFill>
            <a:srgbClr val="0070C0"/>
          </a:solidFill>
          <a:ln w="25400">
            <a:noFill/>
          </a:ln>
        </p:spPr>
        <p:txBody>
          <a:bodyPr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36869" name="TextBox 29"/>
          <p:cNvSpPr/>
          <p:nvPr/>
        </p:nvSpPr>
        <p:spPr>
          <a:xfrm flipH="1">
            <a:off x="1506538" y="2333625"/>
            <a:ext cx="1066800" cy="485775"/>
          </a:xfrm>
          <a:prstGeom prst="rect">
            <a:avLst/>
          </a:prstGeom>
          <a:noFill/>
          <a:ln w="9525">
            <a:noFill/>
          </a:ln>
        </p:spPr>
        <p:txBody>
          <a:bodyPr wrap="square" anchor="t">
            <a:spAutoFit/>
          </a:bodyPr>
          <a:lstStyle/>
          <a:p>
            <a:pPr algn="ctr">
              <a:lnSpc>
                <a:spcPct val="80000"/>
              </a:lnSpc>
            </a:pPr>
            <a:r>
              <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rPr>
              <a:t>02</a:t>
            </a:r>
            <a:endPar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endParaRPr>
          </a:p>
        </p:txBody>
      </p:sp>
      <p:sp>
        <p:nvSpPr>
          <p:cNvPr id="36870" name="TextBox 30"/>
          <p:cNvSpPr/>
          <p:nvPr/>
        </p:nvSpPr>
        <p:spPr>
          <a:xfrm>
            <a:off x="2573338" y="2254250"/>
            <a:ext cx="3863975" cy="645160"/>
          </a:xfrm>
          <a:prstGeom prst="rect">
            <a:avLst/>
          </a:prstGeom>
          <a:noFill/>
          <a:ln w="9525">
            <a:noFill/>
          </a:ln>
        </p:spPr>
        <p:txBody>
          <a:bodyPr wrap="square" anchor="t">
            <a:spAutoFit/>
          </a:bodyPr>
          <a:lstStyle/>
          <a:p>
            <a:r>
              <a:rPr lang="zh-CN" altLang="en-US" dirty="0">
                <a:solidFill>
                  <a:srgbClr val="FFFFFF"/>
                </a:solidFill>
                <a:latin typeface="Arial" panose="020B0604020202020204" pitchFamily="34" charset="0"/>
                <a:ea typeface="微软雅黑" panose="020B0503020204020204" charset="-122"/>
                <a:sym typeface="Arial" panose="020B0604020202020204" pitchFamily="34" charset="0"/>
              </a:rPr>
              <a:t>家庭生活和零星散养、圈养畜禽引用等少量渠用水的</a:t>
            </a:r>
            <a:endParaRPr lang="zh-CN" altLang="en-US"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6871" name="矩形 24"/>
          <p:cNvSpPr/>
          <p:nvPr/>
        </p:nvSpPr>
        <p:spPr>
          <a:xfrm>
            <a:off x="1862138" y="3113088"/>
            <a:ext cx="4967287" cy="793750"/>
          </a:xfrm>
          <a:prstGeom prst="rect">
            <a:avLst/>
          </a:prstGeom>
          <a:solidFill>
            <a:srgbClr val="0070C0"/>
          </a:solidFill>
          <a:ln w="25400">
            <a:noFill/>
          </a:ln>
        </p:spPr>
        <p:txBody>
          <a:bodyPr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36872" name="TextBox 29"/>
          <p:cNvSpPr/>
          <p:nvPr/>
        </p:nvSpPr>
        <p:spPr>
          <a:xfrm flipH="1">
            <a:off x="1793875" y="3267075"/>
            <a:ext cx="1066800" cy="484188"/>
          </a:xfrm>
          <a:prstGeom prst="rect">
            <a:avLst/>
          </a:prstGeom>
          <a:noFill/>
          <a:ln w="9525">
            <a:noFill/>
          </a:ln>
        </p:spPr>
        <p:txBody>
          <a:bodyPr wrap="square" anchor="t">
            <a:spAutoFit/>
          </a:bodyPr>
          <a:lstStyle/>
          <a:p>
            <a:pPr algn="ctr">
              <a:lnSpc>
                <a:spcPct val="80000"/>
              </a:lnSpc>
            </a:pPr>
            <a:r>
              <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rPr>
              <a:t>03</a:t>
            </a:r>
            <a:endPar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endParaRPr>
          </a:p>
        </p:txBody>
      </p:sp>
      <p:sp>
        <p:nvSpPr>
          <p:cNvPr id="36873" name="TextBox 30"/>
          <p:cNvSpPr/>
          <p:nvPr/>
        </p:nvSpPr>
        <p:spPr>
          <a:xfrm>
            <a:off x="2860675" y="3186113"/>
            <a:ext cx="3863975" cy="645160"/>
          </a:xfrm>
          <a:prstGeom prst="rect">
            <a:avLst/>
          </a:prstGeom>
          <a:noFill/>
          <a:ln w="9525">
            <a:noFill/>
          </a:ln>
        </p:spPr>
        <p:txBody>
          <a:bodyPr wrap="square" anchor="t">
            <a:spAutoFit/>
          </a:bodyPr>
          <a:lstStyle/>
          <a:p>
            <a:r>
              <a:rPr lang="zh-CN" altLang="en-US" dirty="0">
                <a:solidFill>
                  <a:srgbClr val="FFFFFF"/>
                </a:solidFill>
                <a:latin typeface="Arial" panose="020B0604020202020204" pitchFamily="34" charset="0"/>
                <a:ea typeface="微软雅黑" panose="020B0503020204020204" charset="-122"/>
                <a:sym typeface="Arial" panose="020B0604020202020204" pitchFamily="34" charset="0"/>
              </a:rPr>
              <a:t>水利工程管理单位为配置或者调度水资源取水的</a:t>
            </a:r>
            <a:endParaRPr lang="zh-CN" altLang="en-US"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6874" name="矩形 24"/>
          <p:cNvSpPr/>
          <p:nvPr/>
        </p:nvSpPr>
        <p:spPr>
          <a:xfrm>
            <a:off x="2220913" y="4044950"/>
            <a:ext cx="4967287" cy="793750"/>
          </a:xfrm>
          <a:prstGeom prst="rect">
            <a:avLst/>
          </a:prstGeom>
          <a:solidFill>
            <a:srgbClr val="0070C0"/>
          </a:solidFill>
          <a:ln w="25400">
            <a:noFill/>
          </a:ln>
        </p:spPr>
        <p:txBody>
          <a:bodyPr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36875" name="TextBox 29"/>
          <p:cNvSpPr/>
          <p:nvPr/>
        </p:nvSpPr>
        <p:spPr>
          <a:xfrm flipH="1">
            <a:off x="2079625" y="4200525"/>
            <a:ext cx="1068388" cy="484188"/>
          </a:xfrm>
          <a:prstGeom prst="rect">
            <a:avLst/>
          </a:prstGeom>
          <a:noFill/>
          <a:ln w="9525">
            <a:noFill/>
          </a:ln>
        </p:spPr>
        <p:txBody>
          <a:bodyPr wrap="square" anchor="t">
            <a:spAutoFit/>
          </a:bodyPr>
          <a:lstStyle/>
          <a:p>
            <a:pPr algn="ctr">
              <a:lnSpc>
                <a:spcPct val="80000"/>
              </a:lnSpc>
            </a:pPr>
            <a:r>
              <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rPr>
              <a:t>04</a:t>
            </a:r>
            <a:endPar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endParaRPr>
          </a:p>
        </p:txBody>
      </p:sp>
      <p:sp>
        <p:nvSpPr>
          <p:cNvPr id="36876" name="TextBox 30"/>
          <p:cNvSpPr/>
          <p:nvPr/>
        </p:nvSpPr>
        <p:spPr>
          <a:xfrm>
            <a:off x="2995930" y="4119880"/>
            <a:ext cx="4304030" cy="645160"/>
          </a:xfrm>
          <a:prstGeom prst="rect">
            <a:avLst/>
          </a:prstGeom>
          <a:noFill/>
          <a:ln w="9525">
            <a:noFill/>
          </a:ln>
        </p:spPr>
        <p:txBody>
          <a:bodyPr wrap="square" anchor="t">
            <a:spAutoFit/>
          </a:bodyPr>
          <a:lstStyle/>
          <a:p>
            <a:r>
              <a:rPr lang="zh-CN" altLang="en-US" dirty="0">
                <a:solidFill>
                  <a:srgbClr val="FFFFFF"/>
                </a:solidFill>
                <a:latin typeface="Arial" panose="020B0604020202020204" pitchFamily="34" charset="0"/>
                <a:ea typeface="微软雅黑" panose="020B0503020204020204" charset="-122"/>
                <a:sym typeface="Arial" panose="020B0604020202020204" pitchFamily="34" charset="0"/>
              </a:rPr>
              <a:t>为保障矿井等地下工程施工安全和生产安全必须进行临时应急取用（排）水的</a:t>
            </a:r>
            <a:endParaRPr lang="zh-CN" altLang="en-US"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6877" name="矩形 24"/>
          <p:cNvSpPr/>
          <p:nvPr/>
        </p:nvSpPr>
        <p:spPr>
          <a:xfrm>
            <a:off x="2717165" y="5013325"/>
            <a:ext cx="4967288" cy="793750"/>
          </a:xfrm>
          <a:prstGeom prst="rect">
            <a:avLst/>
          </a:prstGeom>
          <a:solidFill>
            <a:srgbClr val="0070C0"/>
          </a:solidFill>
          <a:ln w="25400">
            <a:noFill/>
          </a:ln>
        </p:spPr>
        <p:txBody>
          <a:bodyPr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36878" name="TextBox 29"/>
          <p:cNvSpPr/>
          <p:nvPr/>
        </p:nvSpPr>
        <p:spPr>
          <a:xfrm flipH="1">
            <a:off x="2648903" y="5167313"/>
            <a:ext cx="1066800" cy="485775"/>
          </a:xfrm>
          <a:prstGeom prst="rect">
            <a:avLst/>
          </a:prstGeom>
          <a:noFill/>
          <a:ln w="9525">
            <a:noFill/>
          </a:ln>
        </p:spPr>
        <p:txBody>
          <a:bodyPr wrap="square" anchor="t">
            <a:spAutoFit/>
          </a:bodyPr>
          <a:lstStyle/>
          <a:p>
            <a:pPr algn="ctr">
              <a:lnSpc>
                <a:spcPct val="80000"/>
              </a:lnSpc>
            </a:pPr>
            <a:r>
              <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rPr>
              <a:t>05</a:t>
            </a:r>
            <a:endPar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endParaRPr>
          </a:p>
        </p:txBody>
      </p:sp>
      <p:sp>
        <p:nvSpPr>
          <p:cNvPr id="36879" name="TextBox 30"/>
          <p:cNvSpPr/>
          <p:nvPr/>
        </p:nvSpPr>
        <p:spPr>
          <a:xfrm>
            <a:off x="3715703" y="5086350"/>
            <a:ext cx="3863975" cy="645160"/>
          </a:xfrm>
          <a:prstGeom prst="rect">
            <a:avLst/>
          </a:prstGeom>
          <a:noFill/>
          <a:ln w="9525">
            <a:noFill/>
          </a:ln>
        </p:spPr>
        <p:txBody>
          <a:bodyPr wrap="square" anchor="t">
            <a:spAutoFit/>
          </a:bodyPr>
          <a:lstStyle/>
          <a:p>
            <a:r>
              <a:rPr lang="zh-CN" altLang="en-US" dirty="0">
                <a:solidFill>
                  <a:srgbClr val="FFFFFF"/>
                </a:solidFill>
                <a:latin typeface="Arial" panose="020B0604020202020204" pitchFamily="34" charset="0"/>
                <a:ea typeface="微软雅黑" panose="020B0503020204020204" charset="-122"/>
                <a:sym typeface="Arial" panose="020B0604020202020204" pitchFamily="34" charset="0"/>
              </a:rPr>
              <a:t>为消除对公共安全或者公共利益的危害临时应急取水的</a:t>
            </a:r>
            <a:endParaRPr lang="zh-CN" altLang="en-US"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6880" name="矩形 24"/>
          <p:cNvSpPr/>
          <p:nvPr/>
        </p:nvSpPr>
        <p:spPr>
          <a:xfrm>
            <a:off x="3131185" y="5929313"/>
            <a:ext cx="4967288" cy="793750"/>
          </a:xfrm>
          <a:prstGeom prst="rect">
            <a:avLst/>
          </a:prstGeom>
          <a:solidFill>
            <a:srgbClr val="0070C0"/>
          </a:solidFill>
          <a:ln w="25400">
            <a:noFill/>
          </a:ln>
        </p:spPr>
        <p:txBody>
          <a:bodyPr anchor="ctr"/>
          <a:lstStyle/>
          <a:p>
            <a:pPr algn="ctr"/>
            <a:endParaRPr lang="zh-CN" altLang="zh-CN" b="1" i="1">
              <a:solidFill>
                <a:srgbClr val="FFFFFF"/>
              </a:solidFill>
              <a:latin typeface="方正兰亭黑_GBK" charset="-122"/>
              <a:ea typeface="宋体" panose="02010600030101010101" pitchFamily="2" charset="-122"/>
              <a:sym typeface="微软雅黑" panose="020B0503020204020204" charset="-122"/>
            </a:endParaRPr>
          </a:p>
        </p:txBody>
      </p:sp>
      <p:sp>
        <p:nvSpPr>
          <p:cNvPr id="36881" name="TextBox 29"/>
          <p:cNvSpPr/>
          <p:nvPr/>
        </p:nvSpPr>
        <p:spPr>
          <a:xfrm flipH="1">
            <a:off x="3062923" y="6083300"/>
            <a:ext cx="1066800" cy="485775"/>
          </a:xfrm>
          <a:prstGeom prst="rect">
            <a:avLst/>
          </a:prstGeom>
          <a:noFill/>
          <a:ln w="9525">
            <a:noFill/>
          </a:ln>
        </p:spPr>
        <p:txBody>
          <a:bodyPr wrap="square" anchor="t">
            <a:spAutoFit/>
          </a:bodyPr>
          <a:lstStyle/>
          <a:p>
            <a:pPr algn="ctr">
              <a:lnSpc>
                <a:spcPct val="80000"/>
              </a:lnSpc>
            </a:pPr>
            <a:r>
              <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rPr>
              <a:t>06</a:t>
            </a:r>
            <a:endPar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endParaRPr>
          </a:p>
        </p:txBody>
      </p:sp>
      <p:sp>
        <p:nvSpPr>
          <p:cNvPr id="36882" name="TextBox 30"/>
          <p:cNvSpPr/>
          <p:nvPr/>
        </p:nvSpPr>
        <p:spPr>
          <a:xfrm>
            <a:off x="4129723" y="6003925"/>
            <a:ext cx="3863975" cy="645160"/>
          </a:xfrm>
          <a:prstGeom prst="rect">
            <a:avLst/>
          </a:prstGeom>
          <a:noFill/>
          <a:ln w="9525">
            <a:noFill/>
          </a:ln>
        </p:spPr>
        <p:txBody>
          <a:bodyPr wrap="square" anchor="t">
            <a:spAutoFit/>
          </a:bodyPr>
          <a:lstStyle/>
          <a:p>
            <a:r>
              <a:rPr lang="zh-CN" altLang="en-US" dirty="0">
                <a:solidFill>
                  <a:srgbClr val="FFFFFF"/>
                </a:solidFill>
                <a:latin typeface="Arial" panose="020B0604020202020204" pitchFamily="34" charset="0"/>
                <a:ea typeface="微软雅黑" panose="020B0503020204020204" charset="-122"/>
                <a:sym typeface="Arial" panose="020B0604020202020204" pitchFamily="34" charset="0"/>
              </a:rPr>
              <a:t>为农业抗旱和维护生态与环境须临时应急取水的</a:t>
            </a:r>
            <a:endParaRPr lang="zh-CN" altLang="en-US"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6883" name="文本框 20"/>
          <p:cNvSpPr txBox="1"/>
          <p:nvPr/>
        </p:nvSpPr>
        <p:spPr>
          <a:xfrm>
            <a:off x="1946275" y="190500"/>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四、水资源税改革试点的主要内容</a:t>
            </a:r>
            <a:endParaRPr lang="zh-CN" altLang="en-US" sz="2400">
              <a:latin typeface="方正小标宋简体" panose="02010601030101010101" charset="-122"/>
              <a:ea typeface="方正小标宋简体" panose="02010601030101010101" charset="-122"/>
            </a:endParaRPr>
          </a:p>
        </p:txBody>
      </p:sp>
      <p:pic>
        <p:nvPicPr>
          <p:cNvPr id="36884" name="椭圆 43"/>
          <p:cNvPicPr/>
          <p:nvPr/>
        </p:nvPicPr>
        <p:blipFill>
          <a:blip r:embed="rId1" cstate="print"/>
          <a:stretch>
            <a:fillRect/>
          </a:stretch>
        </p:blipFill>
        <p:spPr>
          <a:xfrm>
            <a:off x="7086600" y="2554288"/>
            <a:ext cx="1571625" cy="1565275"/>
          </a:xfrm>
          <a:prstGeom prst="rect">
            <a:avLst/>
          </a:prstGeom>
          <a:noFill/>
          <a:ln w="9525">
            <a:noFill/>
          </a:ln>
        </p:spPr>
      </p:pic>
      <p:grpSp>
        <p:nvGrpSpPr>
          <p:cNvPr id="36885" name="Group 6"/>
          <p:cNvGrpSpPr/>
          <p:nvPr/>
        </p:nvGrpSpPr>
        <p:grpSpPr>
          <a:xfrm>
            <a:off x="7369175" y="2830513"/>
            <a:ext cx="971550" cy="977900"/>
            <a:chOff x="0" y="0"/>
            <a:chExt cx="1200912" cy="1207008"/>
          </a:xfrm>
        </p:grpSpPr>
        <p:pic>
          <p:nvPicPr>
            <p:cNvPr id="36886" name="椭圆 44"/>
            <p:cNvPicPr/>
            <p:nvPr/>
          </p:nvPicPr>
          <p:blipFill>
            <a:blip r:embed="rId2" cstate="print"/>
            <a:stretch>
              <a:fillRect/>
            </a:stretch>
          </p:blipFill>
          <p:spPr>
            <a:xfrm>
              <a:off x="0" y="0"/>
              <a:ext cx="1200912" cy="1207008"/>
            </a:xfrm>
            <a:prstGeom prst="rect">
              <a:avLst/>
            </a:prstGeom>
            <a:noFill/>
            <a:ln w="9525">
              <a:noFill/>
            </a:ln>
          </p:spPr>
        </p:pic>
        <p:sp>
          <p:nvSpPr>
            <p:cNvPr id="36887" name="Text Box 8"/>
            <p:cNvSpPr/>
            <p:nvPr/>
          </p:nvSpPr>
          <p:spPr>
            <a:xfrm>
              <a:off x="187246" y="197533"/>
              <a:ext cx="820832" cy="820832"/>
            </a:xfrm>
            <a:prstGeom prst="rect">
              <a:avLst/>
            </a:prstGeom>
            <a:noFill/>
            <a:ln w="9525">
              <a:noFill/>
            </a:ln>
          </p:spPr>
          <p:txBody>
            <a:bodyPr wrap="none" anchor="ctr"/>
            <a:lstStyle/>
            <a:p>
              <a:pPr marL="0" lvl="2" indent="0" algn="ctr">
                <a:buClr>
                  <a:schemeClr val="hlink"/>
                </a:buClr>
                <a:buSzPct val="80000"/>
                <a:buFont typeface="Arial" panose="020B0604020202020204" pitchFamily="34" charset="0"/>
                <a:buNone/>
              </a:pPr>
              <a:endParaRPr lang="zh-CN" altLang="zh-CN" dirty="0">
                <a:latin typeface="微软雅黑" panose="020B0503020204020204" charset="-122"/>
                <a:ea typeface="微软雅黑" panose="020B0503020204020204" charset="-122"/>
                <a:sym typeface="微软雅黑" panose="020B0503020204020204" charset="-122"/>
              </a:endParaRPr>
            </a:p>
          </p:txBody>
        </p:sp>
      </p:grpSp>
      <p:sp>
        <p:nvSpPr>
          <p:cNvPr id="25" name="减号 24"/>
          <p:cNvSpPr/>
          <p:nvPr/>
        </p:nvSpPr>
        <p:spPr>
          <a:xfrm rot="2640000">
            <a:off x="6546850" y="3127375"/>
            <a:ext cx="2649538" cy="360363"/>
          </a:xfrm>
          <a:prstGeom prst="mathMin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26" name="减号 25"/>
          <p:cNvSpPr/>
          <p:nvPr/>
        </p:nvSpPr>
        <p:spPr>
          <a:xfrm rot="18960000">
            <a:off x="6530975" y="3109913"/>
            <a:ext cx="2647950" cy="360363"/>
          </a:xfrm>
          <a:prstGeom prst="mathMin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36890" name="Text Box 17"/>
          <p:cNvSpPr/>
          <p:nvPr/>
        </p:nvSpPr>
        <p:spPr>
          <a:xfrm>
            <a:off x="7558088" y="3009900"/>
            <a:ext cx="650875" cy="654050"/>
          </a:xfrm>
          <a:prstGeom prst="rect">
            <a:avLst/>
          </a:prstGeom>
          <a:noFill/>
          <a:ln w="9525">
            <a:noFill/>
          </a:ln>
        </p:spPr>
        <p:txBody>
          <a:bodyPr anchor="ctr"/>
          <a:lstStyle/>
          <a:p>
            <a:pPr algn="ctr"/>
            <a:r>
              <a:rPr lang="zh-CN" altLang="en-US" b="1" dirty="0">
                <a:solidFill>
                  <a:srgbClr val="0070C0"/>
                </a:solidFill>
                <a:latin typeface="微软雅黑" panose="020B0503020204020204" charset="-122"/>
                <a:ea typeface="微软雅黑" panose="020B0503020204020204" charset="-122"/>
                <a:sym typeface="微软雅黑" panose="020B0503020204020204" charset="-122"/>
              </a:rPr>
              <a:t>水资源税</a:t>
            </a:r>
            <a:endParaRPr lang="zh-CN" altLang="en-US" b="1" dirty="0">
              <a:solidFill>
                <a:srgbClr val="0070C0"/>
              </a:solidFill>
              <a:latin typeface="微软雅黑" panose="020B0503020204020204" charset="-122"/>
              <a:ea typeface="微软雅黑" panose="020B0503020204020204" charset="-122"/>
              <a:sym typeface="微软雅黑" panose="020B0503020204020204" charset="-122"/>
            </a:endParaRPr>
          </a:p>
        </p:txBody>
      </p:sp>
      <p:sp>
        <p:nvSpPr>
          <p:cNvPr id="36891" name="Freeform 19"/>
          <p:cNvSpPr/>
          <p:nvPr/>
        </p:nvSpPr>
        <p:spPr>
          <a:xfrm>
            <a:off x="6515100" y="920750"/>
            <a:ext cx="2344738" cy="1258888"/>
          </a:xfrm>
          <a:custGeom>
            <a:avLst/>
            <a:gdLst/>
            <a:ahLst/>
            <a:cxnLst>
              <a:cxn ang="0">
                <a:pos x="959644" y="0"/>
              </a:cxn>
              <a:cxn ang="0">
                <a:pos x="0" y="449548"/>
              </a:cxn>
              <a:cxn ang="0">
                <a:pos x="0" y="457041"/>
              </a:cxn>
              <a:cxn ang="0">
                <a:pos x="3749" y="494503"/>
              </a:cxn>
              <a:cxn ang="0">
                <a:pos x="959644" y="895350"/>
              </a:cxn>
              <a:cxn ang="0">
                <a:pos x="1915539" y="494503"/>
              </a:cxn>
              <a:cxn ang="0">
                <a:pos x="1919288" y="457041"/>
              </a:cxn>
              <a:cxn ang="0">
                <a:pos x="1919288" y="449548"/>
              </a:cxn>
              <a:cxn ang="0">
                <a:pos x="959644" y="0"/>
              </a:cxn>
            </a:cxnLst>
            <a:rect l="0" t="0" r="0" b="0"/>
            <a:pathLst>
              <a:path w="512" h="239">
                <a:moveTo>
                  <a:pt x="256" y="0"/>
                </a:moveTo>
                <a:cubicBezTo>
                  <a:pt x="115" y="0"/>
                  <a:pt x="0" y="54"/>
                  <a:pt x="0" y="120"/>
                </a:cubicBezTo>
                <a:cubicBezTo>
                  <a:pt x="0" y="121"/>
                  <a:pt x="0" y="121"/>
                  <a:pt x="0" y="122"/>
                </a:cubicBezTo>
                <a:cubicBezTo>
                  <a:pt x="0" y="126"/>
                  <a:pt x="1" y="129"/>
                  <a:pt x="1" y="132"/>
                </a:cubicBezTo>
                <a:cubicBezTo>
                  <a:pt x="15" y="192"/>
                  <a:pt x="124" y="239"/>
                  <a:pt x="256" y="239"/>
                </a:cubicBezTo>
                <a:cubicBezTo>
                  <a:pt x="388" y="239"/>
                  <a:pt x="497" y="192"/>
                  <a:pt x="511" y="132"/>
                </a:cubicBezTo>
                <a:cubicBezTo>
                  <a:pt x="511" y="129"/>
                  <a:pt x="512" y="126"/>
                  <a:pt x="512" y="122"/>
                </a:cubicBezTo>
                <a:cubicBezTo>
                  <a:pt x="512" y="121"/>
                  <a:pt x="512" y="121"/>
                  <a:pt x="512" y="120"/>
                </a:cubicBezTo>
                <a:cubicBezTo>
                  <a:pt x="512" y="54"/>
                  <a:pt x="397" y="0"/>
                  <a:pt x="256" y="0"/>
                </a:cubicBezTo>
                <a:close/>
              </a:path>
            </a:pathLst>
          </a:custGeom>
          <a:gradFill rotWithShape="1">
            <a:gsLst>
              <a:gs pos="0">
                <a:srgbClr val="FF0000">
                  <a:alpha val="100000"/>
                </a:srgbClr>
              </a:gs>
              <a:gs pos="21999">
                <a:srgbClr val="FF0000">
                  <a:alpha val="100000"/>
                </a:srgbClr>
              </a:gs>
              <a:gs pos="79999">
                <a:srgbClr val="7F0000">
                  <a:alpha val="100000"/>
                </a:srgbClr>
              </a:gs>
              <a:gs pos="100000">
                <a:srgbClr val="7F0000">
                  <a:alpha val="100000"/>
                </a:srgbClr>
              </a:gs>
            </a:gsLst>
            <a:lin ang="2400000" scaled="1"/>
            <a:tileRect/>
          </a:gradFill>
          <a:ln w="9525" cap="flat" cmpd="sng">
            <a:solidFill>
              <a:srgbClr val="C00000"/>
            </a:solidFill>
            <a:prstDash val="solid"/>
            <a:bevel/>
            <a:headEnd type="none" w="med" len="med"/>
            <a:tailEnd type="none" w="med" len="med"/>
          </a:ln>
        </p:spPr>
        <p:txBody>
          <a:bodyPr/>
          <a:lstStyle/>
          <a:p>
            <a:endParaRPr lang="zh-CN" altLang="en-US"/>
          </a:p>
        </p:txBody>
      </p:sp>
      <p:sp>
        <p:nvSpPr>
          <p:cNvPr id="36892" name="文本框 26"/>
          <p:cNvSpPr txBox="1"/>
          <p:nvPr/>
        </p:nvSpPr>
        <p:spPr>
          <a:xfrm>
            <a:off x="6810375" y="1227138"/>
            <a:ext cx="1916113" cy="646112"/>
          </a:xfrm>
          <a:prstGeom prst="rect">
            <a:avLst/>
          </a:prstGeom>
          <a:noFill/>
          <a:ln w="9525">
            <a:noFill/>
          </a:ln>
        </p:spPr>
        <p:txBody>
          <a:bodyPr wrap="square" anchor="t">
            <a:spAutoFit/>
          </a:bodyPr>
          <a:lstStyle/>
          <a:p>
            <a:r>
              <a:rPr lang="zh-CN" altLang="en-US" b="1">
                <a:latin typeface="微软雅黑" panose="020B0503020204020204" charset="-122"/>
                <a:ea typeface="微软雅黑" panose="020B0503020204020204" charset="-122"/>
              </a:rPr>
              <a:t>以下六种情形，不缴纳水资源税</a:t>
            </a:r>
            <a:endParaRPr lang="zh-CN" altLang="en-US" b="1">
              <a:latin typeface="微软雅黑" panose="020B0503020204020204" charset="-122"/>
              <a:ea typeface="微软雅黑" panose="020B0503020204020204" charset="-122"/>
            </a:endParaRPr>
          </a:p>
        </p:txBody>
      </p:sp>
      <p:pic>
        <p:nvPicPr>
          <p:cNvPr id="36893" name="椭圆 43"/>
          <p:cNvPicPr/>
          <p:nvPr/>
        </p:nvPicPr>
        <p:blipFill>
          <a:blip r:embed="rId1" cstate="print"/>
          <a:stretch>
            <a:fillRect/>
          </a:stretch>
        </p:blipFill>
        <p:spPr>
          <a:xfrm>
            <a:off x="325438" y="3833813"/>
            <a:ext cx="1571625" cy="1565275"/>
          </a:xfrm>
          <a:prstGeom prst="rect">
            <a:avLst/>
          </a:prstGeom>
          <a:noFill/>
          <a:ln w="9525">
            <a:noFill/>
          </a:ln>
        </p:spPr>
      </p:pic>
      <p:grpSp>
        <p:nvGrpSpPr>
          <p:cNvPr id="36894" name="Group 6"/>
          <p:cNvGrpSpPr/>
          <p:nvPr/>
        </p:nvGrpSpPr>
        <p:grpSpPr>
          <a:xfrm>
            <a:off x="608013" y="4105275"/>
            <a:ext cx="971550" cy="977900"/>
            <a:chOff x="0" y="0"/>
            <a:chExt cx="1200912" cy="1207008"/>
          </a:xfrm>
        </p:grpSpPr>
        <p:pic>
          <p:nvPicPr>
            <p:cNvPr id="36895" name="椭圆 44"/>
            <p:cNvPicPr/>
            <p:nvPr/>
          </p:nvPicPr>
          <p:blipFill>
            <a:blip r:embed="rId2" cstate="print"/>
            <a:stretch>
              <a:fillRect/>
            </a:stretch>
          </p:blipFill>
          <p:spPr>
            <a:xfrm>
              <a:off x="0" y="0"/>
              <a:ext cx="1200912" cy="1207008"/>
            </a:xfrm>
            <a:prstGeom prst="rect">
              <a:avLst/>
            </a:prstGeom>
            <a:noFill/>
            <a:ln w="9525">
              <a:noFill/>
            </a:ln>
          </p:spPr>
        </p:pic>
        <p:sp>
          <p:nvSpPr>
            <p:cNvPr id="36896" name="Text Box 8"/>
            <p:cNvSpPr/>
            <p:nvPr/>
          </p:nvSpPr>
          <p:spPr>
            <a:xfrm>
              <a:off x="187246" y="197533"/>
              <a:ext cx="820832" cy="820832"/>
            </a:xfrm>
            <a:prstGeom prst="rect">
              <a:avLst/>
            </a:prstGeom>
            <a:noFill/>
            <a:ln w="9525">
              <a:noFill/>
            </a:ln>
          </p:spPr>
          <p:txBody>
            <a:bodyPr wrap="none" anchor="ctr"/>
            <a:lstStyle/>
            <a:p>
              <a:pPr marL="0" lvl="2" indent="0" algn="ctr">
                <a:buClr>
                  <a:schemeClr val="hlink"/>
                </a:buClr>
                <a:buSzPct val="80000"/>
                <a:buFont typeface="Arial" panose="020B0604020202020204" pitchFamily="34" charset="0"/>
                <a:buNone/>
              </a:pPr>
              <a:endParaRPr lang="zh-CN" altLang="zh-CN" dirty="0">
                <a:latin typeface="微软雅黑" panose="020B0503020204020204" charset="-122"/>
                <a:ea typeface="微软雅黑" panose="020B0503020204020204" charset="-122"/>
                <a:sym typeface="微软雅黑" panose="020B0503020204020204" charset="-122"/>
              </a:endParaRPr>
            </a:p>
          </p:txBody>
        </p:sp>
      </p:grpSp>
      <p:sp>
        <p:nvSpPr>
          <p:cNvPr id="16" name="减号 15"/>
          <p:cNvSpPr/>
          <p:nvPr/>
        </p:nvSpPr>
        <p:spPr>
          <a:xfrm rot="2640000">
            <a:off x="-214312" y="4402138"/>
            <a:ext cx="2649538" cy="360363"/>
          </a:xfrm>
          <a:prstGeom prst="mathMin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7" name="减号 16"/>
          <p:cNvSpPr/>
          <p:nvPr/>
        </p:nvSpPr>
        <p:spPr>
          <a:xfrm rot="18960000">
            <a:off x="-230187" y="4384675"/>
            <a:ext cx="2647950" cy="360363"/>
          </a:xfrm>
          <a:prstGeom prst="mathMin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36899" name="Text Box 17"/>
          <p:cNvSpPr/>
          <p:nvPr/>
        </p:nvSpPr>
        <p:spPr>
          <a:xfrm>
            <a:off x="758825" y="4275138"/>
            <a:ext cx="650875" cy="654050"/>
          </a:xfrm>
          <a:prstGeom prst="rect">
            <a:avLst/>
          </a:prstGeom>
          <a:noFill/>
          <a:ln w="9525">
            <a:noFill/>
          </a:ln>
        </p:spPr>
        <p:txBody>
          <a:bodyPr anchor="ctr"/>
          <a:lstStyle/>
          <a:p>
            <a:pPr algn="ctr"/>
            <a:r>
              <a:rPr lang="zh-CN" altLang="en-US" b="1" dirty="0">
                <a:solidFill>
                  <a:srgbClr val="0070C0"/>
                </a:solidFill>
                <a:latin typeface="微软雅黑" panose="020B0503020204020204" charset="-122"/>
                <a:ea typeface="微软雅黑" panose="020B0503020204020204" charset="-122"/>
                <a:sym typeface="微软雅黑" panose="020B0503020204020204" charset="-122"/>
              </a:rPr>
              <a:t>水资源税</a:t>
            </a:r>
            <a:endParaRPr lang="zh-CN" altLang="en-US" b="1" dirty="0">
              <a:solidFill>
                <a:srgbClr val="0070C0"/>
              </a:solidFill>
              <a:latin typeface="微软雅黑" panose="020B0503020204020204" charset="-122"/>
              <a:ea typeface="微软雅黑" panose="020B0503020204020204" charset="-122"/>
              <a:sym typeface="微软雅黑" panose="020B0503020204020204" charset="-122"/>
            </a:endParaRPr>
          </a:p>
        </p:txBody>
      </p:sp>
      <p:sp>
        <p:nvSpPr>
          <p:cNvPr id="36900" name="Freeform 19"/>
          <p:cNvSpPr/>
          <p:nvPr/>
        </p:nvSpPr>
        <p:spPr>
          <a:xfrm>
            <a:off x="255588" y="5495925"/>
            <a:ext cx="2344737" cy="1258888"/>
          </a:xfrm>
          <a:custGeom>
            <a:avLst/>
            <a:gdLst/>
            <a:ahLst/>
            <a:cxnLst>
              <a:cxn ang="0">
                <a:pos x="959644" y="0"/>
              </a:cxn>
              <a:cxn ang="0">
                <a:pos x="0" y="449548"/>
              </a:cxn>
              <a:cxn ang="0">
                <a:pos x="0" y="457041"/>
              </a:cxn>
              <a:cxn ang="0">
                <a:pos x="3749" y="494503"/>
              </a:cxn>
              <a:cxn ang="0">
                <a:pos x="959644" y="895350"/>
              </a:cxn>
              <a:cxn ang="0">
                <a:pos x="1915539" y="494503"/>
              </a:cxn>
              <a:cxn ang="0">
                <a:pos x="1919288" y="457041"/>
              </a:cxn>
              <a:cxn ang="0">
                <a:pos x="1919288" y="449548"/>
              </a:cxn>
              <a:cxn ang="0">
                <a:pos x="959644" y="0"/>
              </a:cxn>
            </a:cxnLst>
            <a:rect l="0" t="0" r="0" b="0"/>
            <a:pathLst>
              <a:path w="512" h="239">
                <a:moveTo>
                  <a:pt x="256" y="0"/>
                </a:moveTo>
                <a:cubicBezTo>
                  <a:pt x="115" y="0"/>
                  <a:pt x="0" y="54"/>
                  <a:pt x="0" y="120"/>
                </a:cubicBezTo>
                <a:cubicBezTo>
                  <a:pt x="0" y="121"/>
                  <a:pt x="0" y="121"/>
                  <a:pt x="0" y="122"/>
                </a:cubicBezTo>
                <a:cubicBezTo>
                  <a:pt x="0" y="126"/>
                  <a:pt x="1" y="129"/>
                  <a:pt x="1" y="132"/>
                </a:cubicBezTo>
                <a:cubicBezTo>
                  <a:pt x="15" y="192"/>
                  <a:pt x="124" y="239"/>
                  <a:pt x="256" y="239"/>
                </a:cubicBezTo>
                <a:cubicBezTo>
                  <a:pt x="388" y="239"/>
                  <a:pt x="497" y="192"/>
                  <a:pt x="511" y="132"/>
                </a:cubicBezTo>
                <a:cubicBezTo>
                  <a:pt x="511" y="129"/>
                  <a:pt x="512" y="126"/>
                  <a:pt x="512" y="122"/>
                </a:cubicBezTo>
                <a:cubicBezTo>
                  <a:pt x="512" y="121"/>
                  <a:pt x="512" y="121"/>
                  <a:pt x="512" y="120"/>
                </a:cubicBezTo>
                <a:cubicBezTo>
                  <a:pt x="512" y="54"/>
                  <a:pt x="397" y="0"/>
                  <a:pt x="256" y="0"/>
                </a:cubicBezTo>
                <a:close/>
              </a:path>
            </a:pathLst>
          </a:custGeom>
          <a:gradFill rotWithShape="1">
            <a:gsLst>
              <a:gs pos="0">
                <a:srgbClr val="FF0000">
                  <a:alpha val="100000"/>
                </a:srgbClr>
              </a:gs>
              <a:gs pos="21999">
                <a:srgbClr val="FF0000">
                  <a:alpha val="100000"/>
                </a:srgbClr>
              </a:gs>
              <a:gs pos="79999">
                <a:srgbClr val="7F0000">
                  <a:alpha val="100000"/>
                </a:srgbClr>
              </a:gs>
              <a:gs pos="100000">
                <a:srgbClr val="7F0000">
                  <a:alpha val="100000"/>
                </a:srgbClr>
              </a:gs>
            </a:gsLst>
            <a:lin ang="2400000" scaled="1"/>
            <a:tileRect/>
          </a:gradFill>
          <a:ln w="9525" cap="flat" cmpd="sng">
            <a:solidFill>
              <a:srgbClr val="C00000"/>
            </a:solidFill>
            <a:prstDash val="solid"/>
            <a:bevel/>
            <a:headEnd type="none" w="med" len="med"/>
            <a:tailEnd type="none" w="med" len="med"/>
          </a:ln>
        </p:spPr>
        <p:txBody>
          <a:bodyPr/>
          <a:lstStyle/>
          <a:p>
            <a:endParaRPr lang="zh-CN" altLang="en-US"/>
          </a:p>
        </p:txBody>
      </p:sp>
      <p:sp>
        <p:nvSpPr>
          <p:cNvPr id="36901" name="文本框 26"/>
          <p:cNvSpPr txBox="1"/>
          <p:nvPr/>
        </p:nvSpPr>
        <p:spPr>
          <a:xfrm>
            <a:off x="550863" y="5802313"/>
            <a:ext cx="1916112" cy="646112"/>
          </a:xfrm>
          <a:prstGeom prst="rect">
            <a:avLst/>
          </a:prstGeom>
          <a:noFill/>
          <a:ln w="9525">
            <a:noFill/>
          </a:ln>
        </p:spPr>
        <p:txBody>
          <a:bodyPr wrap="square" anchor="t">
            <a:spAutoFit/>
          </a:bodyPr>
          <a:lstStyle/>
          <a:p>
            <a:r>
              <a:rPr lang="zh-CN" altLang="en-US" b="1">
                <a:latin typeface="微软雅黑" panose="020B0503020204020204" charset="-122"/>
                <a:ea typeface="微软雅黑" panose="020B0503020204020204" charset="-122"/>
              </a:rPr>
              <a:t>以下六种情形，不缴纳水资源税</a:t>
            </a:r>
            <a:endParaRPr lang="zh-CN" altLang="en-US" b="1">
              <a:latin typeface="微软雅黑" panose="020B0503020204020204" charset="-122"/>
              <a:ea typeface="微软雅黑" panose="020B0503020204020204" charset="-122"/>
            </a:endParaRPr>
          </a:p>
        </p:txBody>
      </p:sp>
      <p:sp>
        <p:nvSpPr>
          <p:cNvPr id="36902" name="TextBox 29"/>
          <p:cNvSpPr/>
          <p:nvPr/>
        </p:nvSpPr>
        <p:spPr>
          <a:xfrm flipH="1">
            <a:off x="1203325" y="1457325"/>
            <a:ext cx="1066800" cy="484188"/>
          </a:xfrm>
          <a:prstGeom prst="rect">
            <a:avLst/>
          </a:prstGeom>
          <a:noFill/>
          <a:ln w="9525">
            <a:noFill/>
          </a:ln>
        </p:spPr>
        <p:txBody>
          <a:bodyPr wrap="square" anchor="t">
            <a:spAutoFit/>
          </a:bodyPr>
          <a:lstStyle/>
          <a:p>
            <a:pPr algn="ctr">
              <a:lnSpc>
                <a:spcPct val="80000"/>
              </a:lnSpc>
            </a:pPr>
            <a:r>
              <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rPr>
              <a:t>01</a:t>
            </a:r>
            <a:endParaRPr lang="en-US" altLang="x-none" sz="3200" b="1" i="1" dirty="0">
              <a:solidFill>
                <a:srgbClr val="FFFFFF"/>
              </a:solidFill>
              <a:latin typeface="Arial Rounded MT Bold" panose="020F0704030504030204" pitchFamily="2" charset="0"/>
              <a:ea typeface="微软雅黑" panose="020B0503020204020204" charset="-122"/>
              <a:sym typeface="Times New Roman" panose="02020603050405020304" pitchFamily="2"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3"/>
          <p:cNvSpPr/>
          <p:nvPr/>
        </p:nvSpPr>
        <p:spPr>
          <a:xfrm>
            <a:off x="1828800" y="1304925"/>
            <a:ext cx="1241425" cy="566738"/>
          </a:xfrm>
          <a:prstGeom prst="roundRect">
            <a:avLst>
              <a:gd name="adj" fmla="val 13125"/>
            </a:avLst>
          </a:prstGeom>
          <a:solidFill>
            <a:srgbClr val="0070C0"/>
          </a:solidFill>
          <a:ln w="25400">
            <a:noFill/>
          </a:ln>
        </p:spPr>
        <p:txBody>
          <a:bodyPr anchor="ctr"/>
          <a:lstStyle/>
          <a:p>
            <a:pPr algn="ctr"/>
            <a:endParaRPr lang="zh-CN" altLang="zh-CN" sz="2000" b="1">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AutoShape 5"/>
          <p:cNvSpPr/>
          <p:nvPr/>
        </p:nvSpPr>
        <p:spPr>
          <a:xfrm>
            <a:off x="3178175" y="1220788"/>
            <a:ext cx="4721225" cy="654050"/>
          </a:xfrm>
          <a:prstGeom prst="roundRect">
            <a:avLst>
              <a:gd name="adj" fmla="val 5653"/>
            </a:avLst>
          </a:prstGeom>
          <a:gradFill rotWithShape="1">
            <a:gsLst>
              <a:gs pos="0">
                <a:srgbClr val="FFFFFF"/>
              </a:gs>
              <a:gs pos="100000">
                <a:srgbClr val="C0C0C0"/>
              </a:gs>
            </a:gsLst>
            <a:lin ang="2700000" scaled="1"/>
            <a:tileRect/>
          </a:gradFill>
          <a:ln w="9525" cap="flat" cmpd="sng">
            <a:solidFill>
              <a:srgbClr val="C0C0C0"/>
            </a:solidFill>
            <a:prstDash val="solid"/>
            <a:bevel/>
            <a:headEnd type="none" w="med" len="med"/>
            <a:tailEnd type="none" w="med" len="med"/>
          </a:ln>
        </p:spPr>
        <p:txBody>
          <a:bodyPr anchor="t"/>
          <a:lstStyle/>
          <a:p>
            <a:pPr>
              <a:lnSpc>
                <a:spcPct val="120000"/>
              </a:lnSpc>
            </a:pPr>
            <a:endParaRPr lang="zh-CN" altLang="en-US" sz="1400" dirty="0">
              <a:latin typeface="微软雅黑" panose="020B0503020204020204" charset="-122"/>
              <a:ea typeface="微软雅黑" panose="020B0503020204020204" charset="-122"/>
            </a:endParaRPr>
          </a:p>
          <a:p>
            <a:pPr>
              <a:lnSpc>
                <a:spcPct val="120000"/>
              </a:lnSpc>
            </a:pPr>
            <a:endParaRPr lang="zh-CN" altLang="en-US" sz="1400" dirty="0">
              <a:latin typeface="微软雅黑" panose="020B0503020204020204" charset="-122"/>
              <a:ea typeface="微软雅黑" panose="020B0503020204020204" charset="-122"/>
            </a:endParaRPr>
          </a:p>
        </p:txBody>
      </p:sp>
      <p:sp>
        <p:nvSpPr>
          <p:cNvPr id="37891" name="文本框 12"/>
          <p:cNvSpPr txBox="1"/>
          <p:nvPr/>
        </p:nvSpPr>
        <p:spPr>
          <a:xfrm>
            <a:off x="1890713" y="1398588"/>
            <a:ext cx="1116012" cy="368300"/>
          </a:xfrm>
          <a:prstGeom prst="rect">
            <a:avLst/>
          </a:prstGeom>
          <a:noFill/>
          <a:ln w="9525">
            <a:noFill/>
          </a:ln>
        </p:spPr>
        <p:txBody>
          <a:bodyPr wrap="square" anchor="t">
            <a:spAutoFit/>
          </a:bodyPr>
          <a:lstStyle/>
          <a:p>
            <a:r>
              <a:rPr lang="zh-CN" altLang="en-US" b="1">
                <a:solidFill>
                  <a:schemeClr val="bg1"/>
                </a:solidFill>
                <a:latin typeface="微软雅黑" panose="020B0503020204020204" charset="-122"/>
                <a:ea typeface="微软雅黑" panose="020B0503020204020204" charset="-122"/>
              </a:rPr>
              <a:t>计税依据</a:t>
            </a:r>
            <a:r>
              <a:rPr lang="zh-CN" altLang="en-US" b="1">
                <a:latin typeface="微软雅黑" panose="020B0503020204020204" charset="-122"/>
                <a:ea typeface="微软雅黑" panose="020B0503020204020204" charset="-122"/>
              </a:rPr>
              <a:t>：</a:t>
            </a:r>
            <a:endParaRPr lang="zh-CN" altLang="en-US" b="1">
              <a:latin typeface="微软雅黑" panose="020B0503020204020204" charset="-122"/>
              <a:ea typeface="微软雅黑" panose="020B0503020204020204" charset="-122"/>
            </a:endParaRPr>
          </a:p>
        </p:txBody>
      </p:sp>
      <p:sp>
        <p:nvSpPr>
          <p:cNvPr id="37892" name="文本框 16"/>
          <p:cNvSpPr txBox="1"/>
          <p:nvPr/>
        </p:nvSpPr>
        <p:spPr>
          <a:xfrm>
            <a:off x="3322638" y="1377950"/>
            <a:ext cx="4137025" cy="338138"/>
          </a:xfrm>
          <a:prstGeom prst="rect">
            <a:avLst/>
          </a:prstGeom>
          <a:noFill/>
          <a:ln w="9525">
            <a:noFill/>
          </a:ln>
        </p:spPr>
        <p:txBody>
          <a:bodyPr wrap="square" anchor="t">
            <a:spAutoFit/>
          </a:bodyPr>
          <a:lstStyle/>
          <a:p>
            <a:r>
              <a:rPr lang="zh-CN" altLang="en-US" sz="1600">
                <a:latin typeface="微软雅黑" panose="020B0503020204020204" charset="-122"/>
                <a:ea typeface="微软雅黑" panose="020B0503020204020204" charset="-122"/>
              </a:rPr>
              <a:t>与现行水资源费制度的计征依据相衔接</a:t>
            </a:r>
            <a:endParaRPr lang="zh-CN" altLang="en-US" sz="1600">
              <a:latin typeface="微软雅黑" panose="020B0503020204020204" charset="-122"/>
              <a:ea typeface="微软雅黑" panose="020B0503020204020204" charset="-122"/>
            </a:endParaRPr>
          </a:p>
        </p:txBody>
      </p:sp>
      <p:pic>
        <p:nvPicPr>
          <p:cNvPr id="37893" name="图片 37"/>
          <p:cNvPicPr>
            <a:picLocks noChangeAspect="1"/>
          </p:cNvPicPr>
          <p:nvPr/>
        </p:nvPicPr>
        <p:blipFill>
          <a:blip r:embed="rId1" cstate="print"/>
          <a:srcRect l="33087" r="38971" b="11652"/>
          <a:stretch>
            <a:fillRect/>
          </a:stretch>
        </p:blipFill>
        <p:spPr>
          <a:xfrm>
            <a:off x="1789113" y="2084388"/>
            <a:ext cx="1722437" cy="3021012"/>
          </a:xfrm>
          <a:prstGeom prst="rect">
            <a:avLst/>
          </a:prstGeom>
          <a:noFill/>
          <a:ln w="9525">
            <a:noFill/>
          </a:ln>
        </p:spPr>
      </p:pic>
      <p:sp>
        <p:nvSpPr>
          <p:cNvPr id="29" name="下箭头 28"/>
          <p:cNvSpPr/>
          <p:nvPr/>
        </p:nvSpPr>
        <p:spPr>
          <a:xfrm rot="3960000">
            <a:off x="3886200" y="1295400"/>
            <a:ext cx="177800" cy="1997075"/>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37895" name="文本框 29"/>
          <p:cNvSpPr txBox="1"/>
          <p:nvPr/>
        </p:nvSpPr>
        <p:spPr>
          <a:xfrm>
            <a:off x="2152650" y="3205163"/>
            <a:ext cx="1169988" cy="1198562"/>
          </a:xfrm>
          <a:prstGeom prst="rect">
            <a:avLst/>
          </a:prstGeom>
          <a:noFill/>
          <a:ln w="9525">
            <a:noFill/>
          </a:ln>
        </p:spPr>
        <p:txBody>
          <a:bodyPr wrap="square" anchor="t">
            <a:spAutoFit/>
          </a:bodyPr>
          <a:lstStyle/>
          <a:p>
            <a:r>
              <a:rPr lang="zh-CN" altLang="en-US">
                <a:latin typeface="微软雅黑" panose="020B0503020204020204" charset="-122"/>
                <a:ea typeface="微软雅黑" panose="020B0503020204020204" charset="-122"/>
              </a:rPr>
              <a:t>对一般取用水按照实际取用水量征税</a:t>
            </a:r>
            <a:endParaRPr lang="zh-CN" altLang="en-US">
              <a:latin typeface="微软雅黑" panose="020B0503020204020204" charset="-122"/>
              <a:ea typeface="微软雅黑" panose="020B0503020204020204" charset="-122"/>
            </a:endParaRPr>
          </a:p>
        </p:txBody>
      </p:sp>
      <p:pic>
        <p:nvPicPr>
          <p:cNvPr id="37896" name="图片 37"/>
          <p:cNvPicPr>
            <a:picLocks noChangeAspect="1"/>
          </p:cNvPicPr>
          <p:nvPr/>
        </p:nvPicPr>
        <p:blipFill>
          <a:blip r:embed="rId1" cstate="print"/>
          <a:srcRect l="33087" r="38971" b="11652"/>
          <a:stretch>
            <a:fillRect/>
          </a:stretch>
        </p:blipFill>
        <p:spPr>
          <a:xfrm>
            <a:off x="4211638" y="2068513"/>
            <a:ext cx="1722437" cy="3019425"/>
          </a:xfrm>
          <a:prstGeom prst="rect">
            <a:avLst/>
          </a:prstGeom>
          <a:noFill/>
          <a:ln w="9525">
            <a:noFill/>
          </a:ln>
        </p:spPr>
      </p:pic>
      <p:sp>
        <p:nvSpPr>
          <p:cNvPr id="37897" name="文本框 32"/>
          <p:cNvSpPr txBox="1"/>
          <p:nvPr/>
        </p:nvSpPr>
        <p:spPr>
          <a:xfrm>
            <a:off x="4575175" y="3260725"/>
            <a:ext cx="1169988" cy="1476375"/>
          </a:xfrm>
          <a:prstGeom prst="rect">
            <a:avLst/>
          </a:prstGeom>
          <a:noFill/>
          <a:ln w="9525">
            <a:noFill/>
          </a:ln>
        </p:spPr>
        <p:txBody>
          <a:bodyPr wrap="square" anchor="t">
            <a:spAutoFit/>
          </a:bodyPr>
          <a:lstStyle/>
          <a:p>
            <a:r>
              <a:rPr lang="zh-CN" altLang="en-US">
                <a:latin typeface="微软雅黑" panose="020B0503020204020204" charset="-122"/>
                <a:ea typeface="微软雅黑" panose="020B0503020204020204" charset="-122"/>
              </a:rPr>
              <a:t>对采矿和工程建设疏干排水按照排水量征税</a:t>
            </a:r>
            <a:endParaRPr lang="zh-CN" altLang="en-US">
              <a:latin typeface="微软雅黑" panose="020B0503020204020204" charset="-122"/>
              <a:ea typeface="微软雅黑" panose="020B0503020204020204" charset="-122"/>
            </a:endParaRPr>
          </a:p>
        </p:txBody>
      </p:sp>
      <p:sp>
        <p:nvSpPr>
          <p:cNvPr id="23" name="下箭头 22"/>
          <p:cNvSpPr/>
          <p:nvPr/>
        </p:nvSpPr>
        <p:spPr>
          <a:xfrm>
            <a:off x="4995863" y="1874838"/>
            <a:ext cx="176213" cy="8636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pic>
        <p:nvPicPr>
          <p:cNvPr id="37899" name="图片 37"/>
          <p:cNvPicPr>
            <a:picLocks noChangeAspect="1"/>
          </p:cNvPicPr>
          <p:nvPr/>
        </p:nvPicPr>
        <p:blipFill>
          <a:blip r:embed="rId1" cstate="print"/>
          <a:srcRect l="33087" r="38971" b="11652"/>
          <a:stretch>
            <a:fillRect/>
          </a:stretch>
        </p:blipFill>
        <p:spPr>
          <a:xfrm>
            <a:off x="6508750" y="2068513"/>
            <a:ext cx="1722438" cy="3019425"/>
          </a:xfrm>
          <a:prstGeom prst="rect">
            <a:avLst/>
          </a:prstGeom>
          <a:noFill/>
          <a:ln w="9525">
            <a:noFill/>
          </a:ln>
        </p:spPr>
      </p:pic>
      <p:sp>
        <p:nvSpPr>
          <p:cNvPr id="37900" name="文本框 34"/>
          <p:cNvSpPr txBox="1"/>
          <p:nvPr/>
        </p:nvSpPr>
        <p:spPr>
          <a:xfrm>
            <a:off x="6667500" y="3205163"/>
            <a:ext cx="1506538" cy="1754187"/>
          </a:xfrm>
          <a:prstGeom prst="rect">
            <a:avLst/>
          </a:prstGeom>
          <a:noFill/>
          <a:ln w="9525">
            <a:noFill/>
          </a:ln>
        </p:spPr>
        <p:txBody>
          <a:bodyPr wrap="square" anchor="t">
            <a:spAutoFit/>
          </a:bodyPr>
          <a:lstStyle/>
          <a:p>
            <a:r>
              <a:rPr lang="zh-CN" altLang="en-US">
                <a:latin typeface="微软雅黑" panose="020B0503020204020204" charset="-122"/>
                <a:ea typeface="微软雅黑" panose="020B0503020204020204" charset="-122"/>
              </a:rPr>
              <a:t>对水力发电和火力发电（贯流式冷却）用水按照实际发电量征税</a:t>
            </a:r>
            <a:endParaRPr lang="zh-CN" altLang="en-US">
              <a:latin typeface="微软雅黑" panose="020B0503020204020204" charset="-122"/>
              <a:ea typeface="微软雅黑" panose="020B0503020204020204" charset="-122"/>
            </a:endParaRPr>
          </a:p>
        </p:txBody>
      </p:sp>
      <p:sp>
        <p:nvSpPr>
          <p:cNvPr id="28" name="下箭头 27"/>
          <p:cNvSpPr/>
          <p:nvPr/>
        </p:nvSpPr>
        <p:spPr>
          <a:xfrm rot="17280000">
            <a:off x="6298406" y="1080294"/>
            <a:ext cx="176213" cy="2346325"/>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2" name="矩形 1"/>
          <p:cNvSpPr/>
          <p:nvPr/>
        </p:nvSpPr>
        <p:spPr>
          <a:xfrm flipH="1">
            <a:off x="944563" y="5238750"/>
            <a:ext cx="7408863" cy="1189038"/>
          </a:xfrm>
          <a:custGeom>
            <a:avLst/>
            <a:gdLst>
              <a:gd name="txL" fmla="*/ 0 w 3315462"/>
              <a:gd name="txT" fmla="*/ 0 h 1095110"/>
              <a:gd name="txR" fmla="*/ 3315462 w 3315462"/>
              <a:gd name="txB" fmla="*/ 1095110 h 1095110"/>
            </a:gdLst>
            <a:ahLst/>
            <a:cxnLst>
              <a:cxn ang="0">
                <a:pos x="841780" y="0"/>
              </a:cxn>
              <a:cxn ang="0">
                <a:pos x="6269945" y="32551"/>
              </a:cxn>
              <a:cxn ang="0">
                <a:pos x="7408863" y="1189038"/>
              </a:cxn>
              <a:cxn ang="0">
                <a:pos x="0" y="1123935"/>
              </a:cxn>
              <a:cxn ang="0">
                <a:pos x="841780" y="0"/>
              </a:cxn>
            </a:cxnLst>
            <a:rect l="txL" t="txT" r="txR" b="txB"/>
            <a:pathLst>
              <a:path w="3315462" h="1095110">
                <a:moveTo>
                  <a:pt x="376696" y="0"/>
                </a:moveTo>
                <a:lnTo>
                  <a:pt x="2805797" y="29980"/>
                </a:lnTo>
                <a:lnTo>
                  <a:pt x="3315462" y="1095110"/>
                </a:lnTo>
                <a:lnTo>
                  <a:pt x="0" y="1035150"/>
                </a:lnTo>
                <a:lnTo>
                  <a:pt x="376696" y="0"/>
                </a:lnTo>
                <a:close/>
              </a:path>
            </a:pathLst>
          </a:custGeom>
          <a:gradFill rotWithShape="1">
            <a:gsLst>
              <a:gs pos="0">
                <a:srgbClr val="B9E6F1">
                  <a:alpha val="100000"/>
                </a:srgbClr>
              </a:gs>
              <a:gs pos="12999">
                <a:srgbClr val="1B6B7F">
                  <a:alpha val="100000"/>
                </a:srgbClr>
              </a:gs>
              <a:gs pos="17999">
                <a:srgbClr val="279BB7">
                  <a:alpha val="100000"/>
                </a:srgbClr>
              </a:gs>
              <a:gs pos="75000">
                <a:srgbClr val="27A0BD">
                  <a:alpha val="100000"/>
                </a:srgbClr>
              </a:gs>
              <a:gs pos="90999">
                <a:srgbClr val="1C7B92">
                  <a:alpha val="100000"/>
                </a:srgbClr>
              </a:gs>
              <a:gs pos="96999">
                <a:srgbClr val="2FBADC">
                  <a:alpha val="100000"/>
                </a:srgbClr>
              </a:gs>
              <a:gs pos="100000">
                <a:srgbClr val="2FBADC">
                  <a:alpha val="100000"/>
                </a:srgbClr>
              </a:gs>
            </a:gsLst>
            <a:lin ang="1800000" scaled="1"/>
            <a:tileRect/>
          </a:gradFill>
          <a:ln w="25400">
            <a:noFill/>
          </a:ln>
        </p:spPr>
        <p:txBody>
          <a:bodyPr/>
          <a:lstStyle/>
          <a:p>
            <a:pPr fontAlgn="base"/>
            <a:endParaRPr lang="zh-CN" altLang="en-US" strike="noStrike" noProof="1">
              <a:solidFill>
                <a:schemeClr val="bg1"/>
              </a:solidFill>
              <a:uFillTx/>
              <a:latin typeface="微软雅黑" panose="020B0503020204020204" charset="-122"/>
              <a:ea typeface="微软雅黑" panose="020B0503020204020204" charset="-122"/>
            </a:endParaRPr>
          </a:p>
        </p:txBody>
      </p:sp>
      <p:sp>
        <p:nvSpPr>
          <p:cNvPr id="37903" name="文本框 52"/>
          <p:cNvSpPr txBox="1"/>
          <p:nvPr/>
        </p:nvSpPr>
        <p:spPr>
          <a:xfrm>
            <a:off x="2235200" y="5305425"/>
            <a:ext cx="5287963" cy="1476375"/>
          </a:xfrm>
          <a:prstGeom prst="rect">
            <a:avLst/>
          </a:prstGeom>
          <a:noFill/>
          <a:ln w="9525">
            <a:noFill/>
          </a:ln>
        </p:spPr>
        <p:txBody>
          <a:bodyPr wrap="square" anchor="t">
            <a:spAutoFit/>
          </a:bodyPr>
          <a:lstStyle/>
          <a:p>
            <a:r>
              <a:rPr lang="zh-CN" altLang="en-US" b="1">
                <a:latin typeface="微软雅黑" panose="020B0503020204020204" charset="-122"/>
                <a:ea typeface="微软雅黑" panose="020B0503020204020204" charset="-122"/>
                <a:sym typeface="宋体" panose="02010600030101010101" pitchFamily="2" charset="-122"/>
              </a:rPr>
              <a:t>具体适用税额，授权省级人民政府统筹考虑本地区水资源状况、经济社会发展水平和水资源节约保护的要求确定</a:t>
            </a:r>
            <a:endParaRPr lang="zh-CN" altLang="en-US" b="1">
              <a:latin typeface="微软雅黑" panose="020B0503020204020204" charset="-122"/>
              <a:ea typeface="微软雅黑" panose="020B0503020204020204" charset="-122"/>
              <a:sym typeface="宋体" panose="02010600030101010101" pitchFamily="2" charset="-122"/>
            </a:endParaRPr>
          </a:p>
          <a:p>
            <a:endParaRPr lang="zh-CN" altLang="en-US">
              <a:solidFill>
                <a:schemeClr val="bg1"/>
              </a:solidFill>
              <a:latin typeface="微软雅黑" panose="020B0503020204020204" charset="-122"/>
              <a:ea typeface="微软雅黑" panose="020B0503020204020204" charset="-122"/>
            </a:endParaRPr>
          </a:p>
          <a:p>
            <a:endParaRPr lang="zh-CN" altLang="en-US">
              <a:latin typeface="Arial" panose="020B0604020202020204" pitchFamily="34" charset="0"/>
              <a:ea typeface="宋体" panose="02010600030101010101" pitchFamily="2" charset="-122"/>
            </a:endParaRPr>
          </a:p>
        </p:txBody>
      </p:sp>
      <p:sp>
        <p:nvSpPr>
          <p:cNvPr id="37904" name="文本框 15"/>
          <p:cNvSpPr txBox="1"/>
          <p:nvPr/>
        </p:nvSpPr>
        <p:spPr>
          <a:xfrm>
            <a:off x="2171700" y="238125"/>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五、水资源税改革试点的主要内容</a:t>
            </a:r>
            <a:endParaRPr lang="zh-CN" altLang="en-US" sz="2400">
              <a:latin typeface="方正小标宋简体" panose="02010601030101010101" charset="-122"/>
              <a:ea typeface="方正小标宋简体" panose="02010601030101010101" charset="-122"/>
            </a:endParaRPr>
          </a:p>
        </p:txBody>
      </p:sp>
      <p:grpSp>
        <p:nvGrpSpPr>
          <p:cNvPr id="30722" name="组合 45"/>
          <p:cNvGrpSpPr/>
          <p:nvPr/>
        </p:nvGrpSpPr>
        <p:grpSpPr>
          <a:xfrm>
            <a:off x="479425" y="1304925"/>
            <a:ext cx="990600" cy="673100"/>
            <a:chOff x="0" y="0"/>
            <a:chExt cx="3907055" cy="2960894"/>
          </a:xfrm>
        </p:grpSpPr>
        <p:sp>
          <p:nvSpPr>
            <p:cNvPr id="37906" name="Freeform 2"/>
            <p:cNvSpPr/>
            <p:nvPr/>
          </p:nvSpPr>
          <p:spPr>
            <a:xfrm>
              <a:off x="1295872" y="400078"/>
              <a:ext cx="1248896" cy="2560816"/>
            </a:xfrm>
            <a:custGeom>
              <a:avLst/>
              <a:gdLst/>
              <a:ahLst/>
              <a:cxnLst>
                <a:cxn ang="0">
                  <a:pos x="432" y="0"/>
                </a:cxn>
                <a:cxn ang="0">
                  <a:pos x="561" y="828"/>
                </a:cxn>
                <a:cxn ang="0">
                  <a:pos x="561" y="1539"/>
                </a:cxn>
                <a:cxn ang="0">
                  <a:pos x="648" y="1539"/>
                </a:cxn>
                <a:cxn ang="0">
                  <a:pos x="864" y="1658"/>
                </a:cxn>
                <a:cxn ang="0">
                  <a:pos x="864" y="1827"/>
                </a:cxn>
                <a:cxn ang="0">
                  <a:pos x="0" y="1827"/>
                </a:cxn>
                <a:cxn ang="0">
                  <a:pos x="0" y="1674"/>
                </a:cxn>
                <a:cxn ang="0">
                  <a:pos x="172" y="1556"/>
                </a:cxn>
                <a:cxn ang="0">
                  <a:pos x="273" y="1556"/>
                </a:cxn>
                <a:cxn ang="0">
                  <a:pos x="273" y="828"/>
                </a:cxn>
                <a:cxn ang="0">
                  <a:pos x="432" y="0"/>
                </a:cxn>
              </a:cxnLst>
              <a:rect l="0" t="0" r="0" b="0"/>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gradFill rotWithShape="1">
              <a:gsLst>
                <a:gs pos="0">
                  <a:srgbClr val="4ED0FF">
                    <a:alpha val="100000"/>
                  </a:srgbClr>
                </a:gs>
                <a:gs pos="1666">
                  <a:srgbClr val="4ED0FF">
                    <a:alpha val="100000"/>
                  </a:srgbClr>
                </a:gs>
                <a:gs pos="50999">
                  <a:srgbClr val="00B0F0">
                    <a:alpha val="100000"/>
                  </a:srgbClr>
                </a:gs>
                <a:gs pos="100000">
                  <a:srgbClr val="0070C0">
                    <a:alpha val="100000"/>
                  </a:srgbClr>
                </a:gs>
              </a:gsLst>
              <a:lin ang="5400000" scaled="1"/>
              <a:tileRect/>
            </a:gradFill>
            <a:ln w="25400">
              <a:noFill/>
            </a:ln>
          </p:spPr>
          <p:txBody>
            <a:bodyPr/>
            <a:lstStyle/>
            <a:p>
              <a:endParaRPr lang="zh-CN" altLang="en-US"/>
            </a:p>
          </p:txBody>
        </p:sp>
        <p:sp>
          <p:nvSpPr>
            <p:cNvPr id="37907" name="Freeform 3"/>
            <p:cNvSpPr/>
            <p:nvPr/>
          </p:nvSpPr>
          <p:spPr>
            <a:xfrm>
              <a:off x="497291" y="0"/>
              <a:ext cx="2946490" cy="1104666"/>
            </a:xfrm>
            <a:custGeom>
              <a:avLst/>
              <a:gdLst/>
              <a:ahLst/>
              <a:cxnLst>
                <a:cxn ang="0">
                  <a:pos x="0" y="788"/>
                </a:cxn>
                <a:cxn ang="0">
                  <a:pos x="2041" y="78"/>
                </a:cxn>
                <a:cxn ang="0">
                  <a:pos x="1996" y="0"/>
                </a:cxn>
                <a:cxn ang="0">
                  <a:pos x="985" y="178"/>
                </a:cxn>
                <a:cxn ang="0">
                  <a:pos x="834" y="230"/>
                </a:cxn>
                <a:cxn ang="0">
                  <a:pos x="8" y="682"/>
                </a:cxn>
                <a:cxn ang="0">
                  <a:pos x="0" y="788"/>
                </a:cxn>
              </a:cxnLst>
              <a:rect l="0" t="0" r="0" b="0"/>
              <a:pathLst>
                <a:path w="2042" h="789">
                  <a:moveTo>
                    <a:pt x="0" y="788"/>
                  </a:moveTo>
                  <a:lnTo>
                    <a:pt x="2041" y="78"/>
                  </a:lnTo>
                  <a:lnTo>
                    <a:pt x="1996" y="0"/>
                  </a:lnTo>
                  <a:lnTo>
                    <a:pt x="985" y="178"/>
                  </a:lnTo>
                  <a:lnTo>
                    <a:pt x="834" y="230"/>
                  </a:lnTo>
                  <a:lnTo>
                    <a:pt x="8" y="682"/>
                  </a:lnTo>
                  <a:lnTo>
                    <a:pt x="0" y="788"/>
                  </a:lnTo>
                </a:path>
              </a:pathLst>
            </a:custGeom>
            <a:gradFill rotWithShape="1">
              <a:gsLst>
                <a:gs pos="0">
                  <a:srgbClr val="4ED0FF">
                    <a:alpha val="100000"/>
                  </a:srgbClr>
                </a:gs>
                <a:gs pos="1666">
                  <a:srgbClr val="4ED0FF">
                    <a:alpha val="100000"/>
                  </a:srgbClr>
                </a:gs>
                <a:gs pos="50999">
                  <a:srgbClr val="00B0F0">
                    <a:alpha val="100000"/>
                  </a:srgbClr>
                </a:gs>
                <a:gs pos="100000">
                  <a:srgbClr val="0070C0">
                    <a:alpha val="100000"/>
                  </a:srgbClr>
                </a:gs>
              </a:gsLst>
              <a:lin ang="5400000" scaled="1"/>
              <a:tileRect/>
            </a:gradFill>
            <a:ln w="25400">
              <a:noFill/>
            </a:ln>
          </p:spPr>
          <p:txBody>
            <a:bodyPr/>
            <a:lstStyle/>
            <a:p>
              <a:endParaRPr lang="zh-CN" altLang="en-US"/>
            </a:p>
          </p:txBody>
        </p:sp>
        <p:sp>
          <p:nvSpPr>
            <p:cNvPr id="37908" name="Oval 4"/>
            <p:cNvSpPr/>
            <p:nvPr/>
          </p:nvSpPr>
          <p:spPr>
            <a:xfrm>
              <a:off x="1843378" y="364443"/>
              <a:ext cx="153884" cy="149017"/>
            </a:xfrm>
            <a:prstGeom prst="ellipse">
              <a:avLst/>
            </a:prstGeom>
            <a:gradFill rotWithShape="1">
              <a:gsLst>
                <a:gs pos="0">
                  <a:srgbClr val="FFFFFF"/>
                </a:gs>
                <a:gs pos="100000">
                  <a:srgbClr val="00B0F0"/>
                </a:gs>
              </a:gsLst>
              <a:lin ang="5400000" scaled="1"/>
              <a:tileRect/>
            </a:gradFill>
            <a:ln w="25400">
              <a:noFill/>
            </a:ln>
          </p:spPr>
          <p:txBody>
            <a:bodyPr lIns="93296" tIns="46648" rIns="93296" bIns="46648" anchor="ctr"/>
            <a:lstStyle/>
            <a:p>
              <a:pPr>
                <a:lnSpc>
                  <a:spcPct val="120000"/>
                </a:lnSpc>
              </a:pPr>
              <a:endParaRPr lang="zh-CN" altLang="zh-CN" sz="4100" b="1" i="1">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37909" name="Line 5"/>
            <p:cNvSpPr/>
            <p:nvPr/>
          </p:nvSpPr>
          <p:spPr>
            <a:xfrm>
              <a:off x="3344970" y="139298"/>
              <a:ext cx="529688" cy="1271500"/>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7910" name="Line 6"/>
            <p:cNvSpPr/>
            <p:nvPr/>
          </p:nvSpPr>
          <p:spPr>
            <a:xfrm>
              <a:off x="3333631" y="139298"/>
              <a:ext cx="1" cy="1263401"/>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7911" name="Line 7"/>
            <p:cNvSpPr/>
            <p:nvPr/>
          </p:nvSpPr>
          <p:spPr>
            <a:xfrm flipH="1">
              <a:off x="2774786" y="142538"/>
              <a:ext cx="552366" cy="1231006"/>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7912" name="Freeform 8"/>
            <p:cNvSpPr/>
            <p:nvPr/>
          </p:nvSpPr>
          <p:spPr>
            <a:xfrm>
              <a:off x="2708373" y="1381644"/>
              <a:ext cx="1198682" cy="385499"/>
            </a:xfrm>
            <a:custGeom>
              <a:avLst/>
              <a:gdLst/>
              <a:ahLst/>
              <a:cxnLst>
                <a:cxn ang="0">
                  <a:pos x="4" y="0"/>
                </a:cxn>
                <a:cxn ang="0">
                  <a:pos x="0" y="28"/>
                </a:cxn>
                <a:cxn ang="0">
                  <a:pos x="4" y="65"/>
                </a:cxn>
                <a:cxn ang="0">
                  <a:pos x="16" y="102"/>
                </a:cxn>
                <a:cxn ang="0">
                  <a:pos x="38" y="139"/>
                </a:cxn>
                <a:cxn ang="0">
                  <a:pos x="74" y="172"/>
                </a:cxn>
                <a:cxn ang="0">
                  <a:pos x="117" y="202"/>
                </a:cxn>
                <a:cxn ang="0">
                  <a:pos x="161" y="223"/>
                </a:cxn>
                <a:cxn ang="0">
                  <a:pos x="197" y="237"/>
                </a:cxn>
                <a:cxn ang="0">
                  <a:pos x="239" y="251"/>
                </a:cxn>
                <a:cxn ang="0">
                  <a:pos x="278" y="260"/>
                </a:cxn>
                <a:cxn ang="0">
                  <a:pos x="317" y="266"/>
                </a:cxn>
                <a:cxn ang="0">
                  <a:pos x="354" y="270"/>
                </a:cxn>
                <a:cxn ang="0">
                  <a:pos x="402" y="275"/>
                </a:cxn>
                <a:cxn ang="0">
                  <a:pos x="447" y="273"/>
                </a:cxn>
                <a:cxn ang="0">
                  <a:pos x="490" y="270"/>
                </a:cxn>
                <a:cxn ang="0">
                  <a:pos x="541" y="265"/>
                </a:cxn>
                <a:cxn ang="0">
                  <a:pos x="579" y="255"/>
                </a:cxn>
                <a:cxn ang="0">
                  <a:pos x="620" y="244"/>
                </a:cxn>
                <a:cxn ang="0">
                  <a:pos x="659" y="230"/>
                </a:cxn>
                <a:cxn ang="0">
                  <a:pos x="686" y="219"/>
                </a:cxn>
                <a:cxn ang="0">
                  <a:pos x="715" y="201"/>
                </a:cxn>
                <a:cxn ang="0">
                  <a:pos x="737" y="186"/>
                </a:cxn>
                <a:cxn ang="0">
                  <a:pos x="762" y="166"/>
                </a:cxn>
                <a:cxn ang="0">
                  <a:pos x="785" y="147"/>
                </a:cxn>
                <a:cxn ang="0">
                  <a:pos x="800" y="125"/>
                </a:cxn>
                <a:cxn ang="0">
                  <a:pos x="814" y="100"/>
                </a:cxn>
                <a:cxn ang="0">
                  <a:pos x="824" y="73"/>
                </a:cxn>
                <a:cxn ang="0">
                  <a:pos x="829" y="40"/>
                </a:cxn>
                <a:cxn ang="0">
                  <a:pos x="827" y="1"/>
                </a:cxn>
                <a:cxn ang="0">
                  <a:pos x="4" y="0"/>
                </a:cxn>
              </a:cxnLst>
              <a:rect l="0" t="0" r="0" b="0"/>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00B0F0"/>
            </a:solidFill>
            <a:ln w="3175" cap="flat" cmpd="sng">
              <a:solidFill>
                <a:srgbClr val="D7D7D7"/>
              </a:solidFill>
              <a:prstDash val="solid"/>
              <a:bevel/>
              <a:headEnd type="none" w="med" len="med"/>
              <a:tailEnd type="none" w="med" len="med"/>
            </a:ln>
          </p:spPr>
          <p:txBody>
            <a:bodyPr/>
            <a:lstStyle/>
            <a:p>
              <a:endParaRPr lang="zh-CN" altLang="en-US"/>
            </a:p>
          </p:txBody>
        </p:sp>
        <p:sp>
          <p:nvSpPr>
            <p:cNvPr id="37913" name="Line 9"/>
            <p:cNvSpPr/>
            <p:nvPr/>
          </p:nvSpPr>
          <p:spPr>
            <a:xfrm>
              <a:off x="634977" y="1051215"/>
              <a:ext cx="529687" cy="1269880"/>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7914" name="Line 10"/>
            <p:cNvSpPr/>
            <p:nvPr/>
          </p:nvSpPr>
          <p:spPr>
            <a:xfrm>
              <a:off x="626877" y="1051215"/>
              <a:ext cx="1" cy="1263401"/>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7915" name="Line 11"/>
            <p:cNvSpPr/>
            <p:nvPr/>
          </p:nvSpPr>
          <p:spPr>
            <a:xfrm flipH="1">
              <a:off x="58314" y="1052834"/>
              <a:ext cx="560465" cy="1239105"/>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7916" name="Freeform 12"/>
            <p:cNvSpPr/>
            <p:nvPr/>
          </p:nvSpPr>
          <p:spPr>
            <a:xfrm>
              <a:off x="0" y="2291940"/>
              <a:ext cx="1198682" cy="385499"/>
            </a:xfrm>
            <a:custGeom>
              <a:avLst/>
              <a:gdLst/>
              <a:ahLst/>
              <a:cxnLst>
                <a:cxn ang="0">
                  <a:pos x="4" y="0"/>
                </a:cxn>
                <a:cxn ang="0">
                  <a:pos x="0" y="28"/>
                </a:cxn>
                <a:cxn ang="0">
                  <a:pos x="4" y="65"/>
                </a:cxn>
                <a:cxn ang="0">
                  <a:pos x="16" y="102"/>
                </a:cxn>
                <a:cxn ang="0">
                  <a:pos x="38" y="139"/>
                </a:cxn>
                <a:cxn ang="0">
                  <a:pos x="74" y="172"/>
                </a:cxn>
                <a:cxn ang="0">
                  <a:pos x="117" y="202"/>
                </a:cxn>
                <a:cxn ang="0">
                  <a:pos x="161" y="223"/>
                </a:cxn>
                <a:cxn ang="0">
                  <a:pos x="197" y="237"/>
                </a:cxn>
                <a:cxn ang="0">
                  <a:pos x="239" y="251"/>
                </a:cxn>
                <a:cxn ang="0">
                  <a:pos x="278" y="260"/>
                </a:cxn>
                <a:cxn ang="0">
                  <a:pos x="317" y="266"/>
                </a:cxn>
                <a:cxn ang="0">
                  <a:pos x="354" y="270"/>
                </a:cxn>
                <a:cxn ang="0">
                  <a:pos x="402" y="275"/>
                </a:cxn>
                <a:cxn ang="0">
                  <a:pos x="447" y="273"/>
                </a:cxn>
                <a:cxn ang="0">
                  <a:pos x="490" y="270"/>
                </a:cxn>
                <a:cxn ang="0">
                  <a:pos x="541" y="265"/>
                </a:cxn>
                <a:cxn ang="0">
                  <a:pos x="579" y="255"/>
                </a:cxn>
                <a:cxn ang="0">
                  <a:pos x="620" y="244"/>
                </a:cxn>
                <a:cxn ang="0">
                  <a:pos x="659" y="230"/>
                </a:cxn>
                <a:cxn ang="0">
                  <a:pos x="686" y="219"/>
                </a:cxn>
                <a:cxn ang="0">
                  <a:pos x="715" y="201"/>
                </a:cxn>
                <a:cxn ang="0">
                  <a:pos x="737" y="186"/>
                </a:cxn>
                <a:cxn ang="0">
                  <a:pos x="762" y="166"/>
                </a:cxn>
                <a:cxn ang="0">
                  <a:pos x="785" y="147"/>
                </a:cxn>
                <a:cxn ang="0">
                  <a:pos x="800" y="125"/>
                </a:cxn>
                <a:cxn ang="0">
                  <a:pos x="814" y="100"/>
                </a:cxn>
                <a:cxn ang="0">
                  <a:pos x="824" y="73"/>
                </a:cxn>
                <a:cxn ang="0">
                  <a:pos x="829" y="40"/>
                </a:cxn>
                <a:cxn ang="0">
                  <a:pos x="827" y="1"/>
                </a:cxn>
                <a:cxn ang="0">
                  <a:pos x="4" y="0"/>
                </a:cxn>
              </a:cxnLst>
              <a:rect l="0" t="0" r="0" b="0"/>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FFC000"/>
            </a:solidFill>
            <a:ln w="3175" cap="flat" cmpd="sng">
              <a:solidFill>
                <a:srgbClr val="D7D7D7"/>
              </a:solidFill>
              <a:prstDash val="solid"/>
              <a:bevel/>
              <a:headEnd type="none" w="med" len="med"/>
              <a:tailEnd type="none" w="med" len="med"/>
            </a:ln>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2" presetClass="entr" presetSubtype="0" fill="hold" nodeType="afterEffect">
                                  <p:stCondLst>
                                    <p:cond delay="0"/>
                                  </p:stCondLst>
                                  <p:childTnLst>
                                    <p:set>
                                      <p:cBhvr>
                                        <p:cTn id="17" dur="1" fill="hold">
                                          <p:stCondLst>
                                            <p:cond delay="0"/>
                                          </p:stCondLst>
                                        </p:cTn>
                                        <p:tgtEl>
                                          <p:spTgt spid="30722"/>
                                        </p:tgtEl>
                                        <p:attrNameLst>
                                          <p:attrName>style.visibility</p:attrName>
                                        </p:attrNameLst>
                                      </p:cBhvr>
                                      <p:to>
                                        <p:strVal val="visible"/>
                                      </p:to>
                                    </p:set>
                                    <p:animScale>
                                      <p:cBhvr>
                                        <p:cTn id="18" dur="1000" decel="50000" fill="hold">
                                          <p:stCondLst>
                                            <p:cond delay="0"/>
                                          </p:stCondLst>
                                        </p:cTn>
                                        <p:tgtEl>
                                          <p:spTgt spid="307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0722"/>
                                        </p:tgtEl>
                                        <p:attrNameLst>
                                          <p:attrName>ppt_x</p:attrName>
                                          <p:attrName>ppt_y</p:attrName>
                                        </p:attrNameLst>
                                      </p:cBhvr>
                                    </p:animMotion>
                                    <p:animEffect filter="fade">
                                      <p:cBhvr>
                                        <p:cTn id="20" dur="1000"/>
                                        <p:tgtEl>
                                          <p:spTgt spid="30722"/>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7893"/>
                                        </p:tgtEl>
                                        <p:attrNameLst>
                                          <p:attrName>style.visibility</p:attrName>
                                        </p:attrNameLst>
                                      </p:cBhvr>
                                      <p:to>
                                        <p:strVal val="visible"/>
                                      </p:to>
                                    </p:set>
                                    <p:anim calcmode="lin" valueType="num">
                                      <p:cBhvr additive="base">
                                        <p:cTn id="25" dur="500"/>
                                        <p:tgtEl>
                                          <p:spTgt spid="37893"/>
                                        </p:tgtEl>
                                        <p:attrNameLst>
                                          <p:attrName>ppt_y</p:attrName>
                                        </p:attrNameLst>
                                      </p:cBhvr>
                                      <p:tavLst>
                                        <p:tav tm="0">
                                          <p:val>
                                            <p:strVal val="#ppt_y+#ppt_h*1.125000"/>
                                          </p:val>
                                        </p:tav>
                                        <p:tav tm="100000">
                                          <p:val>
                                            <p:strVal val="#ppt_y"/>
                                          </p:val>
                                        </p:tav>
                                      </p:tavLst>
                                    </p:anim>
                                    <p:animEffect transition="in" filter="wipe(up)">
                                      <p:cBhvr>
                                        <p:cTn id="26" dur="500"/>
                                        <p:tgtEl>
                                          <p:spTgt spid="37893"/>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p:tgtEl>
                                          <p:spTgt spid="29"/>
                                        </p:tgtEl>
                                        <p:attrNameLst>
                                          <p:attrName>ppt_y</p:attrName>
                                        </p:attrNameLst>
                                      </p:cBhvr>
                                      <p:tavLst>
                                        <p:tav tm="0">
                                          <p:val>
                                            <p:strVal val="#ppt_y+#ppt_h*1.125000"/>
                                          </p:val>
                                        </p:tav>
                                        <p:tav tm="100000">
                                          <p:val>
                                            <p:strVal val="#ppt_y"/>
                                          </p:val>
                                        </p:tav>
                                      </p:tavLst>
                                    </p:anim>
                                    <p:animEffect transition="in" filter="wipe(up)">
                                      <p:cBhvr>
                                        <p:cTn id="30" dur="500"/>
                                        <p:tgtEl>
                                          <p:spTgt spid="29"/>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37895"/>
                                        </p:tgtEl>
                                        <p:attrNameLst>
                                          <p:attrName>style.visibility</p:attrName>
                                        </p:attrNameLst>
                                      </p:cBhvr>
                                      <p:to>
                                        <p:strVal val="visible"/>
                                      </p:to>
                                    </p:set>
                                    <p:anim calcmode="lin" valueType="num">
                                      <p:cBhvr additive="base">
                                        <p:cTn id="33" dur="500"/>
                                        <p:tgtEl>
                                          <p:spTgt spid="37895"/>
                                        </p:tgtEl>
                                        <p:attrNameLst>
                                          <p:attrName>ppt_y</p:attrName>
                                        </p:attrNameLst>
                                      </p:cBhvr>
                                      <p:tavLst>
                                        <p:tav tm="0">
                                          <p:val>
                                            <p:strVal val="#ppt_y+#ppt_h*1.125000"/>
                                          </p:val>
                                        </p:tav>
                                        <p:tav tm="100000">
                                          <p:val>
                                            <p:strVal val="#ppt_y"/>
                                          </p:val>
                                        </p:tav>
                                      </p:tavLst>
                                    </p:anim>
                                    <p:animEffect transition="in" filter="wipe(up)">
                                      <p:cBhvr>
                                        <p:cTn id="34" dur="500"/>
                                        <p:tgtEl>
                                          <p:spTgt spid="37895"/>
                                        </p:tgtEl>
                                      </p:cBhvr>
                                    </p:animEffect>
                                  </p:childTnLst>
                                </p:cTn>
                              </p:par>
                              <p:par>
                                <p:cTn id="35" presetID="12" presetClass="entr" presetSubtype="4" fill="hold" nodeType="withEffect">
                                  <p:stCondLst>
                                    <p:cond delay="0"/>
                                  </p:stCondLst>
                                  <p:childTnLst>
                                    <p:set>
                                      <p:cBhvr>
                                        <p:cTn id="36" dur="1" fill="hold">
                                          <p:stCondLst>
                                            <p:cond delay="0"/>
                                          </p:stCondLst>
                                        </p:cTn>
                                        <p:tgtEl>
                                          <p:spTgt spid="37896"/>
                                        </p:tgtEl>
                                        <p:attrNameLst>
                                          <p:attrName>style.visibility</p:attrName>
                                        </p:attrNameLst>
                                      </p:cBhvr>
                                      <p:to>
                                        <p:strVal val="visible"/>
                                      </p:to>
                                    </p:set>
                                    <p:anim calcmode="lin" valueType="num">
                                      <p:cBhvr additive="base">
                                        <p:cTn id="37" dur="500"/>
                                        <p:tgtEl>
                                          <p:spTgt spid="37896"/>
                                        </p:tgtEl>
                                        <p:attrNameLst>
                                          <p:attrName>ppt_y</p:attrName>
                                        </p:attrNameLst>
                                      </p:cBhvr>
                                      <p:tavLst>
                                        <p:tav tm="0">
                                          <p:val>
                                            <p:strVal val="#ppt_y+#ppt_h*1.125000"/>
                                          </p:val>
                                        </p:tav>
                                        <p:tav tm="100000">
                                          <p:val>
                                            <p:strVal val="#ppt_y"/>
                                          </p:val>
                                        </p:tav>
                                      </p:tavLst>
                                    </p:anim>
                                    <p:animEffect transition="in" filter="wipe(up)">
                                      <p:cBhvr>
                                        <p:cTn id="38" dur="500"/>
                                        <p:tgtEl>
                                          <p:spTgt spid="37896"/>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7897"/>
                                        </p:tgtEl>
                                        <p:attrNameLst>
                                          <p:attrName>style.visibility</p:attrName>
                                        </p:attrNameLst>
                                      </p:cBhvr>
                                      <p:to>
                                        <p:strVal val="visible"/>
                                      </p:to>
                                    </p:set>
                                    <p:anim calcmode="lin" valueType="num">
                                      <p:cBhvr additive="base">
                                        <p:cTn id="41" dur="500"/>
                                        <p:tgtEl>
                                          <p:spTgt spid="37897"/>
                                        </p:tgtEl>
                                        <p:attrNameLst>
                                          <p:attrName>ppt_y</p:attrName>
                                        </p:attrNameLst>
                                      </p:cBhvr>
                                      <p:tavLst>
                                        <p:tav tm="0">
                                          <p:val>
                                            <p:strVal val="#ppt_y+#ppt_h*1.125000"/>
                                          </p:val>
                                        </p:tav>
                                        <p:tav tm="100000">
                                          <p:val>
                                            <p:strVal val="#ppt_y"/>
                                          </p:val>
                                        </p:tav>
                                      </p:tavLst>
                                    </p:anim>
                                    <p:animEffect transition="in" filter="wipe(up)">
                                      <p:cBhvr>
                                        <p:cTn id="42" dur="500"/>
                                        <p:tgtEl>
                                          <p:spTgt spid="37897"/>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ppt_y</p:attrName>
                                        </p:attrNameLst>
                                      </p:cBhvr>
                                      <p:tavLst>
                                        <p:tav tm="0">
                                          <p:val>
                                            <p:strVal val="#ppt_y+#ppt_h*1.125000"/>
                                          </p:val>
                                        </p:tav>
                                        <p:tav tm="100000">
                                          <p:val>
                                            <p:strVal val="#ppt_y"/>
                                          </p:val>
                                        </p:tav>
                                      </p:tavLst>
                                    </p:anim>
                                    <p:animEffect transition="in" filter="wipe(up)">
                                      <p:cBhvr>
                                        <p:cTn id="46" dur="500"/>
                                        <p:tgtEl>
                                          <p:spTgt spid="23"/>
                                        </p:tgtEl>
                                      </p:cBhvr>
                                    </p:animEffect>
                                  </p:childTnLst>
                                </p:cTn>
                              </p:par>
                              <p:par>
                                <p:cTn id="47" presetID="12" presetClass="entr" presetSubtype="4" fill="hold" nodeType="withEffect">
                                  <p:stCondLst>
                                    <p:cond delay="0"/>
                                  </p:stCondLst>
                                  <p:childTnLst>
                                    <p:set>
                                      <p:cBhvr>
                                        <p:cTn id="48" dur="1" fill="hold">
                                          <p:stCondLst>
                                            <p:cond delay="0"/>
                                          </p:stCondLst>
                                        </p:cTn>
                                        <p:tgtEl>
                                          <p:spTgt spid="37899"/>
                                        </p:tgtEl>
                                        <p:attrNameLst>
                                          <p:attrName>style.visibility</p:attrName>
                                        </p:attrNameLst>
                                      </p:cBhvr>
                                      <p:to>
                                        <p:strVal val="visible"/>
                                      </p:to>
                                    </p:set>
                                    <p:anim calcmode="lin" valueType="num">
                                      <p:cBhvr additive="base">
                                        <p:cTn id="49" dur="500"/>
                                        <p:tgtEl>
                                          <p:spTgt spid="37899"/>
                                        </p:tgtEl>
                                        <p:attrNameLst>
                                          <p:attrName>ppt_y</p:attrName>
                                        </p:attrNameLst>
                                      </p:cBhvr>
                                      <p:tavLst>
                                        <p:tav tm="0">
                                          <p:val>
                                            <p:strVal val="#ppt_y+#ppt_h*1.125000"/>
                                          </p:val>
                                        </p:tav>
                                        <p:tav tm="100000">
                                          <p:val>
                                            <p:strVal val="#ppt_y"/>
                                          </p:val>
                                        </p:tav>
                                      </p:tavLst>
                                    </p:anim>
                                    <p:animEffect transition="in" filter="wipe(up)">
                                      <p:cBhvr>
                                        <p:cTn id="50" dur="500"/>
                                        <p:tgtEl>
                                          <p:spTgt spid="37899"/>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37900"/>
                                        </p:tgtEl>
                                        <p:attrNameLst>
                                          <p:attrName>style.visibility</p:attrName>
                                        </p:attrNameLst>
                                      </p:cBhvr>
                                      <p:to>
                                        <p:strVal val="visible"/>
                                      </p:to>
                                    </p:set>
                                    <p:anim calcmode="lin" valueType="num">
                                      <p:cBhvr additive="base">
                                        <p:cTn id="53" dur="500"/>
                                        <p:tgtEl>
                                          <p:spTgt spid="37900"/>
                                        </p:tgtEl>
                                        <p:attrNameLst>
                                          <p:attrName>ppt_y</p:attrName>
                                        </p:attrNameLst>
                                      </p:cBhvr>
                                      <p:tavLst>
                                        <p:tav tm="0">
                                          <p:val>
                                            <p:strVal val="#ppt_y+#ppt_h*1.125000"/>
                                          </p:val>
                                        </p:tav>
                                        <p:tav tm="100000">
                                          <p:val>
                                            <p:strVal val="#ppt_y"/>
                                          </p:val>
                                        </p:tav>
                                      </p:tavLst>
                                    </p:anim>
                                    <p:animEffect transition="in" filter="wipe(up)">
                                      <p:cBhvr>
                                        <p:cTn id="54" dur="500"/>
                                        <p:tgtEl>
                                          <p:spTgt spid="37900"/>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p:tgtEl>
                                          <p:spTgt spid="28"/>
                                        </p:tgtEl>
                                        <p:attrNameLst>
                                          <p:attrName>ppt_y</p:attrName>
                                        </p:attrNameLst>
                                      </p:cBhvr>
                                      <p:tavLst>
                                        <p:tav tm="0">
                                          <p:val>
                                            <p:strVal val="#ppt_y+#ppt_h*1.125000"/>
                                          </p:val>
                                        </p:tav>
                                        <p:tav tm="100000">
                                          <p:val>
                                            <p:strVal val="#ppt_y"/>
                                          </p:val>
                                        </p:tav>
                                      </p:tavLst>
                                    </p:anim>
                                    <p:animEffect transition="in" filter="wipe(up)">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p:cTn id="63" dur="1000" fill="hold"/>
                                        <p:tgtEl>
                                          <p:spTgt spid="2"/>
                                        </p:tgtEl>
                                        <p:attrNameLst>
                                          <p:attrName>ppt_x</p:attrName>
                                        </p:attrNameLst>
                                      </p:cBhvr>
                                      <p:tavLst>
                                        <p:tav tm="0">
                                          <p:val>
                                            <p:strVal val="#ppt_x-.2"/>
                                          </p:val>
                                        </p:tav>
                                        <p:tav tm="100000">
                                          <p:val>
                                            <p:strVal val="#ppt_x"/>
                                          </p:val>
                                        </p:tav>
                                      </p:tavLst>
                                    </p:anim>
                                    <p:anim calcmode="lin" valueType="num">
                                      <p:cBhvr>
                                        <p:cTn id="64"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65" dur="1000"/>
                                        <p:tgtEl>
                                          <p:spTgt spid="2"/>
                                        </p:tgtEl>
                                      </p:cBhvr>
                                    </p:animEffect>
                                  </p:childTnLst>
                                </p:cTn>
                              </p:par>
                              <p:par>
                                <p:cTn id="66" presetID="29" presetClass="entr" presetSubtype="0" fill="hold" grpId="0" nodeType="withEffect">
                                  <p:stCondLst>
                                    <p:cond delay="0"/>
                                  </p:stCondLst>
                                  <p:childTnLst>
                                    <p:set>
                                      <p:cBhvr>
                                        <p:cTn id="67" dur="1" fill="hold">
                                          <p:stCondLst>
                                            <p:cond delay="0"/>
                                          </p:stCondLst>
                                        </p:cTn>
                                        <p:tgtEl>
                                          <p:spTgt spid="37903"/>
                                        </p:tgtEl>
                                        <p:attrNameLst>
                                          <p:attrName>style.visibility</p:attrName>
                                        </p:attrNameLst>
                                      </p:cBhvr>
                                      <p:to>
                                        <p:strVal val="visible"/>
                                      </p:to>
                                    </p:set>
                                    <p:anim calcmode="lin" valueType="num">
                                      <p:cBhvr>
                                        <p:cTn id="68" dur="1000" fill="hold"/>
                                        <p:tgtEl>
                                          <p:spTgt spid="37903"/>
                                        </p:tgtEl>
                                        <p:attrNameLst>
                                          <p:attrName>ppt_x</p:attrName>
                                        </p:attrNameLst>
                                      </p:cBhvr>
                                      <p:tavLst>
                                        <p:tav tm="0">
                                          <p:val>
                                            <p:strVal val="#ppt_x-.2"/>
                                          </p:val>
                                        </p:tav>
                                        <p:tav tm="100000">
                                          <p:val>
                                            <p:strVal val="#ppt_x"/>
                                          </p:val>
                                        </p:tav>
                                      </p:tavLst>
                                    </p:anim>
                                    <p:anim calcmode="lin" valueType="num">
                                      <p:cBhvr>
                                        <p:cTn id="69" dur="1000" fill="hold"/>
                                        <p:tgtEl>
                                          <p:spTgt spid="37903"/>
                                        </p:tgtEl>
                                        <p:attrNameLst>
                                          <p:attrName>ppt_y</p:attrName>
                                        </p:attrNameLst>
                                      </p:cBhvr>
                                      <p:tavLst>
                                        <p:tav tm="0">
                                          <p:val>
                                            <p:strVal val="#ppt_y"/>
                                          </p:val>
                                        </p:tav>
                                        <p:tav tm="100000">
                                          <p:val>
                                            <p:strVal val="#ppt_y"/>
                                          </p:val>
                                        </p:tav>
                                      </p:tavLst>
                                    </p:anim>
                                    <p:animEffect transition="in" filter="wipe(right)" prLst="gradientSize: 0.1">
                                      <p:cBhvr>
                                        <p:cTn id="70" dur="1000"/>
                                        <p:tgtEl>
                                          <p:spTgt spid="37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29" grpId="0" animBg="1"/>
      <p:bldP spid="37895" grpId="0"/>
      <p:bldP spid="37897" grpId="0"/>
      <p:bldP spid="23" grpId="0" animBg="1"/>
      <p:bldP spid="37900" grpId="0"/>
      <p:bldP spid="28" grpId="0" animBg="1"/>
      <p:bldP spid="2" grpId="0" animBg="1"/>
      <p:bldP spid="3790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图片 12"/>
          <p:cNvPicPr>
            <a:picLocks noChangeAspect="1"/>
          </p:cNvPicPr>
          <p:nvPr/>
        </p:nvPicPr>
        <p:blipFill>
          <a:blip r:embed="rId1" cstate="print"/>
          <a:stretch>
            <a:fillRect/>
          </a:stretch>
        </p:blipFill>
        <p:spPr>
          <a:xfrm>
            <a:off x="2965450" y="4130675"/>
            <a:ext cx="1524000" cy="1485900"/>
          </a:xfrm>
          <a:prstGeom prst="rect">
            <a:avLst/>
          </a:prstGeom>
          <a:noFill/>
          <a:ln w="9525">
            <a:noFill/>
          </a:ln>
        </p:spPr>
      </p:pic>
      <p:sp>
        <p:nvSpPr>
          <p:cNvPr id="38914" name="文本框 15"/>
          <p:cNvSpPr txBox="1"/>
          <p:nvPr/>
        </p:nvSpPr>
        <p:spPr>
          <a:xfrm>
            <a:off x="2171700" y="238125"/>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五、水资源税改革试点的主要内容</a:t>
            </a:r>
            <a:endParaRPr lang="zh-CN" altLang="en-US" sz="2400">
              <a:latin typeface="方正小标宋简体" panose="02010601030101010101" charset="-122"/>
              <a:ea typeface="方正小标宋简体" panose="02010601030101010101" charset="-122"/>
            </a:endParaRPr>
          </a:p>
        </p:txBody>
      </p:sp>
      <p:pic>
        <p:nvPicPr>
          <p:cNvPr id="38915" name="图片 17"/>
          <p:cNvPicPr>
            <a:picLocks noChangeAspect="1"/>
          </p:cNvPicPr>
          <p:nvPr/>
        </p:nvPicPr>
        <p:blipFill>
          <a:blip r:embed="rId2" cstate="print"/>
          <a:stretch>
            <a:fillRect/>
          </a:stretch>
        </p:blipFill>
        <p:spPr>
          <a:xfrm>
            <a:off x="5370513" y="1206500"/>
            <a:ext cx="1198562" cy="1341438"/>
          </a:xfrm>
          <a:prstGeom prst="rect">
            <a:avLst/>
          </a:prstGeom>
          <a:noFill/>
          <a:ln w="9525">
            <a:noFill/>
          </a:ln>
        </p:spPr>
      </p:pic>
      <p:sp>
        <p:nvSpPr>
          <p:cNvPr id="3" name="等于号 2"/>
          <p:cNvSpPr/>
          <p:nvPr/>
        </p:nvSpPr>
        <p:spPr>
          <a:xfrm>
            <a:off x="4433888" y="1697038"/>
            <a:ext cx="936625" cy="360363"/>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pic>
        <p:nvPicPr>
          <p:cNvPr id="38917" name="图片 17"/>
          <p:cNvPicPr>
            <a:picLocks noChangeAspect="1"/>
          </p:cNvPicPr>
          <p:nvPr/>
        </p:nvPicPr>
        <p:blipFill>
          <a:blip r:embed="rId2" cstate="print"/>
          <a:stretch>
            <a:fillRect/>
          </a:stretch>
        </p:blipFill>
        <p:spPr>
          <a:xfrm>
            <a:off x="7321550" y="1206500"/>
            <a:ext cx="1196975" cy="1341438"/>
          </a:xfrm>
          <a:prstGeom prst="rect">
            <a:avLst/>
          </a:prstGeom>
          <a:noFill/>
          <a:ln w="9525">
            <a:noFill/>
          </a:ln>
        </p:spPr>
      </p:pic>
      <p:sp>
        <p:nvSpPr>
          <p:cNvPr id="5" name="乘号 4"/>
          <p:cNvSpPr/>
          <p:nvPr/>
        </p:nvSpPr>
        <p:spPr>
          <a:xfrm>
            <a:off x="6600825" y="1552575"/>
            <a:ext cx="720725" cy="647700"/>
          </a:xfrm>
          <a:prstGeom prst="mathMultipl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pic>
        <p:nvPicPr>
          <p:cNvPr id="38919" name="图片 12"/>
          <p:cNvPicPr>
            <a:picLocks noChangeAspect="1"/>
          </p:cNvPicPr>
          <p:nvPr/>
        </p:nvPicPr>
        <p:blipFill>
          <a:blip r:embed="rId3" cstate="print"/>
          <a:stretch>
            <a:fillRect/>
          </a:stretch>
        </p:blipFill>
        <p:spPr>
          <a:xfrm>
            <a:off x="2909888" y="1206500"/>
            <a:ext cx="1524000" cy="1484313"/>
          </a:xfrm>
          <a:prstGeom prst="rect">
            <a:avLst/>
          </a:prstGeom>
          <a:noFill/>
          <a:ln w="9525">
            <a:noFill/>
          </a:ln>
        </p:spPr>
      </p:pic>
      <p:sp>
        <p:nvSpPr>
          <p:cNvPr id="38920" name="文本框 5"/>
          <p:cNvSpPr txBox="1"/>
          <p:nvPr/>
        </p:nvSpPr>
        <p:spPr>
          <a:xfrm>
            <a:off x="3057525" y="1689100"/>
            <a:ext cx="1228725" cy="368300"/>
          </a:xfrm>
          <a:prstGeom prst="rect">
            <a:avLst/>
          </a:prstGeom>
          <a:noFill/>
          <a:ln w="9525">
            <a:noFill/>
          </a:ln>
        </p:spPr>
        <p:txBody>
          <a:bodyPr wrap="square" anchor="t">
            <a:spAutoFit/>
          </a:bodyPr>
          <a:lstStyle/>
          <a:p>
            <a:r>
              <a:rPr lang="zh-CN" altLang="zh-CN" b="1">
                <a:latin typeface="微软雅黑" panose="020B0503020204020204" charset="-122"/>
                <a:ea typeface="微软雅黑" panose="020B0503020204020204" charset="-122"/>
              </a:rPr>
              <a:t>应纳税额</a:t>
            </a:r>
            <a:endParaRPr lang="zh-CN" altLang="zh-CN" b="1">
              <a:latin typeface="微软雅黑" panose="020B0503020204020204" charset="-122"/>
              <a:ea typeface="微软雅黑" panose="020B0503020204020204" charset="-122"/>
            </a:endParaRPr>
          </a:p>
        </p:txBody>
      </p:sp>
      <p:sp>
        <p:nvSpPr>
          <p:cNvPr id="38921" name="文本框 6"/>
          <p:cNvSpPr txBox="1"/>
          <p:nvPr/>
        </p:nvSpPr>
        <p:spPr>
          <a:xfrm>
            <a:off x="5476875" y="1550988"/>
            <a:ext cx="985838" cy="644525"/>
          </a:xfrm>
          <a:prstGeom prst="rect">
            <a:avLst/>
          </a:prstGeom>
          <a:noFill/>
          <a:ln w="9525">
            <a:noFill/>
          </a:ln>
        </p:spPr>
        <p:txBody>
          <a:bodyPr wrap="square" anchor="t">
            <a:spAutoFit/>
          </a:bodyPr>
          <a:lstStyle/>
          <a:p>
            <a:pPr algn="ctr"/>
            <a:r>
              <a:rPr lang="zh-CN" altLang="zh-CN" b="1">
                <a:solidFill>
                  <a:schemeClr val="bg1"/>
                </a:solidFill>
                <a:latin typeface="微软雅黑" panose="020B0503020204020204" charset="-122"/>
                <a:ea typeface="微软雅黑" panose="020B0503020204020204" charset="-122"/>
              </a:rPr>
              <a:t>实际取水量</a:t>
            </a:r>
            <a:endParaRPr lang="zh-CN" altLang="zh-CN" b="1">
              <a:solidFill>
                <a:schemeClr val="bg1"/>
              </a:solidFill>
              <a:latin typeface="微软雅黑" panose="020B0503020204020204" charset="-122"/>
              <a:ea typeface="微软雅黑" panose="020B0503020204020204" charset="-122"/>
            </a:endParaRPr>
          </a:p>
        </p:txBody>
      </p:sp>
      <p:sp>
        <p:nvSpPr>
          <p:cNvPr id="38922" name="文本框 7"/>
          <p:cNvSpPr txBox="1"/>
          <p:nvPr/>
        </p:nvSpPr>
        <p:spPr>
          <a:xfrm>
            <a:off x="7354888" y="1550988"/>
            <a:ext cx="1131887" cy="644525"/>
          </a:xfrm>
          <a:prstGeom prst="rect">
            <a:avLst/>
          </a:prstGeom>
          <a:noFill/>
          <a:ln w="9525">
            <a:noFill/>
          </a:ln>
        </p:spPr>
        <p:txBody>
          <a:bodyPr wrap="square" anchor="t">
            <a:spAutoFit/>
          </a:bodyPr>
          <a:lstStyle/>
          <a:p>
            <a:pPr algn="ctr"/>
            <a:r>
              <a:rPr lang="zh-CN" altLang="zh-CN" b="1">
                <a:solidFill>
                  <a:schemeClr val="bg1"/>
                </a:solidFill>
                <a:latin typeface="微软雅黑" panose="020B0503020204020204" charset="-122"/>
                <a:ea typeface="微软雅黑" panose="020B0503020204020204" charset="-122"/>
              </a:rPr>
              <a:t>适用</a:t>
            </a:r>
            <a:endParaRPr lang="zh-CN" altLang="zh-CN" b="1">
              <a:solidFill>
                <a:schemeClr val="bg1"/>
              </a:solidFill>
              <a:latin typeface="微软雅黑" panose="020B0503020204020204" charset="-122"/>
              <a:ea typeface="微软雅黑" panose="020B0503020204020204" charset="-122"/>
            </a:endParaRPr>
          </a:p>
          <a:p>
            <a:pPr algn="ctr"/>
            <a:r>
              <a:rPr lang="zh-CN" altLang="zh-CN" b="1">
                <a:solidFill>
                  <a:schemeClr val="bg1"/>
                </a:solidFill>
                <a:latin typeface="微软雅黑" panose="020B0503020204020204" charset="-122"/>
                <a:ea typeface="微软雅黑" panose="020B0503020204020204" charset="-122"/>
              </a:rPr>
              <a:t>税额</a:t>
            </a:r>
            <a:endParaRPr lang="zh-CN" altLang="zh-CN" b="1">
              <a:solidFill>
                <a:schemeClr val="bg1"/>
              </a:solidFill>
              <a:latin typeface="微软雅黑" panose="020B0503020204020204" charset="-122"/>
              <a:ea typeface="微软雅黑" panose="020B0503020204020204" charset="-122"/>
            </a:endParaRPr>
          </a:p>
        </p:txBody>
      </p:sp>
      <p:sp>
        <p:nvSpPr>
          <p:cNvPr id="38923" name="文本框 8"/>
          <p:cNvSpPr txBox="1"/>
          <p:nvPr/>
        </p:nvSpPr>
        <p:spPr>
          <a:xfrm>
            <a:off x="1379538" y="768350"/>
            <a:ext cx="6583362" cy="368300"/>
          </a:xfrm>
          <a:prstGeom prst="rect">
            <a:avLst/>
          </a:prstGeom>
          <a:noFill/>
          <a:ln w="9525">
            <a:noFill/>
          </a:ln>
        </p:spPr>
        <p:txBody>
          <a:bodyPr wrap="none" anchor="t">
            <a:spAutoFit/>
          </a:bodyPr>
          <a:lstStyle/>
          <a:p>
            <a:r>
              <a:rPr lang="zh-CN" altLang="en-US" dirty="0">
                <a:latin typeface="微软雅黑" panose="020B0503020204020204" charset="-122"/>
                <a:ea typeface="微软雅黑" panose="020B0503020204020204" charset="-122"/>
              </a:rPr>
              <a:t>水资源税实行从量计征，其计税依据为纳税人的实际取用水量。</a:t>
            </a:r>
            <a:endParaRPr lang="zh-CN" altLang="en-US">
              <a:latin typeface="微软雅黑" panose="020B0503020204020204" charset="-122"/>
              <a:ea typeface="微软雅黑" panose="020B0503020204020204" charset="-122"/>
            </a:endParaRPr>
          </a:p>
        </p:txBody>
      </p:sp>
      <p:grpSp>
        <p:nvGrpSpPr>
          <p:cNvPr id="38924" name="组合 26"/>
          <p:cNvGrpSpPr/>
          <p:nvPr/>
        </p:nvGrpSpPr>
        <p:grpSpPr>
          <a:xfrm>
            <a:off x="398463" y="2684463"/>
            <a:ext cx="4356100" cy="1384300"/>
            <a:chOff x="0" y="0"/>
            <a:chExt cx="3888432" cy="1872208"/>
          </a:xfrm>
        </p:grpSpPr>
        <p:sp>
          <p:nvSpPr>
            <p:cNvPr id="38925" name="圆角矩形 27"/>
            <p:cNvSpPr/>
            <p:nvPr/>
          </p:nvSpPr>
          <p:spPr>
            <a:xfrm>
              <a:off x="0" y="0"/>
              <a:ext cx="3888432" cy="1872208"/>
            </a:xfrm>
            <a:prstGeom prst="roundRect">
              <a:avLst>
                <a:gd name="adj" fmla="val 16667"/>
              </a:avLst>
            </a:prstGeom>
            <a:solidFill>
              <a:srgbClr val="0070C0"/>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8926" name="圆角矩形 28"/>
            <p:cNvSpPr/>
            <p:nvPr/>
          </p:nvSpPr>
          <p:spPr>
            <a:xfrm>
              <a:off x="72008" y="72008"/>
              <a:ext cx="3744416" cy="1728192"/>
            </a:xfrm>
            <a:prstGeom prst="roundRect">
              <a:avLst>
                <a:gd name="adj" fmla="val 16667"/>
              </a:avLst>
            </a:prstGeom>
            <a:gradFill rotWithShape="1">
              <a:gsLst>
                <a:gs pos="0">
                  <a:srgbClr val="00B0F0">
                    <a:alpha val="100000"/>
                  </a:srgbClr>
                </a:gs>
                <a:gs pos="45999">
                  <a:srgbClr val="FFFFFF">
                    <a:alpha val="100000"/>
                  </a:srgbClr>
                </a:gs>
                <a:gs pos="100000">
                  <a:srgbClr val="FFFFFF">
                    <a:alpha val="100000"/>
                  </a:srgbClr>
                </a:gs>
              </a:gsLst>
              <a:lin ang="2700000" scaled="1"/>
              <a:tileRect/>
            </a:gra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sp>
        <p:nvSpPr>
          <p:cNvPr id="38927" name="直接连接符 31"/>
          <p:cNvSpPr/>
          <p:nvPr/>
        </p:nvSpPr>
        <p:spPr>
          <a:xfrm rot="660000">
            <a:off x="477838" y="2813050"/>
            <a:ext cx="215900" cy="1082675"/>
          </a:xfrm>
          <a:prstGeom prst="line">
            <a:avLst/>
          </a:prstGeom>
          <a:ln w="9525" cap="flat" cmpd="sng">
            <a:solidFill>
              <a:srgbClr val="0070C0"/>
            </a:solidFill>
            <a:prstDash val="solid"/>
            <a:bevel/>
            <a:headEnd type="none" w="med" len="med"/>
            <a:tailEnd type="none" w="med" len="med"/>
          </a:ln>
        </p:spPr>
      </p:sp>
      <p:sp>
        <p:nvSpPr>
          <p:cNvPr id="38928" name="TextBox 32"/>
          <p:cNvSpPr/>
          <p:nvPr/>
        </p:nvSpPr>
        <p:spPr>
          <a:xfrm>
            <a:off x="628650" y="2774950"/>
            <a:ext cx="4048125" cy="1168400"/>
          </a:xfrm>
          <a:prstGeom prst="rect">
            <a:avLst/>
          </a:prstGeom>
          <a:noFill/>
          <a:ln w="9525">
            <a:noFill/>
          </a:ln>
        </p:spPr>
        <p:txBody>
          <a:bodyPr wrap="square" anchor="t">
            <a:spAutoFit/>
          </a:bodyPr>
          <a:lstStyle/>
          <a:p>
            <a:pPr algn="just"/>
            <a:r>
              <a:rPr lang="zh-CN" altLang="en-US" sz="1400" dirty="0">
                <a:latin typeface="微软雅黑" panose="020B0503020204020204" charset="-122"/>
                <a:ea typeface="微软雅黑" panose="020B0503020204020204" charset="-122"/>
                <a:sym typeface="宋体" panose="02010600030101010101" pitchFamily="2" charset="-122"/>
              </a:rPr>
              <a:t>城镇公共水企业实际取水量应该考虑</a:t>
            </a:r>
            <a:r>
              <a:rPr lang="zh-CN" altLang="en-US" sz="1400" dirty="0">
                <a:solidFill>
                  <a:srgbClr val="FF0000"/>
                </a:solidFill>
                <a:latin typeface="微软雅黑" panose="020B0503020204020204" charset="-122"/>
                <a:ea typeface="微软雅黑" panose="020B0503020204020204" charset="-122"/>
                <a:sym typeface="宋体" panose="02010600030101010101" pitchFamily="2" charset="-122"/>
              </a:rPr>
              <a:t>合理损耗因素</a:t>
            </a:r>
            <a:r>
              <a:rPr lang="zh-CN" altLang="en-US" sz="1400" dirty="0">
                <a:latin typeface="微软雅黑" panose="020B0503020204020204" charset="-122"/>
                <a:ea typeface="微软雅黑" panose="020B0503020204020204" charset="-122"/>
                <a:sym typeface="宋体" panose="02010600030101010101" pitchFamily="2" charset="-122"/>
              </a:rPr>
              <a:t>。河北试点期间，对城镇供水企业实际取用水量核定时允许其按照一定的损耗率计算取水量，即“各市（含定州、辛集市）合理损耗率为</a:t>
            </a:r>
            <a:r>
              <a:rPr lang="en-US" altLang="zh-CN" sz="1400" dirty="0">
                <a:latin typeface="微软雅黑" panose="020B0503020204020204" charset="-122"/>
                <a:ea typeface="微软雅黑" panose="020B0503020204020204" charset="-122"/>
                <a:sym typeface="宋体" panose="02010600030101010101" pitchFamily="2" charset="-122"/>
              </a:rPr>
              <a:t>17%</a:t>
            </a:r>
            <a:r>
              <a:rPr lang="zh-CN" altLang="en-US" sz="1400" dirty="0">
                <a:latin typeface="微软雅黑" panose="020B0503020204020204" charset="-122"/>
                <a:ea typeface="微软雅黑" panose="020B0503020204020204" charset="-122"/>
                <a:sym typeface="宋体" panose="02010600030101010101" pitchFamily="2" charset="-122"/>
              </a:rPr>
              <a:t>，县级城市及以下合理损耗率为</a:t>
            </a:r>
            <a:r>
              <a:rPr lang="en-US" altLang="zh-CN" sz="1400" dirty="0">
                <a:latin typeface="微软雅黑" panose="020B0503020204020204" charset="-122"/>
                <a:ea typeface="微软雅黑" panose="020B0503020204020204" charset="-122"/>
                <a:sym typeface="宋体" panose="02010600030101010101" pitchFamily="2" charset="-122"/>
              </a:rPr>
              <a:t>15%</a:t>
            </a:r>
            <a:r>
              <a:rPr lang="zh-CN" altLang="en-US" sz="1400" dirty="0">
                <a:latin typeface="微软雅黑" panose="020B0503020204020204" charset="-122"/>
                <a:ea typeface="微软雅黑" panose="020B0503020204020204" charset="-122"/>
                <a:sym typeface="宋体" panose="02010600030101010101" pitchFamily="2" charset="-122"/>
              </a:rPr>
              <a:t>。”</a:t>
            </a:r>
            <a:endParaRPr lang="en-US" altLang="zh-CN" sz="1400" i="1" dirty="0">
              <a:solidFill>
                <a:srgbClr val="595959"/>
              </a:solidFill>
              <a:latin typeface="Arial" panose="020B0604020202020204" pitchFamily="34" charset="0"/>
              <a:ea typeface="微软雅黑" panose="020B0503020204020204" charset="-122"/>
              <a:sym typeface="Arial" panose="020B0604020202020204" pitchFamily="34" charset="0"/>
            </a:endParaRPr>
          </a:p>
        </p:txBody>
      </p:sp>
      <p:sp>
        <p:nvSpPr>
          <p:cNvPr id="38929" name="Oval 65"/>
          <p:cNvSpPr/>
          <p:nvPr/>
        </p:nvSpPr>
        <p:spPr>
          <a:xfrm>
            <a:off x="727075" y="2673668"/>
            <a:ext cx="1935163" cy="112712"/>
          </a:xfrm>
          <a:prstGeom prst="ellipse">
            <a:avLst/>
          </a:prstGeom>
          <a:gradFill rotWithShape="1">
            <a:gsLst>
              <a:gs pos="0">
                <a:srgbClr val="FFFFFF">
                  <a:alpha val="100000"/>
                </a:srgbClr>
              </a:gs>
              <a:gs pos="87999">
                <a:srgbClr val="00B0F0">
                  <a:alpha val="100000"/>
                </a:srgbClr>
              </a:gs>
              <a:gs pos="100000">
                <a:srgbClr val="00B0F0">
                  <a:alpha val="100000"/>
                </a:srgbClr>
              </a:gs>
            </a:gsLst>
            <a:path path="shape">
              <a:fillToRect l="50000" t="50000" r="50000" b="50000"/>
            </a:path>
            <a:tileRect/>
          </a:gradFill>
          <a:ln w="9525">
            <a:noFill/>
          </a:ln>
        </p:spPr>
        <p:txBody>
          <a:bodyPr wrap="none" anchor="ctr"/>
          <a:lstStyle/>
          <a:p>
            <a:endParaRPr lang="zh-CN" altLang="zh-CN" b="1" i="1"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nvGrpSpPr>
          <p:cNvPr id="38930" name="组合 26"/>
          <p:cNvGrpSpPr/>
          <p:nvPr/>
        </p:nvGrpSpPr>
        <p:grpSpPr>
          <a:xfrm>
            <a:off x="5035550" y="2644775"/>
            <a:ext cx="3603625" cy="1397000"/>
            <a:chOff x="0" y="0"/>
            <a:chExt cx="3888432" cy="1872208"/>
          </a:xfrm>
        </p:grpSpPr>
        <p:sp>
          <p:nvSpPr>
            <p:cNvPr id="38931" name="圆角矩形 27"/>
            <p:cNvSpPr/>
            <p:nvPr/>
          </p:nvSpPr>
          <p:spPr>
            <a:xfrm>
              <a:off x="0" y="0"/>
              <a:ext cx="3888432" cy="1872208"/>
            </a:xfrm>
            <a:prstGeom prst="roundRect">
              <a:avLst>
                <a:gd name="adj" fmla="val 16667"/>
              </a:avLst>
            </a:prstGeom>
            <a:solidFill>
              <a:srgbClr val="0070C0"/>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8932" name="圆角矩形 28"/>
            <p:cNvSpPr/>
            <p:nvPr/>
          </p:nvSpPr>
          <p:spPr>
            <a:xfrm>
              <a:off x="72008" y="72008"/>
              <a:ext cx="3744416" cy="1728192"/>
            </a:xfrm>
            <a:prstGeom prst="roundRect">
              <a:avLst>
                <a:gd name="adj" fmla="val 16667"/>
              </a:avLst>
            </a:prstGeom>
            <a:gradFill rotWithShape="1">
              <a:gsLst>
                <a:gs pos="0">
                  <a:srgbClr val="00B0F0">
                    <a:alpha val="100000"/>
                  </a:srgbClr>
                </a:gs>
                <a:gs pos="45999">
                  <a:srgbClr val="FFFFFF">
                    <a:alpha val="100000"/>
                  </a:srgbClr>
                </a:gs>
                <a:gs pos="100000">
                  <a:srgbClr val="FFFFFF">
                    <a:alpha val="100000"/>
                  </a:srgbClr>
                </a:gs>
              </a:gsLst>
              <a:lin ang="2700000" scaled="1"/>
              <a:tileRect/>
            </a:gra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sp>
        <p:nvSpPr>
          <p:cNvPr id="18" name="TextBox 32"/>
          <p:cNvSpPr/>
          <p:nvPr/>
        </p:nvSpPr>
        <p:spPr>
          <a:xfrm>
            <a:off x="5276850" y="2833688"/>
            <a:ext cx="3209925" cy="1168400"/>
          </a:xfrm>
          <a:prstGeom prst="rect">
            <a:avLst/>
          </a:prstGeom>
          <a:noFill/>
          <a:ln w="9525">
            <a:noFill/>
          </a:ln>
        </p:spPr>
        <p:txBody>
          <a:bodyPr wrap="square">
            <a:spAutoFit/>
          </a:bodyPr>
          <a:lstStyle/>
          <a:p>
            <a:pPr algn="just" eaLnBrk="1" fontAlgn="base" hangingPunct="1"/>
            <a:r>
              <a:rPr lang="zh-CN" altLang="en-US" sz="1400" strike="noStrike" noProof="1">
                <a:solidFill>
                  <a:srgbClr val="FF0000"/>
                </a:solidFill>
                <a:uFillTx/>
                <a:latin typeface="Arial" panose="020B0604020202020204" pitchFamily="34" charset="0"/>
                <a:ea typeface="微软雅黑" panose="020B0503020204020204" charset="-122"/>
                <a:cs typeface="+mn-cs"/>
                <a:sym typeface="Arial" panose="020B0604020202020204" pitchFamily="34" charset="0"/>
              </a:rPr>
              <a:t>疏干排水</a:t>
            </a:r>
            <a:r>
              <a:rPr lang="zh-CN" altLang="en-US" sz="1400" strike="noStrike" noProof="1">
                <a:solidFill>
                  <a:schemeClr val="tx1"/>
                </a:solidFill>
                <a:uFillTx/>
                <a:latin typeface="Arial" panose="020B0604020202020204" pitchFamily="34" charset="0"/>
                <a:ea typeface="微软雅黑" panose="020B0503020204020204" charset="-122"/>
                <a:cs typeface="+mn-cs"/>
                <a:sym typeface="Arial" panose="020B0604020202020204" pitchFamily="34" charset="0"/>
              </a:rPr>
              <a:t>是指在采矿和工程建设过程中破坏地下水层、发生地下涌水的活动。</a:t>
            </a:r>
            <a:endParaRPr lang="zh-CN" altLang="en-US" sz="1400" strike="noStrike" noProof="1">
              <a:solidFill>
                <a:schemeClr val="tx1"/>
              </a:solidFill>
              <a:uFillTx/>
              <a:latin typeface="Arial" panose="020B0604020202020204" pitchFamily="34" charset="0"/>
              <a:ea typeface="微软雅黑" panose="020B0503020204020204" charset="-122"/>
              <a:cs typeface="+mn-cs"/>
              <a:sym typeface="Arial" panose="020B0604020202020204" pitchFamily="34" charset="0"/>
            </a:endParaRPr>
          </a:p>
          <a:p>
            <a:pPr algn="just" eaLnBrk="1" fontAlgn="base" hangingPunct="1"/>
            <a:endParaRPr lang="zh-CN" altLang="en-US" sz="1400" strike="noStrike" noProof="1">
              <a:solidFill>
                <a:schemeClr val="tx1"/>
              </a:solidFill>
              <a:uFillTx/>
              <a:latin typeface="Arial" panose="020B0604020202020204" pitchFamily="34" charset="0"/>
              <a:ea typeface="微软雅黑" panose="020B0503020204020204" charset="-122"/>
              <a:cs typeface="+mn-cs"/>
              <a:sym typeface="Arial" panose="020B0604020202020204" pitchFamily="34" charset="0"/>
            </a:endParaRPr>
          </a:p>
          <a:p>
            <a:pPr algn="just" eaLnBrk="1" fontAlgn="base" hangingPunct="1"/>
            <a:r>
              <a:rPr lang="zh-CN" altLang="en-US" sz="1400" dirty="0">
                <a:solidFill>
                  <a:srgbClr val="FF0000"/>
                </a:solidFill>
                <a:uFillTx/>
                <a:ea typeface="微软雅黑" panose="020B0503020204020204" charset="-122"/>
                <a:sym typeface="Arial" panose="020B0604020202020204" pitchFamily="34" charset="0"/>
              </a:rPr>
              <a:t>疏干排水</a:t>
            </a:r>
            <a:r>
              <a:rPr lang="zh-CN" altLang="en-US" sz="1400" dirty="0">
                <a:uFillTx/>
                <a:ea typeface="微软雅黑" panose="020B0503020204020204" charset="-122"/>
                <a:sym typeface="Arial" panose="020B0604020202020204" pitchFamily="34" charset="0"/>
              </a:rPr>
              <a:t>的实际取用水量按照排水量确定。</a:t>
            </a:r>
            <a:endParaRPr lang="zh-CN" altLang="en-US" sz="1400" strike="noStrike" noProof="1">
              <a:solidFill>
                <a:schemeClr val="tx1"/>
              </a:solidFill>
              <a:uFillTx/>
              <a:latin typeface="Arial" panose="020B0604020202020204" pitchFamily="34" charset="0"/>
              <a:ea typeface="微软雅黑" panose="020B0503020204020204" charset="-122"/>
              <a:sym typeface="Arial" panose="020B0604020202020204" pitchFamily="34" charset="0"/>
            </a:endParaRPr>
          </a:p>
        </p:txBody>
      </p:sp>
      <p:sp>
        <p:nvSpPr>
          <p:cNvPr id="38934" name="Oval 65"/>
          <p:cNvSpPr/>
          <p:nvPr/>
        </p:nvSpPr>
        <p:spPr>
          <a:xfrm>
            <a:off x="6421438" y="2628900"/>
            <a:ext cx="1935162" cy="112713"/>
          </a:xfrm>
          <a:prstGeom prst="ellipse">
            <a:avLst/>
          </a:prstGeom>
          <a:gradFill rotWithShape="1">
            <a:gsLst>
              <a:gs pos="0">
                <a:srgbClr val="FFFFFF">
                  <a:alpha val="100000"/>
                </a:srgbClr>
              </a:gs>
              <a:gs pos="87999">
                <a:srgbClr val="00B0F0">
                  <a:alpha val="100000"/>
                </a:srgbClr>
              </a:gs>
              <a:gs pos="100000">
                <a:srgbClr val="00B0F0">
                  <a:alpha val="100000"/>
                </a:srgbClr>
              </a:gs>
            </a:gsLst>
            <a:path path="shape">
              <a:fillToRect l="50000" t="50000" r="50000" b="50000"/>
            </a:path>
            <a:tileRect/>
          </a:gradFill>
          <a:ln w="9525">
            <a:noFill/>
          </a:ln>
        </p:spPr>
        <p:txBody>
          <a:bodyPr wrap="none" anchor="ctr"/>
          <a:lstStyle/>
          <a:p>
            <a:endParaRPr lang="zh-CN" altLang="zh-CN" b="1" i="1"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38935" name="直接连接符 31"/>
          <p:cNvSpPr/>
          <p:nvPr/>
        </p:nvSpPr>
        <p:spPr>
          <a:xfrm rot="660000">
            <a:off x="5126038" y="2795588"/>
            <a:ext cx="203200" cy="1074737"/>
          </a:xfrm>
          <a:prstGeom prst="line">
            <a:avLst/>
          </a:prstGeom>
          <a:ln w="9525" cap="flat" cmpd="sng">
            <a:solidFill>
              <a:srgbClr val="0070C0"/>
            </a:solidFill>
            <a:prstDash val="solid"/>
            <a:bevel/>
            <a:headEnd type="none" w="med" len="med"/>
            <a:tailEnd type="none" w="med" len="med"/>
          </a:ln>
        </p:spPr>
      </p:sp>
      <p:pic>
        <p:nvPicPr>
          <p:cNvPr id="38936" name="图片 17"/>
          <p:cNvPicPr>
            <a:picLocks noChangeAspect="1"/>
          </p:cNvPicPr>
          <p:nvPr/>
        </p:nvPicPr>
        <p:blipFill>
          <a:blip r:embed="rId2" cstate="print"/>
          <a:stretch>
            <a:fillRect/>
          </a:stretch>
        </p:blipFill>
        <p:spPr>
          <a:xfrm>
            <a:off x="5426075" y="4130675"/>
            <a:ext cx="1196975" cy="1343025"/>
          </a:xfrm>
          <a:prstGeom prst="rect">
            <a:avLst/>
          </a:prstGeom>
          <a:noFill/>
          <a:ln w="9525">
            <a:noFill/>
          </a:ln>
        </p:spPr>
      </p:pic>
      <p:sp>
        <p:nvSpPr>
          <p:cNvPr id="22" name="等于号 21"/>
          <p:cNvSpPr/>
          <p:nvPr/>
        </p:nvSpPr>
        <p:spPr>
          <a:xfrm>
            <a:off x="4489450" y="4622800"/>
            <a:ext cx="936625" cy="360363"/>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pic>
        <p:nvPicPr>
          <p:cNvPr id="38938" name="图片 17"/>
          <p:cNvPicPr>
            <a:picLocks noChangeAspect="1"/>
          </p:cNvPicPr>
          <p:nvPr/>
        </p:nvPicPr>
        <p:blipFill>
          <a:blip r:embed="rId2" cstate="print"/>
          <a:stretch>
            <a:fillRect/>
          </a:stretch>
        </p:blipFill>
        <p:spPr>
          <a:xfrm>
            <a:off x="7377113" y="4130675"/>
            <a:ext cx="1196975" cy="1343025"/>
          </a:xfrm>
          <a:prstGeom prst="rect">
            <a:avLst/>
          </a:prstGeom>
          <a:noFill/>
          <a:ln w="9525">
            <a:noFill/>
          </a:ln>
        </p:spPr>
      </p:pic>
      <p:sp>
        <p:nvSpPr>
          <p:cNvPr id="24" name="乘号 23"/>
          <p:cNvSpPr/>
          <p:nvPr/>
        </p:nvSpPr>
        <p:spPr>
          <a:xfrm>
            <a:off x="6656388" y="4478338"/>
            <a:ext cx="720725" cy="647700"/>
          </a:xfrm>
          <a:prstGeom prst="mathMultipl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38940" name="文本框 25"/>
          <p:cNvSpPr txBox="1"/>
          <p:nvPr/>
        </p:nvSpPr>
        <p:spPr>
          <a:xfrm>
            <a:off x="3113088" y="4614863"/>
            <a:ext cx="1228725" cy="368300"/>
          </a:xfrm>
          <a:prstGeom prst="rect">
            <a:avLst/>
          </a:prstGeom>
          <a:noFill/>
          <a:ln w="9525">
            <a:noFill/>
          </a:ln>
        </p:spPr>
        <p:txBody>
          <a:bodyPr wrap="square" anchor="t">
            <a:spAutoFit/>
          </a:bodyPr>
          <a:lstStyle/>
          <a:p>
            <a:r>
              <a:rPr lang="zh-CN" altLang="zh-CN" b="1">
                <a:latin typeface="微软雅黑" panose="020B0503020204020204" charset="-122"/>
                <a:ea typeface="微软雅黑" panose="020B0503020204020204" charset="-122"/>
              </a:rPr>
              <a:t>应纳税额</a:t>
            </a:r>
            <a:endParaRPr lang="zh-CN" altLang="zh-CN" b="1">
              <a:latin typeface="微软雅黑" panose="020B0503020204020204" charset="-122"/>
              <a:ea typeface="微软雅黑" panose="020B0503020204020204" charset="-122"/>
            </a:endParaRPr>
          </a:p>
        </p:txBody>
      </p:sp>
      <p:sp>
        <p:nvSpPr>
          <p:cNvPr id="38941" name="文本框 26"/>
          <p:cNvSpPr txBox="1"/>
          <p:nvPr/>
        </p:nvSpPr>
        <p:spPr>
          <a:xfrm>
            <a:off x="5532438" y="4476750"/>
            <a:ext cx="985837" cy="644525"/>
          </a:xfrm>
          <a:prstGeom prst="rect">
            <a:avLst/>
          </a:prstGeom>
          <a:noFill/>
          <a:ln w="9525">
            <a:noFill/>
          </a:ln>
        </p:spPr>
        <p:txBody>
          <a:bodyPr wrap="square" anchor="t">
            <a:spAutoFit/>
          </a:bodyPr>
          <a:lstStyle/>
          <a:p>
            <a:pPr algn="ctr"/>
            <a:r>
              <a:rPr lang="zh-CN" altLang="zh-CN" b="1">
                <a:solidFill>
                  <a:schemeClr val="bg1"/>
                </a:solidFill>
                <a:latin typeface="微软雅黑" panose="020B0503020204020204" charset="-122"/>
                <a:ea typeface="微软雅黑" panose="020B0503020204020204" charset="-122"/>
              </a:rPr>
              <a:t>实际发电量</a:t>
            </a:r>
            <a:endParaRPr lang="zh-CN" altLang="zh-CN" b="1">
              <a:solidFill>
                <a:schemeClr val="bg1"/>
              </a:solidFill>
              <a:latin typeface="微软雅黑" panose="020B0503020204020204" charset="-122"/>
              <a:ea typeface="微软雅黑" panose="020B0503020204020204" charset="-122"/>
            </a:endParaRPr>
          </a:p>
        </p:txBody>
      </p:sp>
      <p:sp>
        <p:nvSpPr>
          <p:cNvPr id="38942" name="文本框 27"/>
          <p:cNvSpPr txBox="1"/>
          <p:nvPr/>
        </p:nvSpPr>
        <p:spPr>
          <a:xfrm>
            <a:off x="7410450" y="4476750"/>
            <a:ext cx="1131888" cy="644525"/>
          </a:xfrm>
          <a:prstGeom prst="rect">
            <a:avLst/>
          </a:prstGeom>
          <a:noFill/>
          <a:ln w="9525">
            <a:noFill/>
          </a:ln>
        </p:spPr>
        <p:txBody>
          <a:bodyPr wrap="square" anchor="t">
            <a:spAutoFit/>
          </a:bodyPr>
          <a:lstStyle/>
          <a:p>
            <a:pPr algn="ctr"/>
            <a:r>
              <a:rPr lang="zh-CN" altLang="zh-CN" b="1">
                <a:solidFill>
                  <a:schemeClr val="bg1"/>
                </a:solidFill>
                <a:latin typeface="微软雅黑" panose="020B0503020204020204" charset="-122"/>
                <a:ea typeface="微软雅黑" panose="020B0503020204020204" charset="-122"/>
              </a:rPr>
              <a:t>适用</a:t>
            </a:r>
            <a:endParaRPr lang="zh-CN" altLang="zh-CN" b="1">
              <a:solidFill>
                <a:schemeClr val="bg1"/>
              </a:solidFill>
              <a:latin typeface="微软雅黑" panose="020B0503020204020204" charset="-122"/>
              <a:ea typeface="微软雅黑" panose="020B0503020204020204" charset="-122"/>
            </a:endParaRPr>
          </a:p>
          <a:p>
            <a:pPr algn="ctr"/>
            <a:r>
              <a:rPr lang="zh-CN" altLang="zh-CN" b="1">
                <a:solidFill>
                  <a:schemeClr val="bg1"/>
                </a:solidFill>
                <a:latin typeface="微软雅黑" panose="020B0503020204020204" charset="-122"/>
                <a:ea typeface="微软雅黑" panose="020B0503020204020204" charset="-122"/>
              </a:rPr>
              <a:t>税额</a:t>
            </a:r>
            <a:endParaRPr lang="zh-CN" altLang="zh-CN" b="1">
              <a:solidFill>
                <a:schemeClr val="bg1"/>
              </a:solidFill>
              <a:latin typeface="微软雅黑" panose="020B0503020204020204" charset="-122"/>
              <a:ea typeface="微软雅黑" panose="020B0503020204020204" charset="-122"/>
            </a:endParaRPr>
          </a:p>
        </p:txBody>
      </p:sp>
      <p:sp>
        <p:nvSpPr>
          <p:cNvPr id="38943" name="五边形 4"/>
          <p:cNvSpPr/>
          <p:nvPr/>
        </p:nvSpPr>
        <p:spPr>
          <a:xfrm>
            <a:off x="549275" y="4368800"/>
            <a:ext cx="2454275" cy="736600"/>
          </a:xfrm>
          <a:custGeom>
            <a:avLst/>
            <a:gdLst/>
            <a:ahLst/>
            <a:cxnLst>
              <a:cxn ang="0">
                <a:pos x="5965" y="0"/>
              </a:cxn>
              <a:cxn ang="0">
                <a:pos x="2012192" y="0"/>
              </a:cxn>
              <a:cxn ang="0">
                <a:pos x="2454237" y="459010"/>
              </a:cxn>
              <a:cxn ang="0">
                <a:pos x="2012192" y="918020"/>
              </a:cxn>
              <a:cxn ang="0">
                <a:pos x="5965" y="918020"/>
              </a:cxn>
              <a:cxn ang="0">
                <a:pos x="106509" y="448698"/>
              </a:cxn>
              <a:cxn ang="0">
                <a:pos x="5965" y="0"/>
              </a:cxn>
            </a:cxnLst>
            <a:rect l="0" t="0" r="0" b="0"/>
            <a:pathLst>
              <a:path w="2454237" h="918020">
                <a:moveTo>
                  <a:pt x="5965" y="0"/>
                </a:moveTo>
                <a:lnTo>
                  <a:pt x="2012192" y="0"/>
                </a:lnTo>
                <a:lnTo>
                  <a:pt x="2454237" y="459010"/>
                </a:lnTo>
                <a:lnTo>
                  <a:pt x="2012192" y="918020"/>
                </a:lnTo>
                <a:lnTo>
                  <a:pt x="5965" y="918020"/>
                </a:lnTo>
                <a:cubicBezTo>
                  <a:pt x="-21073" y="545160"/>
                  <a:pt x="107512" y="594200"/>
                  <a:pt x="106509" y="448698"/>
                </a:cubicBezTo>
                <a:cubicBezTo>
                  <a:pt x="105506" y="303196"/>
                  <a:pt x="-29608" y="267422"/>
                  <a:pt x="5965" y="0"/>
                </a:cubicBezTo>
                <a:close/>
              </a:path>
            </a:pathLst>
          </a:custGeom>
          <a:gradFill rotWithShape="1">
            <a:gsLst>
              <a:gs pos="0">
                <a:srgbClr val="0089C0">
                  <a:alpha val="100000"/>
                </a:srgbClr>
              </a:gs>
              <a:gs pos="9000">
                <a:srgbClr val="8BE1FF">
                  <a:alpha val="100000"/>
                </a:srgbClr>
              </a:gs>
              <a:gs pos="21999">
                <a:srgbClr val="69D7FF">
                  <a:alpha val="100000"/>
                </a:srgbClr>
              </a:gs>
              <a:gs pos="82999">
                <a:srgbClr val="00A4E6">
                  <a:alpha val="100000"/>
                </a:srgbClr>
              </a:gs>
              <a:gs pos="100000">
                <a:srgbClr val="00A4E6">
                  <a:alpha val="100000"/>
                </a:srgbClr>
              </a:gs>
            </a:gsLst>
            <a:lin ang="0" scaled="1"/>
            <a:tileRect/>
          </a:gradFill>
          <a:ln w="25400">
            <a:noFill/>
          </a:ln>
        </p:spPr>
        <p:txBody>
          <a:bodyPr/>
          <a:lstStyle/>
          <a:p>
            <a:endParaRPr lang="zh-CN" altLang="en-US"/>
          </a:p>
        </p:txBody>
      </p:sp>
      <p:sp>
        <p:nvSpPr>
          <p:cNvPr id="38944" name="文本框 30"/>
          <p:cNvSpPr txBox="1"/>
          <p:nvPr/>
        </p:nvSpPr>
        <p:spPr>
          <a:xfrm>
            <a:off x="671513" y="4368800"/>
            <a:ext cx="1978025" cy="736600"/>
          </a:xfrm>
          <a:prstGeom prst="rect">
            <a:avLst/>
          </a:prstGeom>
          <a:noFill/>
          <a:ln w="9525">
            <a:noFill/>
          </a:ln>
        </p:spPr>
        <p:txBody>
          <a:bodyPr wrap="square" anchor="t">
            <a:spAutoFit/>
          </a:bodyPr>
          <a:lstStyle/>
          <a:p>
            <a:r>
              <a:rPr lang="zh-CN" altLang="zh-CN" sz="1400" b="1">
                <a:latin typeface="微软雅黑" panose="020B0503020204020204" charset="-122"/>
                <a:ea typeface="微软雅黑" panose="020B0503020204020204" charset="-122"/>
              </a:rPr>
              <a:t>水力发电、火力发电贯流式（不含循环式）冷却取用水</a:t>
            </a:r>
            <a:endParaRPr lang="zh-CN" altLang="zh-CN" sz="1400" b="1">
              <a:latin typeface="微软雅黑" panose="020B0503020204020204" charset="-122"/>
              <a:ea typeface="微软雅黑" panose="020B0503020204020204" charset="-122"/>
            </a:endParaRPr>
          </a:p>
        </p:txBody>
      </p:sp>
      <p:sp>
        <p:nvSpPr>
          <p:cNvPr id="38945" name="五边形 4"/>
          <p:cNvSpPr/>
          <p:nvPr/>
        </p:nvSpPr>
        <p:spPr>
          <a:xfrm>
            <a:off x="1687513" y="1409700"/>
            <a:ext cx="1228725" cy="736600"/>
          </a:xfrm>
          <a:custGeom>
            <a:avLst/>
            <a:gdLst/>
            <a:ahLst/>
            <a:cxnLst>
              <a:cxn ang="0">
                <a:pos x="5965" y="0"/>
              </a:cxn>
              <a:cxn ang="0">
                <a:pos x="2012192" y="0"/>
              </a:cxn>
              <a:cxn ang="0">
                <a:pos x="2454237" y="459010"/>
              </a:cxn>
              <a:cxn ang="0">
                <a:pos x="2012192" y="918020"/>
              </a:cxn>
              <a:cxn ang="0">
                <a:pos x="5965" y="918020"/>
              </a:cxn>
              <a:cxn ang="0">
                <a:pos x="106509" y="448698"/>
              </a:cxn>
              <a:cxn ang="0">
                <a:pos x="5965" y="0"/>
              </a:cxn>
            </a:cxnLst>
            <a:rect l="0" t="0" r="0" b="0"/>
            <a:pathLst>
              <a:path w="2454237" h="918020">
                <a:moveTo>
                  <a:pt x="5965" y="0"/>
                </a:moveTo>
                <a:lnTo>
                  <a:pt x="2012192" y="0"/>
                </a:lnTo>
                <a:lnTo>
                  <a:pt x="2454237" y="459010"/>
                </a:lnTo>
                <a:lnTo>
                  <a:pt x="2012192" y="918020"/>
                </a:lnTo>
                <a:lnTo>
                  <a:pt x="5965" y="918020"/>
                </a:lnTo>
                <a:cubicBezTo>
                  <a:pt x="-21073" y="545160"/>
                  <a:pt x="107512" y="594200"/>
                  <a:pt x="106509" y="448698"/>
                </a:cubicBezTo>
                <a:cubicBezTo>
                  <a:pt x="105506" y="303196"/>
                  <a:pt x="-29608" y="267422"/>
                  <a:pt x="5965" y="0"/>
                </a:cubicBezTo>
                <a:close/>
              </a:path>
            </a:pathLst>
          </a:custGeom>
          <a:gradFill rotWithShape="1">
            <a:gsLst>
              <a:gs pos="0">
                <a:srgbClr val="0089C0">
                  <a:alpha val="100000"/>
                </a:srgbClr>
              </a:gs>
              <a:gs pos="9000">
                <a:srgbClr val="8BE1FF">
                  <a:alpha val="100000"/>
                </a:srgbClr>
              </a:gs>
              <a:gs pos="21999">
                <a:srgbClr val="69D7FF">
                  <a:alpha val="100000"/>
                </a:srgbClr>
              </a:gs>
              <a:gs pos="82999">
                <a:srgbClr val="00A4E6">
                  <a:alpha val="100000"/>
                </a:srgbClr>
              </a:gs>
              <a:gs pos="100000">
                <a:srgbClr val="00A4E6">
                  <a:alpha val="100000"/>
                </a:srgbClr>
              </a:gs>
            </a:gsLst>
            <a:lin ang="0" scaled="1"/>
            <a:tileRect/>
          </a:gradFill>
          <a:ln w="25400">
            <a:noFill/>
          </a:ln>
        </p:spPr>
        <p:txBody>
          <a:bodyPr/>
          <a:lstStyle/>
          <a:p>
            <a:endParaRPr lang="zh-CN" altLang="en-US"/>
          </a:p>
        </p:txBody>
      </p:sp>
      <p:sp>
        <p:nvSpPr>
          <p:cNvPr id="38946" name="文本框 32"/>
          <p:cNvSpPr txBox="1"/>
          <p:nvPr/>
        </p:nvSpPr>
        <p:spPr>
          <a:xfrm>
            <a:off x="1687513" y="1625600"/>
            <a:ext cx="1150937" cy="306388"/>
          </a:xfrm>
          <a:prstGeom prst="rect">
            <a:avLst/>
          </a:prstGeom>
          <a:noFill/>
          <a:ln w="9525">
            <a:noFill/>
          </a:ln>
        </p:spPr>
        <p:txBody>
          <a:bodyPr wrap="square" anchor="t">
            <a:spAutoFit/>
          </a:bodyPr>
          <a:lstStyle/>
          <a:p>
            <a:r>
              <a:rPr lang="zh-CN" altLang="zh-CN" sz="1400" b="1">
                <a:latin typeface="微软雅黑" panose="020B0503020204020204" charset="-122"/>
                <a:ea typeface="微软雅黑" panose="020B0503020204020204" charset="-122"/>
              </a:rPr>
              <a:t>一般取用水</a:t>
            </a:r>
            <a:endParaRPr lang="zh-CN" altLang="zh-CN" sz="1400" b="1">
              <a:latin typeface="微软雅黑" panose="020B0503020204020204" charset="-122"/>
              <a:ea typeface="微软雅黑" panose="020B0503020204020204" charset="-122"/>
            </a:endParaRPr>
          </a:p>
        </p:txBody>
      </p:sp>
      <p:grpSp>
        <p:nvGrpSpPr>
          <p:cNvPr id="38947" name="组合 26"/>
          <p:cNvGrpSpPr/>
          <p:nvPr/>
        </p:nvGrpSpPr>
        <p:grpSpPr>
          <a:xfrm>
            <a:off x="485775" y="5646738"/>
            <a:ext cx="8137525" cy="1062037"/>
            <a:chOff x="0" y="0"/>
            <a:chExt cx="3888432" cy="1872208"/>
          </a:xfrm>
        </p:grpSpPr>
        <p:sp>
          <p:nvSpPr>
            <p:cNvPr id="38948" name="圆角矩形 27"/>
            <p:cNvSpPr/>
            <p:nvPr/>
          </p:nvSpPr>
          <p:spPr>
            <a:xfrm>
              <a:off x="0" y="0"/>
              <a:ext cx="3888432" cy="1872208"/>
            </a:xfrm>
            <a:prstGeom prst="roundRect">
              <a:avLst>
                <a:gd name="adj" fmla="val 16667"/>
              </a:avLst>
            </a:prstGeom>
            <a:solidFill>
              <a:srgbClr val="0070C0"/>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38949" name="圆角矩形 28"/>
            <p:cNvSpPr/>
            <p:nvPr/>
          </p:nvSpPr>
          <p:spPr>
            <a:xfrm>
              <a:off x="72008" y="72008"/>
              <a:ext cx="3744416" cy="1728192"/>
            </a:xfrm>
            <a:prstGeom prst="roundRect">
              <a:avLst>
                <a:gd name="adj" fmla="val 16667"/>
              </a:avLst>
            </a:prstGeom>
            <a:gradFill rotWithShape="1">
              <a:gsLst>
                <a:gs pos="0">
                  <a:srgbClr val="00B0F0">
                    <a:alpha val="100000"/>
                  </a:srgbClr>
                </a:gs>
                <a:gs pos="45999">
                  <a:srgbClr val="FFFFFF">
                    <a:alpha val="100000"/>
                  </a:srgbClr>
                </a:gs>
                <a:gs pos="100000">
                  <a:srgbClr val="FFFFFF">
                    <a:alpha val="100000"/>
                  </a:srgbClr>
                </a:gs>
              </a:gsLst>
              <a:lin ang="2700000" scaled="1"/>
              <a:tileRect/>
            </a:gra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grpSp>
      <p:sp>
        <p:nvSpPr>
          <p:cNvPr id="38950" name="直接连接符 31"/>
          <p:cNvSpPr/>
          <p:nvPr/>
        </p:nvSpPr>
        <p:spPr>
          <a:xfrm rot="2160000">
            <a:off x="476250" y="5788025"/>
            <a:ext cx="527050" cy="722313"/>
          </a:xfrm>
          <a:prstGeom prst="line">
            <a:avLst/>
          </a:prstGeom>
          <a:ln w="9525" cap="flat" cmpd="sng">
            <a:solidFill>
              <a:srgbClr val="0070C0"/>
            </a:solidFill>
            <a:prstDash val="solid"/>
            <a:bevel/>
            <a:headEnd type="none" w="med" len="med"/>
            <a:tailEnd type="none" w="med" len="med"/>
          </a:ln>
        </p:spPr>
      </p:sp>
      <p:sp>
        <p:nvSpPr>
          <p:cNvPr id="38" name="TextBox 32"/>
          <p:cNvSpPr/>
          <p:nvPr/>
        </p:nvSpPr>
        <p:spPr>
          <a:xfrm>
            <a:off x="793750" y="5702300"/>
            <a:ext cx="7397750" cy="953135"/>
          </a:xfrm>
          <a:prstGeom prst="rect">
            <a:avLst/>
          </a:prstGeom>
          <a:noFill/>
          <a:ln w="9525">
            <a:noFill/>
          </a:ln>
        </p:spPr>
        <p:txBody>
          <a:bodyPr wrap="square">
            <a:spAutoFit/>
          </a:bodyPr>
          <a:lstStyle/>
          <a:p>
            <a:pPr algn="just" eaLnBrk="1" fontAlgn="base" hangingPunct="1"/>
            <a:r>
              <a:rPr lang="zh-CN" altLang="en-US" sz="1400" strike="noStrike" noProof="1">
                <a:solidFill>
                  <a:srgbClr val="FF0000"/>
                </a:solidFill>
                <a:uFillTx/>
                <a:latin typeface="Arial" panose="020B0604020202020204" pitchFamily="34" charset="0"/>
                <a:ea typeface="微软雅黑" panose="020B0503020204020204" charset="-122"/>
                <a:cs typeface="+mn-cs"/>
                <a:sym typeface="Arial" panose="020B0604020202020204" pitchFamily="34" charset="0"/>
              </a:rPr>
              <a:t>火力发电贯流式冷却取用水</a:t>
            </a:r>
            <a:r>
              <a:rPr lang="zh-CN" altLang="en-US" sz="1400" strike="noStrike" noProof="1">
                <a:solidFill>
                  <a:schemeClr val="tx1"/>
                </a:solidFill>
                <a:uFillTx/>
                <a:latin typeface="Arial" panose="020B0604020202020204" pitchFamily="34" charset="0"/>
                <a:ea typeface="微软雅黑" panose="020B0503020204020204" charset="-122"/>
                <a:cs typeface="+mn-cs"/>
                <a:sym typeface="Arial" panose="020B0604020202020204" pitchFamily="34" charset="0"/>
              </a:rPr>
              <a:t>，是指火力发电企业从江河、湖泊（含水库）等水源取水，并对机组冷却后将水直接排入水源的取用水方式。</a:t>
            </a:r>
            <a:endParaRPr lang="zh-CN" altLang="en-US" sz="1400" strike="noStrike" noProof="1">
              <a:solidFill>
                <a:schemeClr val="tx1"/>
              </a:solidFill>
              <a:uFillTx/>
              <a:latin typeface="Arial" panose="020B0604020202020204" pitchFamily="34" charset="0"/>
              <a:ea typeface="微软雅黑" panose="020B0503020204020204" charset="-122"/>
              <a:sym typeface="Arial" panose="020B0604020202020204" pitchFamily="34" charset="0"/>
            </a:endParaRPr>
          </a:p>
          <a:p>
            <a:pPr algn="just" eaLnBrk="1" fontAlgn="base" hangingPunct="1"/>
            <a:r>
              <a:rPr lang="zh-CN" altLang="en-US" sz="1400" strike="noStrike" noProof="1">
                <a:solidFill>
                  <a:srgbClr val="FF0000"/>
                </a:solidFill>
                <a:uFillTx/>
                <a:latin typeface="Arial" panose="020B0604020202020204" pitchFamily="34" charset="0"/>
                <a:ea typeface="微软雅黑" panose="020B0503020204020204" charset="-122"/>
                <a:cs typeface="+mn-cs"/>
                <a:sym typeface="Arial" panose="020B0604020202020204" pitchFamily="34" charset="0"/>
              </a:rPr>
              <a:t>火力发电循环式冷却取用水</a:t>
            </a:r>
            <a:r>
              <a:rPr lang="zh-CN" altLang="en-US" sz="1400" strike="noStrike" noProof="1">
                <a:solidFill>
                  <a:schemeClr val="tx1"/>
                </a:solidFill>
                <a:uFillTx/>
                <a:latin typeface="Arial" panose="020B0604020202020204" pitchFamily="34" charset="0"/>
                <a:ea typeface="微软雅黑" panose="020B0503020204020204" charset="-122"/>
                <a:cs typeface="+mn-cs"/>
                <a:sym typeface="Arial" panose="020B0604020202020204" pitchFamily="34" charset="0"/>
              </a:rPr>
              <a:t>，是指火力发电企业从江河、湖泊（含水库）等水源取水并引入自建冷却水塔，对机组冷却后返回冷却水塔循环利用的取用水方式</a:t>
            </a:r>
            <a:endParaRPr lang="zh-CN" altLang="en-US" sz="1400" strike="noStrike" noProof="1">
              <a:solidFill>
                <a:schemeClr val="tx1"/>
              </a:solidFill>
              <a:uFillTx/>
              <a:latin typeface="Arial" panose="020B0604020202020204" pitchFamily="34" charset="0"/>
              <a:ea typeface="微软雅黑" panose="020B0503020204020204" charset="-122"/>
              <a:sym typeface="Arial" panose="020B0604020202020204" pitchFamily="34" charset="0"/>
            </a:endParaRPr>
          </a:p>
        </p:txBody>
      </p:sp>
      <p:sp>
        <p:nvSpPr>
          <p:cNvPr id="38952" name="Oval 65"/>
          <p:cNvSpPr/>
          <p:nvPr/>
        </p:nvSpPr>
        <p:spPr>
          <a:xfrm>
            <a:off x="850900" y="5637213"/>
            <a:ext cx="4191000" cy="90487"/>
          </a:xfrm>
          <a:prstGeom prst="ellipse">
            <a:avLst/>
          </a:prstGeom>
          <a:gradFill rotWithShape="1">
            <a:gsLst>
              <a:gs pos="0">
                <a:srgbClr val="FFFFFF">
                  <a:alpha val="100000"/>
                </a:srgbClr>
              </a:gs>
              <a:gs pos="87999">
                <a:srgbClr val="00B0F0">
                  <a:alpha val="100000"/>
                </a:srgbClr>
              </a:gs>
              <a:gs pos="100000">
                <a:srgbClr val="00B0F0">
                  <a:alpha val="100000"/>
                </a:srgbClr>
              </a:gs>
            </a:gsLst>
            <a:path path="shape">
              <a:fillToRect l="50000" t="50000" r="50000" b="50000"/>
            </a:path>
            <a:tileRect/>
          </a:gradFill>
          <a:ln w="9525">
            <a:noFill/>
          </a:ln>
        </p:spPr>
        <p:txBody>
          <a:bodyPr wrap="none" anchor="ctr"/>
          <a:lstStyle/>
          <a:p>
            <a:endParaRPr lang="zh-CN" altLang="zh-CN" b="1" i="1"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nvGrpSpPr>
          <p:cNvPr id="30722" name="组合 45"/>
          <p:cNvGrpSpPr/>
          <p:nvPr/>
        </p:nvGrpSpPr>
        <p:grpSpPr>
          <a:xfrm>
            <a:off x="398463" y="1441450"/>
            <a:ext cx="990600" cy="673100"/>
            <a:chOff x="0" y="0"/>
            <a:chExt cx="3907055" cy="2960894"/>
          </a:xfrm>
        </p:grpSpPr>
        <p:sp>
          <p:nvSpPr>
            <p:cNvPr id="38954" name="Freeform 2"/>
            <p:cNvSpPr/>
            <p:nvPr/>
          </p:nvSpPr>
          <p:spPr>
            <a:xfrm>
              <a:off x="1295872" y="400078"/>
              <a:ext cx="1248896" cy="2560816"/>
            </a:xfrm>
            <a:custGeom>
              <a:avLst/>
              <a:gdLst/>
              <a:ahLst/>
              <a:cxnLst>
                <a:cxn ang="0">
                  <a:pos x="432" y="0"/>
                </a:cxn>
                <a:cxn ang="0">
                  <a:pos x="561" y="828"/>
                </a:cxn>
                <a:cxn ang="0">
                  <a:pos x="561" y="1539"/>
                </a:cxn>
                <a:cxn ang="0">
                  <a:pos x="648" y="1539"/>
                </a:cxn>
                <a:cxn ang="0">
                  <a:pos x="864" y="1658"/>
                </a:cxn>
                <a:cxn ang="0">
                  <a:pos x="864" y="1827"/>
                </a:cxn>
                <a:cxn ang="0">
                  <a:pos x="0" y="1827"/>
                </a:cxn>
                <a:cxn ang="0">
                  <a:pos x="0" y="1674"/>
                </a:cxn>
                <a:cxn ang="0">
                  <a:pos x="172" y="1556"/>
                </a:cxn>
                <a:cxn ang="0">
                  <a:pos x="273" y="1556"/>
                </a:cxn>
                <a:cxn ang="0">
                  <a:pos x="273" y="828"/>
                </a:cxn>
                <a:cxn ang="0">
                  <a:pos x="432" y="0"/>
                </a:cxn>
              </a:cxnLst>
              <a:rect l="0" t="0" r="0" b="0"/>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gradFill rotWithShape="1">
              <a:gsLst>
                <a:gs pos="0">
                  <a:srgbClr val="4ED0FF">
                    <a:alpha val="100000"/>
                  </a:srgbClr>
                </a:gs>
                <a:gs pos="1666">
                  <a:srgbClr val="4ED0FF">
                    <a:alpha val="100000"/>
                  </a:srgbClr>
                </a:gs>
                <a:gs pos="50999">
                  <a:srgbClr val="00B0F0">
                    <a:alpha val="100000"/>
                  </a:srgbClr>
                </a:gs>
                <a:gs pos="100000">
                  <a:srgbClr val="0070C0">
                    <a:alpha val="100000"/>
                  </a:srgbClr>
                </a:gs>
              </a:gsLst>
              <a:lin ang="5400000" scaled="1"/>
              <a:tileRect/>
            </a:gradFill>
            <a:ln w="25400">
              <a:noFill/>
            </a:ln>
          </p:spPr>
          <p:txBody>
            <a:bodyPr/>
            <a:lstStyle/>
            <a:p>
              <a:endParaRPr lang="zh-CN" altLang="en-US"/>
            </a:p>
          </p:txBody>
        </p:sp>
        <p:sp>
          <p:nvSpPr>
            <p:cNvPr id="38955" name="Freeform 3"/>
            <p:cNvSpPr/>
            <p:nvPr/>
          </p:nvSpPr>
          <p:spPr>
            <a:xfrm>
              <a:off x="497291" y="0"/>
              <a:ext cx="2946490" cy="1104666"/>
            </a:xfrm>
            <a:custGeom>
              <a:avLst/>
              <a:gdLst/>
              <a:ahLst/>
              <a:cxnLst>
                <a:cxn ang="0">
                  <a:pos x="0" y="788"/>
                </a:cxn>
                <a:cxn ang="0">
                  <a:pos x="2041" y="78"/>
                </a:cxn>
                <a:cxn ang="0">
                  <a:pos x="1996" y="0"/>
                </a:cxn>
                <a:cxn ang="0">
                  <a:pos x="985" y="178"/>
                </a:cxn>
                <a:cxn ang="0">
                  <a:pos x="834" y="230"/>
                </a:cxn>
                <a:cxn ang="0">
                  <a:pos x="8" y="682"/>
                </a:cxn>
                <a:cxn ang="0">
                  <a:pos x="0" y="788"/>
                </a:cxn>
              </a:cxnLst>
              <a:rect l="0" t="0" r="0" b="0"/>
              <a:pathLst>
                <a:path w="2042" h="789">
                  <a:moveTo>
                    <a:pt x="0" y="788"/>
                  </a:moveTo>
                  <a:lnTo>
                    <a:pt x="2041" y="78"/>
                  </a:lnTo>
                  <a:lnTo>
                    <a:pt x="1996" y="0"/>
                  </a:lnTo>
                  <a:lnTo>
                    <a:pt x="985" y="178"/>
                  </a:lnTo>
                  <a:lnTo>
                    <a:pt x="834" y="230"/>
                  </a:lnTo>
                  <a:lnTo>
                    <a:pt x="8" y="682"/>
                  </a:lnTo>
                  <a:lnTo>
                    <a:pt x="0" y="788"/>
                  </a:lnTo>
                </a:path>
              </a:pathLst>
            </a:custGeom>
            <a:gradFill rotWithShape="1">
              <a:gsLst>
                <a:gs pos="0">
                  <a:srgbClr val="4ED0FF">
                    <a:alpha val="100000"/>
                  </a:srgbClr>
                </a:gs>
                <a:gs pos="1666">
                  <a:srgbClr val="4ED0FF">
                    <a:alpha val="100000"/>
                  </a:srgbClr>
                </a:gs>
                <a:gs pos="50999">
                  <a:srgbClr val="00B0F0">
                    <a:alpha val="100000"/>
                  </a:srgbClr>
                </a:gs>
                <a:gs pos="100000">
                  <a:srgbClr val="0070C0">
                    <a:alpha val="100000"/>
                  </a:srgbClr>
                </a:gs>
              </a:gsLst>
              <a:lin ang="5400000" scaled="1"/>
              <a:tileRect/>
            </a:gradFill>
            <a:ln w="25400">
              <a:noFill/>
            </a:ln>
          </p:spPr>
          <p:txBody>
            <a:bodyPr/>
            <a:lstStyle/>
            <a:p>
              <a:endParaRPr lang="zh-CN" altLang="en-US"/>
            </a:p>
          </p:txBody>
        </p:sp>
        <p:sp>
          <p:nvSpPr>
            <p:cNvPr id="38956" name="Oval 4"/>
            <p:cNvSpPr/>
            <p:nvPr/>
          </p:nvSpPr>
          <p:spPr>
            <a:xfrm>
              <a:off x="1843378" y="364443"/>
              <a:ext cx="153884" cy="149017"/>
            </a:xfrm>
            <a:prstGeom prst="ellipse">
              <a:avLst/>
            </a:prstGeom>
            <a:gradFill rotWithShape="1">
              <a:gsLst>
                <a:gs pos="0">
                  <a:srgbClr val="FFFFFF"/>
                </a:gs>
                <a:gs pos="100000">
                  <a:srgbClr val="00B0F0"/>
                </a:gs>
              </a:gsLst>
              <a:lin ang="5400000" scaled="1"/>
              <a:tileRect/>
            </a:gradFill>
            <a:ln w="25400">
              <a:noFill/>
            </a:ln>
          </p:spPr>
          <p:txBody>
            <a:bodyPr lIns="93296" tIns="46648" rIns="93296" bIns="46648" anchor="ctr"/>
            <a:lstStyle/>
            <a:p>
              <a:pPr>
                <a:lnSpc>
                  <a:spcPct val="120000"/>
                </a:lnSpc>
              </a:pPr>
              <a:endParaRPr lang="zh-CN" altLang="zh-CN" sz="4100" b="1" i="1">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38957" name="Line 5"/>
            <p:cNvSpPr/>
            <p:nvPr/>
          </p:nvSpPr>
          <p:spPr>
            <a:xfrm>
              <a:off x="3344970" y="139298"/>
              <a:ext cx="529688" cy="1271500"/>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8958" name="Line 6"/>
            <p:cNvSpPr/>
            <p:nvPr/>
          </p:nvSpPr>
          <p:spPr>
            <a:xfrm>
              <a:off x="3333631" y="139298"/>
              <a:ext cx="1" cy="1263401"/>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8959" name="Line 7"/>
            <p:cNvSpPr/>
            <p:nvPr/>
          </p:nvSpPr>
          <p:spPr>
            <a:xfrm flipH="1">
              <a:off x="2774786" y="142538"/>
              <a:ext cx="552366" cy="1231006"/>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8960" name="Freeform 8"/>
            <p:cNvSpPr/>
            <p:nvPr/>
          </p:nvSpPr>
          <p:spPr>
            <a:xfrm>
              <a:off x="2708373" y="1381644"/>
              <a:ext cx="1198682" cy="385499"/>
            </a:xfrm>
            <a:custGeom>
              <a:avLst/>
              <a:gdLst/>
              <a:ahLst/>
              <a:cxnLst>
                <a:cxn ang="0">
                  <a:pos x="4" y="0"/>
                </a:cxn>
                <a:cxn ang="0">
                  <a:pos x="0" y="28"/>
                </a:cxn>
                <a:cxn ang="0">
                  <a:pos x="4" y="65"/>
                </a:cxn>
                <a:cxn ang="0">
                  <a:pos x="16" y="102"/>
                </a:cxn>
                <a:cxn ang="0">
                  <a:pos x="38" y="139"/>
                </a:cxn>
                <a:cxn ang="0">
                  <a:pos x="74" y="172"/>
                </a:cxn>
                <a:cxn ang="0">
                  <a:pos x="117" y="202"/>
                </a:cxn>
                <a:cxn ang="0">
                  <a:pos x="161" y="223"/>
                </a:cxn>
                <a:cxn ang="0">
                  <a:pos x="197" y="237"/>
                </a:cxn>
                <a:cxn ang="0">
                  <a:pos x="239" y="251"/>
                </a:cxn>
                <a:cxn ang="0">
                  <a:pos x="278" y="260"/>
                </a:cxn>
                <a:cxn ang="0">
                  <a:pos x="317" y="266"/>
                </a:cxn>
                <a:cxn ang="0">
                  <a:pos x="354" y="270"/>
                </a:cxn>
                <a:cxn ang="0">
                  <a:pos x="402" y="275"/>
                </a:cxn>
                <a:cxn ang="0">
                  <a:pos x="447" y="273"/>
                </a:cxn>
                <a:cxn ang="0">
                  <a:pos x="490" y="270"/>
                </a:cxn>
                <a:cxn ang="0">
                  <a:pos x="541" y="265"/>
                </a:cxn>
                <a:cxn ang="0">
                  <a:pos x="579" y="255"/>
                </a:cxn>
                <a:cxn ang="0">
                  <a:pos x="620" y="244"/>
                </a:cxn>
                <a:cxn ang="0">
                  <a:pos x="659" y="230"/>
                </a:cxn>
                <a:cxn ang="0">
                  <a:pos x="686" y="219"/>
                </a:cxn>
                <a:cxn ang="0">
                  <a:pos x="715" y="201"/>
                </a:cxn>
                <a:cxn ang="0">
                  <a:pos x="737" y="186"/>
                </a:cxn>
                <a:cxn ang="0">
                  <a:pos x="762" y="166"/>
                </a:cxn>
                <a:cxn ang="0">
                  <a:pos x="785" y="147"/>
                </a:cxn>
                <a:cxn ang="0">
                  <a:pos x="800" y="125"/>
                </a:cxn>
                <a:cxn ang="0">
                  <a:pos x="814" y="100"/>
                </a:cxn>
                <a:cxn ang="0">
                  <a:pos x="824" y="73"/>
                </a:cxn>
                <a:cxn ang="0">
                  <a:pos x="829" y="40"/>
                </a:cxn>
                <a:cxn ang="0">
                  <a:pos x="827" y="1"/>
                </a:cxn>
                <a:cxn ang="0">
                  <a:pos x="4" y="0"/>
                </a:cxn>
              </a:cxnLst>
              <a:rect l="0" t="0" r="0" b="0"/>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00B0F0"/>
            </a:solidFill>
            <a:ln w="3175" cap="flat" cmpd="sng">
              <a:solidFill>
                <a:srgbClr val="D7D7D7"/>
              </a:solidFill>
              <a:prstDash val="solid"/>
              <a:bevel/>
              <a:headEnd type="none" w="med" len="med"/>
              <a:tailEnd type="none" w="med" len="med"/>
            </a:ln>
          </p:spPr>
          <p:txBody>
            <a:bodyPr/>
            <a:lstStyle/>
            <a:p>
              <a:endParaRPr lang="zh-CN" altLang="en-US"/>
            </a:p>
          </p:txBody>
        </p:sp>
        <p:sp>
          <p:nvSpPr>
            <p:cNvPr id="38961" name="Line 9"/>
            <p:cNvSpPr/>
            <p:nvPr/>
          </p:nvSpPr>
          <p:spPr>
            <a:xfrm>
              <a:off x="634977" y="1051215"/>
              <a:ext cx="529687" cy="1269880"/>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8962" name="Line 10"/>
            <p:cNvSpPr/>
            <p:nvPr/>
          </p:nvSpPr>
          <p:spPr>
            <a:xfrm>
              <a:off x="626877" y="1051215"/>
              <a:ext cx="1" cy="1263401"/>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8963" name="Line 11"/>
            <p:cNvSpPr/>
            <p:nvPr/>
          </p:nvSpPr>
          <p:spPr>
            <a:xfrm flipH="1">
              <a:off x="58314" y="1052834"/>
              <a:ext cx="560465" cy="1239105"/>
            </a:xfrm>
            <a:prstGeom prst="line">
              <a:avLst/>
            </a:prstGeom>
            <a:ln w="3175" cap="flat" cmpd="sng">
              <a:solidFill>
                <a:srgbClr val="D7D7D7"/>
              </a:solidFill>
              <a:prstDash val="solid"/>
              <a:bevel/>
              <a:headEnd type="none" w="med" len="med"/>
              <a:tailEnd type="none" w="med" len="med"/>
            </a:ln>
          </p:spPr>
          <p:txBody>
            <a:bodyPr lIns="93296" tIns="46648" rIns="93296" bIns="46648" anchor="ctr"/>
            <a:lstStyle/>
            <a:p>
              <a:pPr>
                <a:lnSpc>
                  <a:spcPct val="120000"/>
                </a:lnSpc>
              </a:pPr>
              <a:endParaRPr lang="zh-CN" altLang="zh-CN" sz="1200" b="1" i="1">
                <a:solidFill>
                  <a:srgbClr val="4D4D4D"/>
                </a:solidFill>
                <a:latin typeface="微软雅黑" panose="020B0503020204020204" charset="-122"/>
                <a:ea typeface="微软雅黑" panose="020B0503020204020204" charset="-122"/>
                <a:sym typeface="微软雅黑" panose="020B0503020204020204" charset="-122"/>
              </a:endParaRPr>
            </a:p>
          </p:txBody>
        </p:sp>
        <p:sp>
          <p:nvSpPr>
            <p:cNvPr id="38964" name="Freeform 12"/>
            <p:cNvSpPr/>
            <p:nvPr/>
          </p:nvSpPr>
          <p:spPr>
            <a:xfrm>
              <a:off x="0" y="2291940"/>
              <a:ext cx="1198682" cy="385499"/>
            </a:xfrm>
            <a:custGeom>
              <a:avLst/>
              <a:gdLst/>
              <a:ahLst/>
              <a:cxnLst>
                <a:cxn ang="0">
                  <a:pos x="4" y="0"/>
                </a:cxn>
                <a:cxn ang="0">
                  <a:pos x="0" y="28"/>
                </a:cxn>
                <a:cxn ang="0">
                  <a:pos x="4" y="65"/>
                </a:cxn>
                <a:cxn ang="0">
                  <a:pos x="16" y="102"/>
                </a:cxn>
                <a:cxn ang="0">
                  <a:pos x="38" y="139"/>
                </a:cxn>
                <a:cxn ang="0">
                  <a:pos x="74" y="172"/>
                </a:cxn>
                <a:cxn ang="0">
                  <a:pos x="117" y="202"/>
                </a:cxn>
                <a:cxn ang="0">
                  <a:pos x="161" y="223"/>
                </a:cxn>
                <a:cxn ang="0">
                  <a:pos x="197" y="237"/>
                </a:cxn>
                <a:cxn ang="0">
                  <a:pos x="239" y="251"/>
                </a:cxn>
                <a:cxn ang="0">
                  <a:pos x="278" y="260"/>
                </a:cxn>
                <a:cxn ang="0">
                  <a:pos x="317" y="266"/>
                </a:cxn>
                <a:cxn ang="0">
                  <a:pos x="354" y="270"/>
                </a:cxn>
                <a:cxn ang="0">
                  <a:pos x="402" y="275"/>
                </a:cxn>
                <a:cxn ang="0">
                  <a:pos x="447" y="273"/>
                </a:cxn>
                <a:cxn ang="0">
                  <a:pos x="490" y="270"/>
                </a:cxn>
                <a:cxn ang="0">
                  <a:pos x="541" y="265"/>
                </a:cxn>
                <a:cxn ang="0">
                  <a:pos x="579" y="255"/>
                </a:cxn>
                <a:cxn ang="0">
                  <a:pos x="620" y="244"/>
                </a:cxn>
                <a:cxn ang="0">
                  <a:pos x="659" y="230"/>
                </a:cxn>
                <a:cxn ang="0">
                  <a:pos x="686" y="219"/>
                </a:cxn>
                <a:cxn ang="0">
                  <a:pos x="715" y="201"/>
                </a:cxn>
                <a:cxn ang="0">
                  <a:pos x="737" y="186"/>
                </a:cxn>
                <a:cxn ang="0">
                  <a:pos x="762" y="166"/>
                </a:cxn>
                <a:cxn ang="0">
                  <a:pos x="785" y="147"/>
                </a:cxn>
                <a:cxn ang="0">
                  <a:pos x="800" y="125"/>
                </a:cxn>
                <a:cxn ang="0">
                  <a:pos x="814" y="100"/>
                </a:cxn>
                <a:cxn ang="0">
                  <a:pos x="824" y="73"/>
                </a:cxn>
                <a:cxn ang="0">
                  <a:pos x="829" y="40"/>
                </a:cxn>
                <a:cxn ang="0">
                  <a:pos x="827" y="1"/>
                </a:cxn>
                <a:cxn ang="0">
                  <a:pos x="4" y="0"/>
                </a:cxn>
              </a:cxnLst>
              <a:rect l="0" t="0" r="0" b="0"/>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FFC000"/>
            </a:solidFill>
            <a:ln w="3175" cap="flat" cmpd="sng">
              <a:solidFill>
                <a:srgbClr val="D7D7D7"/>
              </a:solidFill>
              <a:prstDash val="solid"/>
              <a:bevel/>
              <a:headEnd type="none" w="med" len="med"/>
              <a:tailEnd type="none" w="med" len="med"/>
            </a:ln>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0722"/>
                                        </p:tgtEl>
                                        <p:attrNameLst>
                                          <p:attrName>style.visibility</p:attrName>
                                        </p:attrNameLst>
                                      </p:cBhvr>
                                      <p:to>
                                        <p:strVal val="visible"/>
                                      </p:to>
                                    </p:set>
                                    <p:animScale>
                                      <p:cBhvr>
                                        <p:cTn id="7" dur="1000" decel="50000" fill="hold">
                                          <p:stCondLst>
                                            <p:cond delay="0"/>
                                          </p:stCondLst>
                                        </p:cTn>
                                        <p:tgtEl>
                                          <p:spTgt spid="307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0722"/>
                                        </p:tgtEl>
                                        <p:attrNameLst>
                                          <p:attrName>ppt_x</p:attrName>
                                          <p:attrName>ppt_y</p:attrName>
                                        </p:attrNameLst>
                                      </p:cBhvr>
                                    </p:animMotion>
                                    <p:animEffect filter="fade">
                                      <p:cBhvr>
                                        <p:cTn id="9" dur="1000"/>
                                        <p:tgtEl>
                                          <p:spTgt spid="3072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891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891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891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892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8921"/>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892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8945"/>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894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893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3893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893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8929"/>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8928"/>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8927"/>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892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8913"/>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8936"/>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38938"/>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8940"/>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894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894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8943"/>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8944"/>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38947"/>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38950"/>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38952"/>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childTnLst>
                                </p:cTn>
                              </p:par>
                              <p:par>
                                <p:cTn id="82" presetID="1" presetClass="entr" presetSubtype="0" fill="hold" grpId="1" nodeType="withEffect">
                                  <p:stCondLst>
                                    <p:cond delay="0"/>
                                  </p:stCondLst>
                                  <p:childTnLst>
                                    <p:set>
                                      <p:cBhvr>
                                        <p:cTn id="83" dur="1" fill="hold">
                                          <p:stCondLst>
                                            <p:cond delay="0"/>
                                          </p:stCondLst>
                                        </p:cTn>
                                        <p:tgtEl>
                                          <p:spTgt spid="389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38920" grpId="0"/>
      <p:bldP spid="38921" grpId="0"/>
      <p:bldP spid="38922" grpId="0"/>
      <p:bldP spid="38928" grpId="0"/>
      <p:bldP spid="38929" grpId="0" animBg="1"/>
      <p:bldP spid="18" grpId="0"/>
      <p:bldP spid="38934" grpId="1" animBg="1"/>
      <p:bldP spid="22" grpId="0" animBg="1"/>
      <p:bldP spid="24" grpId="0" animBg="1"/>
      <p:bldP spid="38940" grpId="0"/>
      <p:bldP spid="38941" grpId="0"/>
      <p:bldP spid="38942" grpId="0"/>
      <p:bldP spid="38943" grpId="0" animBg="1"/>
      <p:bldP spid="38944" grpId="0"/>
      <p:bldP spid="38945" grpId="0" animBg="1"/>
      <p:bldP spid="38946" grpId="0"/>
      <p:bldP spid="38" grpId="0"/>
      <p:bldP spid="38952" grpId="0" animBg="1"/>
      <p:bldP spid="3895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图片 11"/>
          <p:cNvPicPr>
            <a:picLocks noChangeAspect="1"/>
          </p:cNvPicPr>
          <p:nvPr/>
        </p:nvPicPr>
        <p:blipFill>
          <a:blip r:embed="rId1" cstate="print"/>
          <a:stretch>
            <a:fillRect/>
          </a:stretch>
        </p:blipFill>
        <p:spPr>
          <a:xfrm>
            <a:off x="5400675" y="4021138"/>
            <a:ext cx="1685925" cy="1270000"/>
          </a:xfrm>
          <a:prstGeom prst="rect">
            <a:avLst/>
          </a:prstGeom>
          <a:noFill/>
          <a:ln w="9525">
            <a:noFill/>
          </a:ln>
        </p:spPr>
      </p:pic>
      <p:pic>
        <p:nvPicPr>
          <p:cNvPr id="40962" name="图片 11"/>
          <p:cNvPicPr>
            <a:picLocks noChangeAspect="1"/>
          </p:cNvPicPr>
          <p:nvPr/>
        </p:nvPicPr>
        <p:blipFill>
          <a:blip r:embed="rId1" cstate="print"/>
          <a:stretch>
            <a:fillRect/>
          </a:stretch>
        </p:blipFill>
        <p:spPr>
          <a:xfrm>
            <a:off x="5400675" y="2701925"/>
            <a:ext cx="1685925" cy="1270000"/>
          </a:xfrm>
          <a:prstGeom prst="rect">
            <a:avLst/>
          </a:prstGeom>
          <a:noFill/>
          <a:ln w="9525">
            <a:noFill/>
          </a:ln>
        </p:spPr>
      </p:pic>
      <p:sp>
        <p:nvSpPr>
          <p:cNvPr id="40963" name="文本框 15"/>
          <p:cNvSpPr txBox="1"/>
          <p:nvPr/>
        </p:nvSpPr>
        <p:spPr>
          <a:xfrm>
            <a:off x="2171700" y="238125"/>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五、水资源税改革试点的主要内容</a:t>
            </a:r>
            <a:endParaRPr lang="zh-CN" altLang="en-US" sz="2400">
              <a:latin typeface="方正小标宋简体" panose="02010601030101010101" charset="-122"/>
              <a:ea typeface="方正小标宋简体" panose="02010601030101010101" charset="-122"/>
            </a:endParaRPr>
          </a:p>
        </p:txBody>
      </p:sp>
      <p:sp>
        <p:nvSpPr>
          <p:cNvPr id="9218" name="AutoShape 3"/>
          <p:cNvSpPr/>
          <p:nvPr/>
        </p:nvSpPr>
        <p:spPr>
          <a:xfrm>
            <a:off x="523875" y="1308100"/>
            <a:ext cx="1606550" cy="714375"/>
          </a:xfrm>
          <a:prstGeom prst="roundRect">
            <a:avLst>
              <a:gd name="adj" fmla="val 13125"/>
            </a:avLst>
          </a:prstGeom>
          <a:solidFill>
            <a:srgbClr val="0070C0"/>
          </a:solidFill>
          <a:ln w="25400">
            <a:noFill/>
          </a:ln>
        </p:spPr>
        <p:txBody>
          <a:bodyPr anchor="ctr"/>
          <a:lstStyle/>
          <a:p>
            <a:pPr algn="ctr"/>
            <a:endParaRPr lang="zh-CN" altLang="zh-CN" sz="2000" b="1">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40965" name="文本框 6"/>
          <p:cNvSpPr txBox="1"/>
          <p:nvPr/>
        </p:nvSpPr>
        <p:spPr>
          <a:xfrm>
            <a:off x="628650" y="1343025"/>
            <a:ext cx="1398588" cy="644525"/>
          </a:xfrm>
          <a:prstGeom prst="rect">
            <a:avLst/>
          </a:prstGeom>
          <a:noFill/>
          <a:ln w="9525">
            <a:noFill/>
          </a:ln>
        </p:spPr>
        <p:txBody>
          <a:bodyPr wrap="square" anchor="t">
            <a:spAutoFit/>
          </a:bodyPr>
          <a:lstStyle/>
          <a:p>
            <a:r>
              <a:rPr lang="zh-CN" altLang="en-US" b="1">
                <a:solidFill>
                  <a:schemeClr val="bg1"/>
                </a:solidFill>
                <a:latin typeface="微软雅黑" panose="020B0503020204020204" charset="-122"/>
                <a:ea typeface="微软雅黑" panose="020B0503020204020204" charset="-122"/>
              </a:rPr>
              <a:t>税额标准的具体要求：</a:t>
            </a:r>
            <a:endParaRPr lang="zh-CN" altLang="en-US" b="1">
              <a:solidFill>
                <a:schemeClr val="bg1"/>
              </a:solidFill>
              <a:latin typeface="微软雅黑" panose="020B0503020204020204" charset="-122"/>
              <a:ea typeface="微软雅黑" panose="020B0503020204020204" charset="-122"/>
            </a:endParaRPr>
          </a:p>
        </p:txBody>
      </p:sp>
      <p:sp>
        <p:nvSpPr>
          <p:cNvPr id="40966" name="Freeform 10"/>
          <p:cNvSpPr/>
          <p:nvPr/>
        </p:nvSpPr>
        <p:spPr>
          <a:xfrm>
            <a:off x="3336925" y="2676525"/>
            <a:ext cx="819150" cy="3741738"/>
          </a:xfrm>
          <a:custGeom>
            <a:avLst/>
            <a:gdLst/>
            <a:ahLst/>
            <a:cxnLst>
              <a:cxn ang="0">
                <a:pos x="387030" y="0"/>
              </a:cxn>
              <a:cxn ang="0">
                <a:pos x="668847" y="492234"/>
              </a:cxn>
              <a:cxn ang="0">
                <a:pos x="552363" y="492234"/>
              </a:cxn>
              <a:cxn ang="0">
                <a:pos x="819150" y="2795588"/>
              </a:cxn>
              <a:cxn ang="0">
                <a:pos x="0" y="2795588"/>
              </a:cxn>
              <a:cxn ang="0">
                <a:pos x="187878" y="1642032"/>
              </a:cxn>
              <a:cxn ang="0">
                <a:pos x="206666" y="492234"/>
              </a:cxn>
              <a:cxn ang="0">
                <a:pos x="90182" y="492234"/>
              </a:cxn>
              <a:cxn ang="0">
                <a:pos x="387030" y="0"/>
              </a:cxn>
            </a:cxnLst>
            <a:rect l="0" t="0" r="0" b="0"/>
            <a:pathLst>
              <a:path w="218" h="744">
                <a:moveTo>
                  <a:pt x="103" y="0"/>
                </a:moveTo>
                <a:cubicBezTo>
                  <a:pt x="128" y="44"/>
                  <a:pt x="153" y="87"/>
                  <a:pt x="178" y="131"/>
                </a:cubicBezTo>
                <a:cubicBezTo>
                  <a:pt x="168" y="131"/>
                  <a:pt x="157" y="131"/>
                  <a:pt x="147" y="131"/>
                </a:cubicBezTo>
                <a:cubicBezTo>
                  <a:pt x="150" y="366"/>
                  <a:pt x="157" y="513"/>
                  <a:pt x="218" y="744"/>
                </a:cubicBezTo>
                <a:cubicBezTo>
                  <a:pt x="145" y="744"/>
                  <a:pt x="73" y="744"/>
                  <a:pt x="0" y="744"/>
                </a:cubicBezTo>
                <a:cubicBezTo>
                  <a:pt x="28" y="642"/>
                  <a:pt x="45" y="540"/>
                  <a:pt x="50" y="437"/>
                </a:cubicBezTo>
                <a:cubicBezTo>
                  <a:pt x="55" y="335"/>
                  <a:pt x="55" y="233"/>
                  <a:pt x="55" y="131"/>
                </a:cubicBezTo>
                <a:cubicBezTo>
                  <a:pt x="44" y="131"/>
                  <a:pt x="34" y="131"/>
                  <a:pt x="24" y="131"/>
                </a:cubicBezTo>
                <a:cubicBezTo>
                  <a:pt x="50" y="87"/>
                  <a:pt x="76" y="44"/>
                  <a:pt x="103" y="0"/>
                </a:cubicBezTo>
                <a:close/>
              </a:path>
            </a:pathLst>
          </a:custGeom>
          <a:solidFill>
            <a:srgbClr val="00B0F0"/>
          </a:solidFill>
          <a:ln w="9525">
            <a:noFill/>
          </a:ln>
        </p:spPr>
        <p:txBody>
          <a:bodyPr/>
          <a:lstStyle/>
          <a:p>
            <a:endParaRPr lang="zh-CN" altLang="en-US"/>
          </a:p>
        </p:txBody>
      </p:sp>
      <p:sp>
        <p:nvSpPr>
          <p:cNvPr id="40967" name="Freeform 18"/>
          <p:cNvSpPr/>
          <p:nvPr/>
        </p:nvSpPr>
        <p:spPr>
          <a:xfrm>
            <a:off x="3295650" y="6434138"/>
            <a:ext cx="908050" cy="295275"/>
          </a:xfrm>
          <a:custGeom>
            <a:avLst/>
            <a:gdLst/>
            <a:ahLst/>
            <a:cxnLst>
              <a:cxn ang="0">
                <a:pos x="908050" y="311150"/>
              </a:cxn>
              <a:cxn ang="0">
                <a:pos x="860342" y="0"/>
              </a:cxn>
              <a:cxn ang="0">
                <a:pos x="41347" y="0"/>
              </a:cxn>
              <a:cxn ang="0">
                <a:pos x="0" y="306388"/>
              </a:cxn>
              <a:cxn ang="0">
                <a:pos x="908050" y="311150"/>
              </a:cxn>
            </a:cxnLst>
            <a:rect l="0" t="0" r="0" b="0"/>
            <a:pathLst>
              <a:path w="571" h="196">
                <a:moveTo>
                  <a:pt x="571" y="196"/>
                </a:moveTo>
                <a:lnTo>
                  <a:pt x="541" y="0"/>
                </a:lnTo>
                <a:lnTo>
                  <a:pt x="26" y="0"/>
                </a:lnTo>
                <a:lnTo>
                  <a:pt x="0" y="193"/>
                </a:lnTo>
                <a:lnTo>
                  <a:pt x="571" y="196"/>
                </a:lnTo>
                <a:close/>
              </a:path>
            </a:pathLst>
          </a:custGeom>
          <a:gradFill rotWithShape="1">
            <a:gsLst>
              <a:gs pos="0">
                <a:srgbClr val="8F8F8B">
                  <a:alpha val="100000"/>
                </a:srgbClr>
              </a:gs>
              <a:gs pos="50000">
                <a:srgbClr val="CECDC9">
                  <a:alpha val="100000"/>
                </a:srgbClr>
              </a:gs>
              <a:gs pos="100000">
                <a:srgbClr val="F7F6F1">
                  <a:alpha val="100000"/>
                </a:srgbClr>
              </a:gs>
            </a:gsLst>
            <a:lin ang="16200000" scaled="1"/>
            <a:tileRect/>
          </a:gradFill>
          <a:ln w="9525">
            <a:noFill/>
          </a:ln>
        </p:spPr>
        <p:txBody>
          <a:bodyPr/>
          <a:lstStyle/>
          <a:p>
            <a:endParaRPr lang="zh-CN" altLang="en-US"/>
          </a:p>
        </p:txBody>
      </p:sp>
      <p:sp>
        <p:nvSpPr>
          <p:cNvPr id="40968" name="文本框 2"/>
          <p:cNvSpPr txBox="1"/>
          <p:nvPr/>
        </p:nvSpPr>
        <p:spPr>
          <a:xfrm>
            <a:off x="3486150" y="3797300"/>
            <a:ext cx="527050" cy="1568450"/>
          </a:xfrm>
          <a:prstGeom prst="rect">
            <a:avLst/>
          </a:prstGeom>
          <a:noFill/>
          <a:ln w="9525">
            <a:noFill/>
          </a:ln>
        </p:spPr>
        <p:txBody>
          <a:bodyPr wrap="square" anchor="t">
            <a:spAutoFit/>
          </a:bodyPr>
          <a:lstStyle/>
          <a:p>
            <a:r>
              <a:rPr lang="zh-CN" altLang="en-US" sz="2400" b="1">
                <a:latin typeface="微软雅黑" panose="020B0503020204020204" charset="-122"/>
                <a:ea typeface="微软雅黑" panose="020B0503020204020204" charset="-122"/>
              </a:rPr>
              <a:t>从高征税</a:t>
            </a:r>
            <a:endParaRPr lang="zh-CN" altLang="en-US" sz="2400" b="1">
              <a:latin typeface="微软雅黑" panose="020B0503020204020204" charset="-122"/>
              <a:ea typeface="微软雅黑" panose="020B0503020204020204" charset="-122"/>
            </a:endParaRPr>
          </a:p>
        </p:txBody>
      </p:sp>
      <p:pic>
        <p:nvPicPr>
          <p:cNvPr id="40969" name="图片 11"/>
          <p:cNvPicPr>
            <a:picLocks noChangeAspect="1"/>
          </p:cNvPicPr>
          <p:nvPr/>
        </p:nvPicPr>
        <p:blipFill>
          <a:blip r:embed="rId1" cstate="print"/>
          <a:stretch>
            <a:fillRect/>
          </a:stretch>
        </p:blipFill>
        <p:spPr>
          <a:xfrm>
            <a:off x="1558925" y="2884488"/>
            <a:ext cx="1685925" cy="1270000"/>
          </a:xfrm>
          <a:prstGeom prst="rect">
            <a:avLst/>
          </a:prstGeom>
          <a:noFill/>
          <a:ln w="9525">
            <a:noFill/>
          </a:ln>
        </p:spPr>
      </p:pic>
      <p:sp>
        <p:nvSpPr>
          <p:cNvPr id="261127" name="TextBox 15"/>
          <p:cNvSpPr/>
          <p:nvPr/>
        </p:nvSpPr>
        <p:spPr>
          <a:xfrm>
            <a:off x="1635125" y="3016250"/>
            <a:ext cx="1571625" cy="922338"/>
          </a:xfrm>
          <a:prstGeom prst="rect">
            <a:avLst/>
          </a:prstGeom>
          <a:noFill/>
          <a:ln w="9525">
            <a:noFill/>
          </a:ln>
        </p:spPr>
        <p:txBody>
          <a:bodyPr wrap="square">
            <a:spAutoFit/>
          </a:bodyPr>
          <a:lstStyle/>
          <a:p>
            <a:pPr eaLnBrk="1" fontAlgn="base" hangingPunct="1"/>
            <a:r>
              <a:rPr lang="zh-CN" altLang="en-US" b="1" strike="noStrike" noProof="1">
                <a:solidFill>
                  <a:schemeClr val="bg1"/>
                </a:solidFill>
                <a:uFillTx/>
                <a:latin typeface="微软雅黑" panose="020B0503020204020204" charset="-122"/>
                <a:ea typeface="微软雅黑" panose="020B0503020204020204" charset="-122"/>
                <a:cs typeface="+mn-cs"/>
              </a:rPr>
              <a:t>地下水超采、严重超采地区取用地下水</a:t>
            </a:r>
            <a:endParaRPr lang="zh-CN" altLang="en-US" b="1" strike="noStrike" noProof="1">
              <a:solidFill>
                <a:schemeClr val="bg1"/>
              </a:solidFill>
              <a:uFillTx/>
              <a:latin typeface="微软雅黑" panose="020B0503020204020204" charset="-122"/>
              <a:ea typeface="微软雅黑" panose="020B0503020204020204" charset="-122"/>
              <a:cs typeface="+mn-cs"/>
            </a:endParaRPr>
          </a:p>
        </p:txBody>
      </p:sp>
      <p:pic>
        <p:nvPicPr>
          <p:cNvPr id="40971" name="图片 11"/>
          <p:cNvPicPr>
            <a:picLocks noChangeAspect="1"/>
          </p:cNvPicPr>
          <p:nvPr/>
        </p:nvPicPr>
        <p:blipFill>
          <a:blip r:embed="rId1" cstate="print"/>
          <a:stretch>
            <a:fillRect/>
          </a:stretch>
        </p:blipFill>
        <p:spPr>
          <a:xfrm>
            <a:off x="1576388" y="4156075"/>
            <a:ext cx="1685925" cy="1270000"/>
          </a:xfrm>
          <a:prstGeom prst="rect">
            <a:avLst/>
          </a:prstGeom>
          <a:noFill/>
          <a:ln w="9525">
            <a:noFill/>
          </a:ln>
        </p:spPr>
      </p:pic>
      <p:sp>
        <p:nvSpPr>
          <p:cNvPr id="14" name="TextBox 15"/>
          <p:cNvSpPr/>
          <p:nvPr/>
        </p:nvSpPr>
        <p:spPr>
          <a:xfrm>
            <a:off x="1652588" y="4430713"/>
            <a:ext cx="1573213" cy="644525"/>
          </a:xfrm>
          <a:prstGeom prst="rect">
            <a:avLst/>
          </a:prstGeom>
          <a:noFill/>
          <a:ln w="9525">
            <a:noFill/>
          </a:ln>
        </p:spPr>
        <p:txBody>
          <a:bodyPr wrap="square">
            <a:spAutoFit/>
          </a:bodyPr>
          <a:lstStyle/>
          <a:p>
            <a:pPr algn="ctr" eaLnBrk="1" fontAlgn="base" hangingPunct="1"/>
            <a:r>
              <a:rPr lang="zh-CN" altLang="en-US" b="1" strike="noStrike" noProof="1">
                <a:solidFill>
                  <a:schemeClr val="bg1"/>
                </a:solidFill>
                <a:uFillTx/>
                <a:latin typeface="微软雅黑" panose="020B0503020204020204" charset="-122"/>
                <a:ea typeface="微软雅黑" panose="020B0503020204020204" charset="-122"/>
                <a:cs typeface="+mn-cs"/>
              </a:rPr>
              <a:t>超计划或超定额用水</a:t>
            </a:r>
            <a:endParaRPr lang="zh-CN" altLang="en-US" b="1" strike="noStrike" noProof="1">
              <a:solidFill>
                <a:schemeClr val="bg1"/>
              </a:solidFill>
              <a:uFillTx/>
              <a:latin typeface="微软雅黑" panose="020B0503020204020204" charset="-122"/>
              <a:ea typeface="微软雅黑" panose="020B0503020204020204" charset="-122"/>
              <a:cs typeface="+mn-cs"/>
            </a:endParaRPr>
          </a:p>
        </p:txBody>
      </p:sp>
      <p:pic>
        <p:nvPicPr>
          <p:cNvPr id="40973" name="图片 11"/>
          <p:cNvPicPr>
            <a:picLocks noChangeAspect="1"/>
          </p:cNvPicPr>
          <p:nvPr/>
        </p:nvPicPr>
        <p:blipFill>
          <a:blip r:embed="rId1" cstate="print"/>
          <a:stretch>
            <a:fillRect/>
          </a:stretch>
        </p:blipFill>
        <p:spPr>
          <a:xfrm>
            <a:off x="1597025" y="5459413"/>
            <a:ext cx="1685925" cy="1270000"/>
          </a:xfrm>
          <a:prstGeom prst="rect">
            <a:avLst/>
          </a:prstGeom>
          <a:noFill/>
          <a:ln w="9525">
            <a:noFill/>
          </a:ln>
        </p:spPr>
      </p:pic>
      <p:sp>
        <p:nvSpPr>
          <p:cNvPr id="22" name="TextBox 15"/>
          <p:cNvSpPr/>
          <p:nvPr/>
        </p:nvSpPr>
        <p:spPr>
          <a:xfrm>
            <a:off x="1881188" y="5749925"/>
            <a:ext cx="1117600" cy="644525"/>
          </a:xfrm>
          <a:prstGeom prst="rect">
            <a:avLst/>
          </a:prstGeom>
          <a:noFill/>
          <a:ln w="9525">
            <a:noFill/>
          </a:ln>
        </p:spPr>
        <p:txBody>
          <a:bodyPr wrap="square">
            <a:spAutoFit/>
          </a:bodyPr>
          <a:lstStyle/>
          <a:p>
            <a:pPr algn="ctr" eaLnBrk="1" fontAlgn="base" hangingPunct="1"/>
            <a:r>
              <a:rPr lang="zh-CN" altLang="en-US" b="1" strike="noStrike" noProof="1">
                <a:solidFill>
                  <a:schemeClr val="bg1"/>
                </a:solidFill>
                <a:uFillTx/>
                <a:latin typeface="微软雅黑" panose="020B0503020204020204" charset="-122"/>
                <a:ea typeface="微软雅黑" panose="020B0503020204020204" charset="-122"/>
                <a:cs typeface="+mn-cs"/>
              </a:rPr>
              <a:t>特种行业取用水</a:t>
            </a:r>
            <a:endParaRPr lang="zh-CN" altLang="en-US" b="1" strike="noStrike" noProof="1">
              <a:solidFill>
                <a:schemeClr val="bg1"/>
              </a:solidFill>
              <a:uFillTx/>
              <a:latin typeface="微软雅黑" panose="020B0503020204020204" charset="-122"/>
              <a:ea typeface="微软雅黑" panose="020B0503020204020204" charset="-122"/>
              <a:cs typeface="+mn-cs"/>
            </a:endParaRPr>
          </a:p>
        </p:txBody>
      </p:sp>
      <p:pic>
        <p:nvPicPr>
          <p:cNvPr id="17" name="图片 16" descr="0094"/>
          <p:cNvPicPr>
            <a:picLocks noChangeAspect="1"/>
          </p:cNvPicPr>
          <p:nvPr/>
        </p:nvPicPr>
        <p:blipFill>
          <a:blip r:embed="rId2" cstate="print"/>
          <a:stretch>
            <a:fillRect/>
          </a:stretch>
        </p:blipFill>
        <p:spPr>
          <a:xfrm rot="602444">
            <a:off x="569913" y="4691063"/>
            <a:ext cx="762000" cy="542925"/>
          </a:xfrm>
          <a:prstGeom prst="rect">
            <a:avLst/>
          </a:prstGeom>
          <a:noFill/>
          <a:ln w="9525">
            <a:noFill/>
          </a:ln>
        </p:spPr>
      </p:pic>
      <p:pic>
        <p:nvPicPr>
          <p:cNvPr id="18" name="图片 17" descr="0094"/>
          <p:cNvPicPr>
            <a:picLocks noChangeAspect="1"/>
          </p:cNvPicPr>
          <p:nvPr/>
        </p:nvPicPr>
        <p:blipFill>
          <a:blip r:embed="rId2" cstate="print"/>
          <a:stretch>
            <a:fillRect/>
          </a:stretch>
        </p:blipFill>
        <p:spPr>
          <a:xfrm rot="602444">
            <a:off x="569913" y="4548188"/>
            <a:ext cx="762000" cy="542925"/>
          </a:xfrm>
          <a:prstGeom prst="rect">
            <a:avLst/>
          </a:prstGeom>
          <a:noFill/>
          <a:ln w="9525">
            <a:noFill/>
          </a:ln>
        </p:spPr>
      </p:pic>
      <p:pic>
        <p:nvPicPr>
          <p:cNvPr id="19" name="图片 18" descr="0094"/>
          <p:cNvPicPr>
            <a:picLocks noChangeAspect="1"/>
          </p:cNvPicPr>
          <p:nvPr/>
        </p:nvPicPr>
        <p:blipFill>
          <a:blip r:embed="rId2" cstate="print"/>
          <a:stretch>
            <a:fillRect/>
          </a:stretch>
        </p:blipFill>
        <p:spPr>
          <a:xfrm rot="602444">
            <a:off x="569913" y="4397375"/>
            <a:ext cx="762000" cy="542925"/>
          </a:xfrm>
          <a:prstGeom prst="rect">
            <a:avLst/>
          </a:prstGeom>
          <a:noFill/>
          <a:ln w="9525">
            <a:noFill/>
          </a:ln>
        </p:spPr>
      </p:pic>
      <p:sp>
        <p:nvSpPr>
          <p:cNvPr id="40978" name="文本框 19"/>
          <p:cNvSpPr txBox="1"/>
          <p:nvPr/>
        </p:nvSpPr>
        <p:spPr>
          <a:xfrm>
            <a:off x="268288" y="4629150"/>
            <a:ext cx="1365250" cy="368300"/>
          </a:xfrm>
          <a:prstGeom prst="rect">
            <a:avLst/>
          </a:prstGeom>
          <a:noFill/>
          <a:ln w="9525">
            <a:noFill/>
          </a:ln>
        </p:spPr>
        <p:txBody>
          <a:bodyPr wrap="square" anchor="t">
            <a:spAutoFit/>
          </a:bodyPr>
          <a:lstStyle/>
          <a:p>
            <a:r>
              <a:rPr lang="zh-CN" altLang="en-US" b="1">
                <a:solidFill>
                  <a:srgbClr val="FF0000"/>
                </a:solidFill>
                <a:latin typeface="微软雅黑" panose="020B0503020204020204" charset="-122"/>
                <a:ea typeface="微软雅黑" panose="020B0503020204020204" charset="-122"/>
              </a:rPr>
              <a:t>加征</a:t>
            </a:r>
            <a:r>
              <a:rPr lang="en-US" altLang="zh-CN" b="1">
                <a:solidFill>
                  <a:srgbClr val="FF0000"/>
                </a:solidFill>
                <a:latin typeface="微软雅黑" panose="020B0503020204020204" charset="-122"/>
                <a:ea typeface="微软雅黑" panose="020B0503020204020204" charset="-122"/>
              </a:rPr>
              <a:t>1-3</a:t>
            </a:r>
            <a:r>
              <a:rPr lang="zh-CN" altLang="en-US" b="1">
                <a:solidFill>
                  <a:srgbClr val="FF0000"/>
                </a:solidFill>
                <a:latin typeface="微软雅黑" panose="020B0503020204020204" charset="-122"/>
                <a:ea typeface="微软雅黑" panose="020B0503020204020204" charset="-122"/>
              </a:rPr>
              <a:t>倍</a:t>
            </a:r>
            <a:endParaRPr lang="zh-CN" altLang="en-US" b="1">
              <a:solidFill>
                <a:srgbClr val="FF0000"/>
              </a:solidFill>
              <a:latin typeface="微软雅黑" panose="020B0503020204020204" charset="-122"/>
              <a:ea typeface="微软雅黑" panose="020B0503020204020204" charset="-122"/>
            </a:endParaRPr>
          </a:p>
        </p:txBody>
      </p:sp>
      <p:pic>
        <p:nvPicPr>
          <p:cNvPr id="7" name="图片 7182" descr="0094"/>
          <p:cNvPicPr>
            <a:picLocks noChangeAspect="1"/>
          </p:cNvPicPr>
          <p:nvPr/>
        </p:nvPicPr>
        <p:blipFill>
          <a:blip r:embed="rId2" cstate="print"/>
          <a:stretch>
            <a:fillRect/>
          </a:stretch>
        </p:blipFill>
        <p:spPr>
          <a:xfrm rot="602444">
            <a:off x="585788" y="3416300"/>
            <a:ext cx="762000" cy="542925"/>
          </a:xfrm>
          <a:prstGeom prst="rect">
            <a:avLst/>
          </a:prstGeom>
          <a:noFill/>
          <a:ln w="9525">
            <a:noFill/>
          </a:ln>
        </p:spPr>
      </p:pic>
      <p:pic>
        <p:nvPicPr>
          <p:cNvPr id="8" name="图片 7183" descr="0094"/>
          <p:cNvPicPr>
            <a:picLocks noChangeAspect="1"/>
          </p:cNvPicPr>
          <p:nvPr/>
        </p:nvPicPr>
        <p:blipFill>
          <a:blip r:embed="rId2" cstate="print"/>
          <a:stretch>
            <a:fillRect/>
          </a:stretch>
        </p:blipFill>
        <p:spPr>
          <a:xfrm rot="602444">
            <a:off x="585788" y="3271838"/>
            <a:ext cx="762000" cy="542925"/>
          </a:xfrm>
          <a:prstGeom prst="rect">
            <a:avLst/>
          </a:prstGeom>
          <a:noFill/>
          <a:ln w="9525">
            <a:noFill/>
          </a:ln>
        </p:spPr>
      </p:pic>
      <p:pic>
        <p:nvPicPr>
          <p:cNvPr id="9" name="图片 7184" descr="0094"/>
          <p:cNvPicPr>
            <a:picLocks noChangeAspect="1"/>
          </p:cNvPicPr>
          <p:nvPr/>
        </p:nvPicPr>
        <p:blipFill>
          <a:blip r:embed="rId2" cstate="print"/>
          <a:stretch>
            <a:fillRect/>
          </a:stretch>
        </p:blipFill>
        <p:spPr>
          <a:xfrm rot="602444">
            <a:off x="585788" y="3128963"/>
            <a:ext cx="762000" cy="542925"/>
          </a:xfrm>
          <a:prstGeom prst="rect">
            <a:avLst/>
          </a:prstGeom>
          <a:noFill/>
          <a:ln w="9525">
            <a:noFill/>
          </a:ln>
        </p:spPr>
      </p:pic>
      <p:pic>
        <p:nvPicPr>
          <p:cNvPr id="10" name="图片 9" descr="0094"/>
          <p:cNvPicPr>
            <a:picLocks noChangeAspect="1"/>
          </p:cNvPicPr>
          <p:nvPr/>
        </p:nvPicPr>
        <p:blipFill>
          <a:blip r:embed="rId2" cstate="print"/>
          <a:stretch>
            <a:fillRect/>
          </a:stretch>
        </p:blipFill>
        <p:spPr>
          <a:xfrm rot="602444">
            <a:off x="585788" y="2979738"/>
            <a:ext cx="762000" cy="542925"/>
          </a:xfrm>
          <a:prstGeom prst="rect">
            <a:avLst/>
          </a:prstGeom>
          <a:noFill/>
          <a:ln w="9525">
            <a:noFill/>
          </a:ln>
        </p:spPr>
      </p:pic>
      <p:pic>
        <p:nvPicPr>
          <p:cNvPr id="37" name="图片 36" descr="0094"/>
          <p:cNvPicPr>
            <a:picLocks noChangeAspect="1"/>
          </p:cNvPicPr>
          <p:nvPr/>
        </p:nvPicPr>
        <p:blipFill>
          <a:blip r:embed="rId2" cstate="print"/>
          <a:stretch>
            <a:fillRect/>
          </a:stretch>
        </p:blipFill>
        <p:spPr>
          <a:xfrm rot="602444">
            <a:off x="585788" y="6240463"/>
            <a:ext cx="762000" cy="542925"/>
          </a:xfrm>
          <a:prstGeom prst="rect">
            <a:avLst/>
          </a:prstGeom>
          <a:noFill/>
          <a:ln w="9525">
            <a:noFill/>
          </a:ln>
        </p:spPr>
      </p:pic>
      <p:pic>
        <p:nvPicPr>
          <p:cNvPr id="38" name="图片 37" descr="0094"/>
          <p:cNvPicPr>
            <a:picLocks noChangeAspect="1"/>
          </p:cNvPicPr>
          <p:nvPr/>
        </p:nvPicPr>
        <p:blipFill>
          <a:blip r:embed="rId2" cstate="print"/>
          <a:stretch>
            <a:fillRect/>
          </a:stretch>
        </p:blipFill>
        <p:spPr>
          <a:xfrm rot="602444">
            <a:off x="585788" y="6097588"/>
            <a:ext cx="762000" cy="542925"/>
          </a:xfrm>
          <a:prstGeom prst="rect">
            <a:avLst/>
          </a:prstGeom>
          <a:noFill/>
          <a:ln w="9525">
            <a:noFill/>
          </a:ln>
        </p:spPr>
      </p:pic>
      <p:pic>
        <p:nvPicPr>
          <p:cNvPr id="39" name="图片 38" descr="0094"/>
          <p:cNvPicPr>
            <a:picLocks noChangeAspect="1"/>
          </p:cNvPicPr>
          <p:nvPr/>
        </p:nvPicPr>
        <p:blipFill>
          <a:blip r:embed="rId2" cstate="print"/>
          <a:stretch>
            <a:fillRect/>
          </a:stretch>
        </p:blipFill>
        <p:spPr>
          <a:xfrm rot="602444">
            <a:off x="585788" y="5951538"/>
            <a:ext cx="762000" cy="542925"/>
          </a:xfrm>
          <a:prstGeom prst="rect">
            <a:avLst/>
          </a:prstGeom>
          <a:noFill/>
          <a:ln w="9525">
            <a:noFill/>
          </a:ln>
        </p:spPr>
      </p:pic>
      <p:pic>
        <p:nvPicPr>
          <p:cNvPr id="40" name="图片 39" descr="0094"/>
          <p:cNvPicPr>
            <a:picLocks noChangeAspect="1"/>
          </p:cNvPicPr>
          <p:nvPr/>
        </p:nvPicPr>
        <p:blipFill>
          <a:blip r:embed="rId2" cstate="print"/>
          <a:stretch>
            <a:fillRect/>
          </a:stretch>
        </p:blipFill>
        <p:spPr>
          <a:xfrm rot="602444">
            <a:off x="585788" y="5808663"/>
            <a:ext cx="762000" cy="542925"/>
          </a:xfrm>
          <a:prstGeom prst="rect">
            <a:avLst/>
          </a:prstGeom>
          <a:noFill/>
          <a:ln w="9525">
            <a:noFill/>
          </a:ln>
        </p:spPr>
      </p:pic>
      <p:pic>
        <p:nvPicPr>
          <p:cNvPr id="41" name="图片 40" descr="0094"/>
          <p:cNvPicPr>
            <a:picLocks noChangeAspect="1"/>
          </p:cNvPicPr>
          <p:nvPr/>
        </p:nvPicPr>
        <p:blipFill>
          <a:blip r:embed="rId2" cstate="print"/>
          <a:stretch>
            <a:fillRect/>
          </a:stretch>
        </p:blipFill>
        <p:spPr>
          <a:xfrm rot="602444">
            <a:off x="585788" y="5664200"/>
            <a:ext cx="762000" cy="542925"/>
          </a:xfrm>
          <a:prstGeom prst="rect">
            <a:avLst/>
          </a:prstGeom>
          <a:noFill/>
          <a:ln w="9525">
            <a:noFill/>
          </a:ln>
        </p:spPr>
      </p:pic>
      <p:pic>
        <p:nvPicPr>
          <p:cNvPr id="42" name="图片 41" descr="0094"/>
          <p:cNvPicPr>
            <a:picLocks noChangeAspect="1"/>
          </p:cNvPicPr>
          <p:nvPr/>
        </p:nvPicPr>
        <p:blipFill>
          <a:blip r:embed="rId2" cstate="print"/>
          <a:stretch>
            <a:fillRect/>
          </a:stretch>
        </p:blipFill>
        <p:spPr>
          <a:xfrm rot="602444">
            <a:off x="585788" y="5521325"/>
            <a:ext cx="762000" cy="542925"/>
          </a:xfrm>
          <a:prstGeom prst="rect">
            <a:avLst/>
          </a:prstGeom>
          <a:noFill/>
          <a:ln w="9525">
            <a:noFill/>
          </a:ln>
        </p:spPr>
      </p:pic>
      <p:pic>
        <p:nvPicPr>
          <p:cNvPr id="43" name="图片 42" descr="0094"/>
          <p:cNvPicPr>
            <a:picLocks noChangeAspect="1"/>
          </p:cNvPicPr>
          <p:nvPr/>
        </p:nvPicPr>
        <p:blipFill>
          <a:blip r:embed="rId2" cstate="print"/>
          <a:stretch>
            <a:fillRect/>
          </a:stretch>
        </p:blipFill>
        <p:spPr>
          <a:xfrm rot="602444">
            <a:off x="585788" y="5370513"/>
            <a:ext cx="762000" cy="542925"/>
          </a:xfrm>
          <a:prstGeom prst="rect">
            <a:avLst/>
          </a:prstGeom>
          <a:noFill/>
          <a:ln w="9525">
            <a:noFill/>
          </a:ln>
        </p:spPr>
      </p:pic>
      <p:sp>
        <p:nvSpPr>
          <p:cNvPr id="40990" name="文本框 25"/>
          <p:cNvSpPr txBox="1"/>
          <p:nvPr/>
        </p:nvSpPr>
        <p:spPr>
          <a:xfrm>
            <a:off x="384175" y="5815013"/>
            <a:ext cx="1363663" cy="368300"/>
          </a:xfrm>
          <a:prstGeom prst="rect">
            <a:avLst/>
          </a:prstGeom>
          <a:noFill/>
          <a:ln w="9525">
            <a:noFill/>
          </a:ln>
        </p:spPr>
        <p:txBody>
          <a:bodyPr wrap="square" anchor="t">
            <a:spAutoFit/>
          </a:bodyPr>
          <a:lstStyle/>
          <a:p>
            <a:r>
              <a:rPr lang="zh-CN" altLang="en-US" b="1">
                <a:solidFill>
                  <a:srgbClr val="FF0000"/>
                </a:solidFill>
                <a:latin typeface="微软雅黑" panose="020B0503020204020204" charset="-122"/>
                <a:ea typeface="微软雅黑" panose="020B0503020204020204" charset="-122"/>
              </a:rPr>
              <a:t>从高征税</a:t>
            </a:r>
            <a:endParaRPr lang="zh-CN" altLang="en-US" b="1">
              <a:solidFill>
                <a:srgbClr val="FF0000"/>
              </a:solidFill>
              <a:latin typeface="微软雅黑" panose="020B0503020204020204" charset="-122"/>
              <a:ea typeface="微软雅黑" panose="020B0503020204020204" charset="-122"/>
            </a:endParaRPr>
          </a:p>
        </p:txBody>
      </p:sp>
      <p:sp>
        <p:nvSpPr>
          <p:cNvPr id="40991" name="Freeform 10"/>
          <p:cNvSpPr/>
          <p:nvPr/>
        </p:nvSpPr>
        <p:spPr>
          <a:xfrm rot="10800000">
            <a:off x="4181475" y="2946400"/>
            <a:ext cx="819150" cy="3741738"/>
          </a:xfrm>
          <a:custGeom>
            <a:avLst/>
            <a:gdLst/>
            <a:ahLst/>
            <a:cxnLst>
              <a:cxn ang="0">
                <a:pos x="387030" y="0"/>
              </a:cxn>
              <a:cxn ang="0">
                <a:pos x="668847" y="492234"/>
              </a:cxn>
              <a:cxn ang="0">
                <a:pos x="552363" y="492234"/>
              </a:cxn>
              <a:cxn ang="0">
                <a:pos x="819150" y="2795588"/>
              </a:cxn>
              <a:cxn ang="0">
                <a:pos x="0" y="2795588"/>
              </a:cxn>
              <a:cxn ang="0">
                <a:pos x="187878" y="1642032"/>
              </a:cxn>
              <a:cxn ang="0">
                <a:pos x="206666" y="492234"/>
              </a:cxn>
              <a:cxn ang="0">
                <a:pos x="90182" y="492234"/>
              </a:cxn>
              <a:cxn ang="0">
                <a:pos x="387030" y="0"/>
              </a:cxn>
            </a:cxnLst>
            <a:rect l="0" t="0" r="0" b="0"/>
            <a:pathLst>
              <a:path w="218" h="744">
                <a:moveTo>
                  <a:pt x="103" y="0"/>
                </a:moveTo>
                <a:cubicBezTo>
                  <a:pt x="128" y="44"/>
                  <a:pt x="153" y="87"/>
                  <a:pt x="178" y="131"/>
                </a:cubicBezTo>
                <a:cubicBezTo>
                  <a:pt x="168" y="131"/>
                  <a:pt x="157" y="131"/>
                  <a:pt x="147" y="131"/>
                </a:cubicBezTo>
                <a:cubicBezTo>
                  <a:pt x="150" y="366"/>
                  <a:pt x="157" y="513"/>
                  <a:pt x="218" y="744"/>
                </a:cubicBezTo>
                <a:cubicBezTo>
                  <a:pt x="145" y="744"/>
                  <a:pt x="73" y="744"/>
                  <a:pt x="0" y="744"/>
                </a:cubicBezTo>
                <a:cubicBezTo>
                  <a:pt x="28" y="642"/>
                  <a:pt x="45" y="540"/>
                  <a:pt x="50" y="437"/>
                </a:cubicBezTo>
                <a:cubicBezTo>
                  <a:pt x="55" y="335"/>
                  <a:pt x="55" y="233"/>
                  <a:pt x="55" y="131"/>
                </a:cubicBezTo>
                <a:cubicBezTo>
                  <a:pt x="44" y="131"/>
                  <a:pt x="34" y="131"/>
                  <a:pt x="24" y="131"/>
                </a:cubicBezTo>
                <a:cubicBezTo>
                  <a:pt x="50" y="87"/>
                  <a:pt x="76" y="44"/>
                  <a:pt x="103" y="0"/>
                </a:cubicBezTo>
                <a:close/>
              </a:path>
            </a:pathLst>
          </a:custGeom>
          <a:solidFill>
            <a:srgbClr val="00B0F0"/>
          </a:solidFill>
          <a:ln w="9525">
            <a:noFill/>
          </a:ln>
        </p:spPr>
        <p:txBody>
          <a:bodyPr/>
          <a:lstStyle/>
          <a:p>
            <a:endParaRPr lang="zh-CN" altLang="en-US"/>
          </a:p>
        </p:txBody>
      </p:sp>
      <p:sp>
        <p:nvSpPr>
          <p:cNvPr id="40992" name="Freeform 18"/>
          <p:cNvSpPr/>
          <p:nvPr/>
        </p:nvSpPr>
        <p:spPr>
          <a:xfrm rot="10800000">
            <a:off x="4137025" y="2652713"/>
            <a:ext cx="908050" cy="293687"/>
          </a:xfrm>
          <a:custGeom>
            <a:avLst/>
            <a:gdLst/>
            <a:ahLst/>
            <a:cxnLst>
              <a:cxn ang="0">
                <a:pos x="908050" y="311150"/>
              </a:cxn>
              <a:cxn ang="0">
                <a:pos x="860342" y="0"/>
              </a:cxn>
              <a:cxn ang="0">
                <a:pos x="41347" y="0"/>
              </a:cxn>
              <a:cxn ang="0">
                <a:pos x="0" y="306388"/>
              </a:cxn>
              <a:cxn ang="0">
                <a:pos x="908050" y="311150"/>
              </a:cxn>
            </a:cxnLst>
            <a:rect l="0" t="0" r="0" b="0"/>
            <a:pathLst>
              <a:path w="571" h="196">
                <a:moveTo>
                  <a:pt x="571" y="196"/>
                </a:moveTo>
                <a:lnTo>
                  <a:pt x="541" y="0"/>
                </a:lnTo>
                <a:lnTo>
                  <a:pt x="26" y="0"/>
                </a:lnTo>
                <a:lnTo>
                  <a:pt x="0" y="193"/>
                </a:lnTo>
                <a:lnTo>
                  <a:pt x="571" y="196"/>
                </a:lnTo>
                <a:close/>
              </a:path>
            </a:pathLst>
          </a:custGeom>
          <a:gradFill rotWithShape="1">
            <a:gsLst>
              <a:gs pos="0">
                <a:srgbClr val="8F8F8B">
                  <a:alpha val="100000"/>
                </a:srgbClr>
              </a:gs>
              <a:gs pos="50000">
                <a:srgbClr val="CECDC9">
                  <a:alpha val="100000"/>
                </a:srgbClr>
              </a:gs>
              <a:gs pos="100000">
                <a:srgbClr val="F7F6F1">
                  <a:alpha val="100000"/>
                </a:srgbClr>
              </a:gs>
            </a:gsLst>
            <a:lin ang="16200000" scaled="1"/>
            <a:tileRect/>
          </a:gradFill>
          <a:ln w="9525">
            <a:noFill/>
          </a:ln>
        </p:spPr>
        <p:txBody>
          <a:bodyPr/>
          <a:lstStyle/>
          <a:p>
            <a:endParaRPr lang="zh-CN" altLang="en-US"/>
          </a:p>
        </p:txBody>
      </p:sp>
      <p:sp>
        <p:nvSpPr>
          <p:cNvPr id="40993" name="文本框 15"/>
          <p:cNvSpPr txBox="1"/>
          <p:nvPr/>
        </p:nvSpPr>
        <p:spPr>
          <a:xfrm>
            <a:off x="4359275" y="3784600"/>
            <a:ext cx="495300" cy="1568450"/>
          </a:xfrm>
          <a:prstGeom prst="rect">
            <a:avLst/>
          </a:prstGeom>
          <a:noFill/>
          <a:ln w="9525">
            <a:noFill/>
          </a:ln>
        </p:spPr>
        <p:txBody>
          <a:bodyPr wrap="square" anchor="t">
            <a:spAutoFit/>
          </a:bodyPr>
          <a:lstStyle/>
          <a:p>
            <a:r>
              <a:rPr lang="zh-CN" altLang="en-US" sz="2400" b="1">
                <a:latin typeface="微软雅黑" panose="020B0503020204020204" charset="-122"/>
                <a:ea typeface="微软雅黑" panose="020B0503020204020204" charset="-122"/>
              </a:rPr>
              <a:t>从低征税</a:t>
            </a:r>
            <a:endParaRPr lang="zh-CN" altLang="en-US" sz="2400" b="1">
              <a:latin typeface="微软雅黑" panose="020B0503020204020204" charset="-122"/>
              <a:ea typeface="微软雅黑" panose="020B0503020204020204" charset="-122"/>
            </a:endParaRPr>
          </a:p>
        </p:txBody>
      </p:sp>
      <p:sp>
        <p:nvSpPr>
          <p:cNvPr id="45" name="TextBox 15"/>
          <p:cNvSpPr/>
          <p:nvPr/>
        </p:nvSpPr>
        <p:spPr>
          <a:xfrm>
            <a:off x="5518150" y="2886075"/>
            <a:ext cx="1443038" cy="920750"/>
          </a:xfrm>
          <a:prstGeom prst="rect">
            <a:avLst/>
          </a:prstGeom>
          <a:noFill/>
          <a:ln w="9525">
            <a:noFill/>
          </a:ln>
        </p:spPr>
        <p:txBody>
          <a:bodyPr wrap="square">
            <a:spAutoFit/>
          </a:bodyPr>
          <a:lstStyle/>
          <a:p>
            <a:pPr algn="ctr" eaLnBrk="1" fontAlgn="base" hangingPunct="1"/>
            <a:r>
              <a:rPr lang="zh-CN" altLang="en-US" sz="1800" b="1" strike="noStrike" noProof="1">
                <a:solidFill>
                  <a:schemeClr val="bg1"/>
                </a:solidFill>
                <a:uFillTx/>
                <a:latin typeface="微软雅黑" panose="020B0503020204020204" charset="-122"/>
                <a:ea typeface="微软雅黑" panose="020B0503020204020204" charset="-122"/>
                <a:cs typeface="+mn-cs"/>
              </a:rPr>
              <a:t>超过规定限额的农业生产取水</a:t>
            </a:r>
            <a:endParaRPr lang="zh-CN" altLang="en-US" sz="1800" b="1" strike="noStrike" noProof="1">
              <a:solidFill>
                <a:schemeClr val="bg1"/>
              </a:solidFill>
              <a:uFillTx/>
              <a:latin typeface="微软雅黑" panose="020B0503020204020204" charset="-122"/>
              <a:ea typeface="微软雅黑" panose="020B0503020204020204" charset="-122"/>
              <a:cs typeface="+mn-cs"/>
            </a:endParaRPr>
          </a:p>
        </p:txBody>
      </p:sp>
      <p:pic>
        <p:nvPicPr>
          <p:cNvPr id="20" name="图片 7182" descr="0094"/>
          <p:cNvPicPr>
            <a:picLocks noChangeAspect="1"/>
          </p:cNvPicPr>
          <p:nvPr/>
        </p:nvPicPr>
        <p:blipFill>
          <a:blip r:embed="rId2" cstate="print"/>
          <a:stretch>
            <a:fillRect/>
          </a:stretch>
        </p:blipFill>
        <p:spPr>
          <a:xfrm rot="602444">
            <a:off x="569913" y="2819400"/>
            <a:ext cx="762000" cy="542925"/>
          </a:xfrm>
          <a:prstGeom prst="rect">
            <a:avLst/>
          </a:prstGeom>
          <a:noFill/>
          <a:ln w="9525">
            <a:noFill/>
          </a:ln>
        </p:spPr>
      </p:pic>
      <p:sp>
        <p:nvSpPr>
          <p:cNvPr id="40996" name="文本框 11"/>
          <p:cNvSpPr txBox="1"/>
          <p:nvPr/>
        </p:nvSpPr>
        <p:spPr>
          <a:xfrm>
            <a:off x="320675" y="3168650"/>
            <a:ext cx="1333500" cy="520700"/>
          </a:xfrm>
          <a:prstGeom prst="rect">
            <a:avLst/>
          </a:prstGeom>
          <a:noFill/>
          <a:ln w="9525">
            <a:noFill/>
          </a:ln>
        </p:spPr>
        <p:txBody>
          <a:bodyPr wrap="square" anchor="t">
            <a:spAutoFit/>
          </a:bodyPr>
          <a:lstStyle/>
          <a:p>
            <a:r>
              <a:rPr lang="zh-CN" altLang="en-US" sz="1400" b="1">
                <a:solidFill>
                  <a:srgbClr val="FF0000"/>
                </a:solidFill>
                <a:latin typeface="微软雅黑" panose="020B0503020204020204" charset="-122"/>
                <a:ea typeface="微软雅黑" panose="020B0503020204020204" charset="-122"/>
              </a:rPr>
              <a:t>按非超采地区的</a:t>
            </a:r>
            <a:r>
              <a:rPr lang="en-US" altLang="zh-CN" sz="1400" b="1">
                <a:solidFill>
                  <a:srgbClr val="FF0000"/>
                </a:solidFill>
                <a:latin typeface="微软雅黑" panose="020B0503020204020204" charset="-122"/>
                <a:ea typeface="微软雅黑" panose="020B0503020204020204" charset="-122"/>
              </a:rPr>
              <a:t>2-5</a:t>
            </a:r>
            <a:r>
              <a:rPr lang="zh-CN" altLang="en-US" sz="1400" b="1">
                <a:solidFill>
                  <a:srgbClr val="FF0000"/>
                </a:solidFill>
                <a:latin typeface="微软雅黑" panose="020B0503020204020204" charset="-122"/>
                <a:ea typeface="微软雅黑" panose="020B0503020204020204" charset="-122"/>
              </a:rPr>
              <a:t>倍确定</a:t>
            </a:r>
            <a:endParaRPr lang="zh-CN" altLang="en-US" sz="1400" b="1">
              <a:solidFill>
                <a:srgbClr val="FF0000"/>
              </a:solidFill>
              <a:latin typeface="微软雅黑" panose="020B0503020204020204" charset="-122"/>
              <a:ea typeface="微软雅黑" panose="020B0503020204020204" charset="-122"/>
            </a:endParaRPr>
          </a:p>
        </p:txBody>
      </p:sp>
      <p:sp>
        <p:nvSpPr>
          <p:cNvPr id="40997" name="文本框 23"/>
          <p:cNvSpPr txBox="1"/>
          <p:nvPr/>
        </p:nvSpPr>
        <p:spPr>
          <a:xfrm>
            <a:off x="5446713" y="4195763"/>
            <a:ext cx="1514475" cy="922337"/>
          </a:xfrm>
          <a:prstGeom prst="rect">
            <a:avLst/>
          </a:prstGeom>
          <a:noFill/>
          <a:ln w="9525">
            <a:noFill/>
          </a:ln>
        </p:spPr>
        <p:txBody>
          <a:bodyPr wrap="square" anchor="t">
            <a:spAutoFit/>
          </a:bodyPr>
          <a:lstStyle/>
          <a:p>
            <a:pPr algn="ctr"/>
            <a:r>
              <a:rPr lang="zh-CN" altLang="en-US" b="1" dirty="0">
                <a:solidFill>
                  <a:schemeClr val="bg1"/>
                </a:solidFill>
                <a:latin typeface="微软雅黑" panose="020B0503020204020204" charset="-122"/>
                <a:ea typeface="微软雅黑" panose="020B0503020204020204" charset="-122"/>
                <a:sym typeface="宋体" panose="02010600030101010101" pitchFamily="2" charset="-122"/>
              </a:rPr>
              <a:t>农村生活集中式饮水工程取用水</a:t>
            </a:r>
            <a:endParaRPr lang="zh-CN" altLang="en-US">
              <a:latin typeface="Arial" panose="020B0604020202020204" pitchFamily="34" charset="0"/>
              <a:ea typeface="宋体" panose="02010600030101010101" pitchFamily="2" charset="-122"/>
            </a:endParaRPr>
          </a:p>
        </p:txBody>
      </p:sp>
      <p:pic>
        <p:nvPicPr>
          <p:cNvPr id="40998" name="图片 11"/>
          <p:cNvPicPr>
            <a:picLocks noChangeAspect="1"/>
          </p:cNvPicPr>
          <p:nvPr/>
        </p:nvPicPr>
        <p:blipFill>
          <a:blip r:embed="rId3" cstate="print"/>
          <a:stretch>
            <a:fillRect/>
          </a:stretch>
        </p:blipFill>
        <p:spPr>
          <a:xfrm>
            <a:off x="5419725" y="5378450"/>
            <a:ext cx="1738313" cy="1309688"/>
          </a:xfrm>
          <a:prstGeom prst="rect">
            <a:avLst/>
          </a:prstGeom>
          <a:noFill/>
          <a:ln w="9525">
            <a:noFill/>
          </a:ln>
        </p:spPr>
      </p:pic>
      <p:sp>
        <p:nvSpPr>
          <p:cNvPr id="40999" name="文本框 20"/>
          <p:cNvSpPr txBox="1"/>
          <p:nvPr/>
        </p:nvSpPr>
        <p:spPr>
          <a:xfrm>
            <a:off x="5521325" y="5572125"/>
            <a:ext cx="1587500" cy="922338"/>
          </a:xfrm>
          <a:prstGeom prst="rect">
            <a:avLst/>
          </a:prstGeom>
          <a:noFill/>
          <a:ln w="9525">
            <a:noFill/>
          </a:ln>
        </p:spPr>
        <p:txBody>
          <a:bodyPr wrap="square" anchor="t">
            <a:spAutoFit/>
          </a:bodyPr>
          <a:lstStyle/>
          <a:p>
            <a:r>
              <a:rPr lang="zh-CN" altLang="en-US" b="1" dirty="0">
                <a:solidFill>
                  <a:schemeClr val="bg1"/>
                </a:solidFill>
                <a:latin typeface="微软雅黑" panose="020B0503020204020204" charset="-122"/>
                <a:ea typeface="微软雅黑" panose="020B0503020204020204" charset="-122"/>
                <a:sym typeface="宋体" panose="02010600030101010101" pitchFamily="2" charset="-122"/>
              </a:rPr>
              <a:t>回收利用的疏干排水和地源热泵取用水</a:t>
            </a:r>
            <a:endParaRPr lang="zh-CN" altLang="en-US">
              <a:latin typeface="Arial" panose="020B0604020202020204" pitchFamily="34" charset="0"/>
              <a:ea typeface="宋体" panose="02010600030101010101" pitchFamily="2" charset="-122"/>
            </a:endParaRPr>
          </a:p>
        </p:txBody>
      </p:sp>
      <p:sp>
        <p:nvSpPr>
          <p:cNvPr id="27" name="AutoShape 5"/>
          <p:cNvSpPr/>
          <p:nvPr/>
        </p:nvSpPr>
        <p:spPr>
          <a:xfrm>
            <a:off x="2171700" y="812800"/>
            <a:ext cx="6800850" cy="1641475"/>
          </a:xfrm>
          <a:prstGeom prst="roundRect">
            <a:avLst>
              <a:gd name="adj" fmla="val 5653"/>
            </a:avLst>
          </a:prstGeom>
          <a:gradFill rotWithShape="1">
            <a:gsLst>
              <a:gs pos="0">
                <a:srgbClr val="FFFFFF"/>
              </a:gs>
              <a:gs pos="100000">
                <a:srgbClr val="C0C0C0"/>
              </a:gs>
            </a:gsLst>
            <a:lin ang="2700000" scaled="1"/>
            <a:tileRect/>
          </a:gradFill>
          <a:ln w="9525" cap="flat" cmpd="sng">
            <a:solidFill>
              <a:srgbClr val="C0C0C0"/>
            </a:solidFill>
            <a:prstDash val="solid"/>
            <a:bevel/>
            <a:headEnd type="none" w="med" len="med"/>
            <a:tailEnd type="none" w="med" len="med"/>
          </a:ln>
        </p:spPr>
        <p:txBody>
          <a:bodyPr anchor="t"/>
          <a:lstStyle/>
          <a:p>
            <a:pPr>
              <a:lnSpc>
                <a:spcPct val="120000"/>
              </a:lnSpc>
            </a:pPr>
            <a:r>
              <a:rPr lang="zh-CN" altLang="zh-CN" sz="1200" dirty="0">
                <a:latin typeface="微软雅黑" panose="020B0503020204020204" charset="-122"/>
                <a:ea typeface="微软雅黑" panose="020B0503020204020204" charset="-122"/>
              </a:rPr>
              <a:t>同一类型取用水，地下水税额要高于地表水，水资源紧缺地区地下水税额要大幅高于地表水</a:t>
            </a:r>
            <a:endParaRPr lang="zh-CN" altLang="zh-CN" sz="1200" dirty="0">
              <a:latin typeface="微软雅黑" panose="020B0503020204020204" charset="-122"/>
              <a:ea typeface="微软雅黑" panose="020B0503020204020204" charset="-122"/>
            </a:endParaRPr>
          </a:p>
          <a:p>
            <a:pPr>
              <a:lnSpc>
                <a:spcPct val="120000"/>
              </a:lnSpc>
            </a:pPr>
            <a:r>
              <a:rPr lang="zh-CN" altLang="zh-CN" sz="1200" dirty="0">
                <a:latin typeface="微软雅黑" panose="020B0503020204020204" charset="-122"/>
                <a:ea typeface="微软雅黑" panose="020B0503020204020204" charset="-122"/>
              </a:rPr>
              <a:t>超采地区的地下水税额要高于非超采地区，严重超采地区的地下水税额要大幅高于非超采地区</a:t>
            </a:r>
            <a:endParaRPr lang="zh-CN" altLang="zh-CN" sz="1200" dirty="0">
              <a:latin typeface="微软雅黑" panose="020B0503020204020204" charset="-122"/>
              <a:ea typeface="微软雅黑" panose="020B0503020204020204" charset="-122"/>
            </a:endParaRPr>
          </a:p>
          <a:p>
            <a:pPr>
              <a:lnSpc>
                <a:spcPct val="120000"/>
              </a:lnSpc>
            </a:pPr>
            <a:r>
              <a:rPr lang="zh-CN" altLang="zh-CN" sz="1200" dirty="0">
                <a:latin typeface="微软雅黑" panose="020B0503020204020204" charset="-122"/>
                <a:ea typeface="微软雅黑" panose="020B0503020204020204" charset="-122"/>
              </a:rPr>
              <a:t>城镇公共供水官网覆盖地区取用地下水的税额要高于未覆盖地区，原则上高于当地同类用途的城镇公共供水价格</a:t>
            </a:r>
            <a:endParaRPr lang="zh-CN" altLang="zh-CN" sz="1200" dirty="0">
              <a:latin typeface="微软雅黑" panose="020B0503020204020204" charset="-122"/>
              <a:ea typeface="微软雅黑" panose="020B0503020204020204" charset="-122"/>
            </a:endParaRPr>
          </a:p>
          <a:p>
            <a:pPr>
              <a:lnSpc>
                <a:spcPct val="120000"/>
              </a:lnSpc>
            </a:pPr>
            <a:r>
              <a:rPr lang="zh-CN" altLang="zh-CN" sz="1200" dirty="0">
                <a:latin typeface="微软雅黑" panose="020B0503020204020204" charset="-122"/>
                <a:ea typeface="微软雅黑" panose="020B0503020204020204" charset="-122"/>
              </a:rPr>
              <a:t>对超计划（定额）取用水和特种行业取用水，从高确定税额</a:t>
            </a:r>
            <a:endParaRPr lang="zh-CN" altLang="zh-CN" sz="1200" dirty="0">
              <a:latin typeface="微软雅黑" panose="020B0503020204020204" charset="-122"/>
              <a:ea typeface="微软雅黑" panose="020B0503020204020204" charset="-122"/>
            </a:endParaRPr>
          </a:p>
          <a:p>
            <a:pPr>
              <a:lnSpc>
                <a:spcPct val="120000"/>
              </a:lnSpc>
            </a:pPr>
            <a:r>
              <a:rPr lang="zh-CN" altLang="zh-CN" sz="1200" dirty="0">
                <a:latin typeface="微软雅黑" panose="020B0503020204020204" charset="-122"/>
                <a:ea typeface="微软雅黑" panose="020B0503020204020204" charset="-122"/>
              </a:rPr>
              <a:t>对超过规定限额和农业生产取用水和农村生活集中式饮水工程取用水，从低确定税额</a:t>
            </a:r>
            <a:endParaRPr lang="zh-CN" altLang="zh-CN" sz="1200" dirty="0">
              <a:latin typeface="微软雅黑" panose="020B0503020204020204" charset="-122"/>
              <a:ea typeface="微软雅黑" panose="020B0503020204020204" charset="-122"/>
            </a:endParaRPr>
          </a:p>
          <a:p>
            <a:pPr>
              <a:lnSpc>
                <a:spcPct val="120000"/>
              </a:lnSpc>
            </a:pPr>
            <a:r>
              <a:rPr lang="zh-CN" altLang="zh-CN" sz="1200" dirty="0">
                <a:latin typeface="微软雅黑" panose="020B0503020204020204" charset="-122"/>
                <a:ea typeface="微软雅黑" panose="020B0503020204020204" charset="-122"/>
              </a:rPr>
              <a:t>对回收利用的疏干排水和地源热泵取用水，从低确定税额</a:t>
            </a:r>
            <a:endParaRPr lang="zh-CN" altLang="zh-CN" sz="1200" dirty="0">
              <a:latin typeface="微软雅黑" panose="020B0503020204020204" charset="-122"/>
              <a:ea typeface="微软雅黑" panose="020B0503020204020204" charset="-122"/>
            </a:endParaRPr>
          </a:p>
        </p:txBody>
      </p:sp>
      <p:sp>
        <p:nvSpPr>
          <p:cNvPr id="41001" name="圆角矩形 31"/>
          <p:cNvSpPr/>
          <p:nvPr/>
        </p:nvSpPr>
        <p:spPr>
          <a:xfrm>
            <a:off x="7158038" y="2847975"/>
            <a:ext cx="1806575" cy="1028700"/>
          </a:xfrm>
          <a:prstGeom prst="roundRect">
            <a:avLst>
              <a:gd name="adj" fmla="val 9750"/>
            </a:avLst>
          </a:prstGeom>
          <a:gradFill rotWithShape="1">
            <a:gsLst>
              <a:gs pos="0">
                <a:srgbClr val="0092CE">
                  <a:alpha val="100000"/>
                </a:srgbClr>
              </a:gs>
              <a:gs pos="6000">
                <a:srgbClr val="00B0F0">
                  <a:alpha val="100000"/>
                </a:srgbClr>
              </a:gs>
              <a:gs pos="12000">
                <a:srgbClr val="00668B">
                  <a:alpha val="100000"/>
                </a:srgbClr>
              </a:gs>
              <a:gs pos="84999">
                <a:srgbClr val="0092C8">
                  <a:alpha val="100000"/>
                </a:srgbClr>
              </a:gs>
              <a:gs pos="87999">
                <a:srgbClr val="00B6FC">
                  <a:alpha val="100000"/>
                </a:srgbClr>
              </a:gs>
              <a:gs pos="98000">
                <a:srgbClr val="007EB0">
                  <a:alpha val="100000"/>
                </a:srgbClr>
              </a:gs>
              <a:gs pos="100000">
                <a:srgbClr val="007EB0">
                  <a:alpha val="100000"/>
                </a:srgbClr>
              </a:gs>
            </a:gsLst>
            <a:lin ang="0" scaled="1"/>
            <a:tileRect/>
          </a:gradFill>
          <a:ln w="25400" cap="flat" cmpd="sng">
            <a:solidFill>
              <a:srgbClr val="00B0F0"/>
            </a:solidFill>
            <a:prstDash val="solid"/>
            <a:bevel/>
            <a:headEnd type="none" w="med" len="med"/>
            <a:tailEnd type="none" w="med" len="med"/>
          </a:ln>
        </p:spPr>
        <p:txBody>
          <a:bodyPr wrap="square"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002" name="文本框 28"/>
          <p:cNvSpPr txBox="1"/>
          <p:nvPr/>
        </p:nvSpPr>
        <p:spPr>
          <a:xfrm>
            <a:off x="7221538" y="2886075"/>
            <a:ext cx="1681162" cy="953135"/>
          </a:xfrm>
          <a:prstGeom prst="rect">
            <a:avLst/>
          </a:prstGeom>
          <a:noFill/>
          <a:ln w="9525">
            <a:noFill/>
          </a:ln>
        </p:spPr>
        <p:txBody>
          <a:bodyPr wrap="square" anchor="t">
            <a:spAutoFit/>
          </a:bodyPr>
          <a:lstStyle/>
          <a:p>
            <a:r>
              <a:rPr lang="zh-CN" altLang="en-US" sz="1400">
                <a:latin typeface="微软雅黑" panose="020B0503020204020204" charset="-122"/>
                <a:ea typeface="微软雅黑" panose="020B0503020204020204" charset="-122"/>
              </a:rPr>
              <a:t>农业生产取用水是指种植业、畜牧业、水产养殖业、林业等取用水</a:t>
            </a:r>
            <a:endParaRPr lang="zh-CN" altLang="en-US" sz="1400">
              <a:latin typeface="微软雅黑" panose="020B0503020204020204" charset="-122"/>
              <a:ea typeface="微软雅黑" panose="020B0503020204020204" charset="-122"/>
            </a:endParaRPr>
          </a:p>
        </p:txBody>
      </p:sp>
      <p:sp>
        <p:nvSpPr>
          <p:cNvPr id="41003" name="圆角矩形 31"/>
          <p:cNvSpPr/>
          <p:nvPr/>
        </p:nvSpPr>
        <p:spPr>
          <a:xfrm>
            <a:off x="7140575" y="4122738"/>
            <a:ext cx="1808163" cy="1030287"/>
          </a:xfrm>
          <a:prstGeom prst="roundRect">
            <a:avLst>
              <a:gd name="adj" fmla="val 9750"/>
            </a:avLst>
          </a:prstGeom>
          <a:gradFill rotWithShape="1">
            <a:gsLst>
              <a:gs pos="0">
                <a:srgbClr val="0092CE">
                  <a:alpha val="100000"/>
                </a:srgbClr>
              </a:gs>
              <a:gs pos="6000">
                <a:srgbClr val="00B0F0">
                  <a:alpha val="100000"/>
                </a:srgbClr>
              </a:gs>
              <a:gs pos="12000">
                <a:srgbClr val="00668B">
                  <a:alpha val="100000"/>
                </a:srgbClr>
              </a:gs>
              <a:gs pos="84999">
                <a:srgbClr val="0092C8">
                  <a:alpha val="100000"/>
                </a:srgbClr>
              </a:gs>
              <a:gs pos="87999">
                <a:srgbClr val="00B6FC">
                  <a:alpha val="100000"/>
                </a:srgbClr>
              </a:gs>
              <a:gs pos="98000">
                <a:srgbClr val="007EB0">
                  <a:alpha val="100000"/>
                </a:srgbClr>
              </a:gs>
              <a:gs pos="100000">
                <a:srgbClr val="007EB0">
                  <a:alpha val="100000"/>
                </a:srgbClr>
              </a:gs>
            </a:gsLst>
            <a:lin ang="0" scaled="1"/>
            <a:tileRect/>
          </a:gradFill>
          <a:ln w="25400" cap="flat" cmpd="sng">
            <a:solidFill>
              <a:srgbClr val="00B0F0"/>
            </a:solidFill>
            <a:prstDash val="solid"/>
            <a:bevel/>
            <a:headEnd type="none" w="med" len="med"/>
            <a:tailEnd type="none" w="med" len="med"/>
          </a:ln>
        </p:spPr>
        <p:txBody>
          <a:bodyPr wrap="square"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004" name="文本框 30"/>
          <p:cNvSpPr txBox="1"/>
          <p:nvPr/>
        </p:nvSpPr>
        <p:spPr>
          <a:xfrm>
            <a:off x="7150100" y="4122738"/>
            <a:ext cx="1828800" cy="1014730"/>
          </a:xfrm>
          <a:prstGeom prst="rect">
            <a:avLst/>
          </a:prstGeom>
          <a:noFill/>
          <a:ln w="9525">
            <a:noFill/>
          </a:ln>
        </p:spPr>
        <p:txBody>
          <a:bodyPr wrap="square" anchor="t">
            <a:spAutoFit/>
          </a:bodyPr>
          <a:lstStyle/>
          <a:p>
            <a:r>
              <a:rPr lang="zh-CN" altLang="en-US" sz="1200">
                <a:latin typeface="微软雅黑" panose="020B0503020204020204" charset="-122"/>
                <a:ea typeface="微软雅黑" panose="020B0503020204020204" charset="-122"/>
              </a:rPr>
              <a:t>是指供水规模在</a:t>
            </a:r>
            <a:r>
              <a:rPr lang="en-US" altLang="zh-CN" sz="1200">
                <a:latin typeface="微软雅黑" panose="020B0503020204020204" charset="-122"/>
                <a:ea typeface="微软雅黑" panose="020B0503020204020204" charset="-122"/>
              </a:rPr>
              <a:t>1000</a:t>
            </a:r>
            <a:r>
              <a:rPr lang="zh-CN" altLang="en-US" sz="1200">
                <a:latin typeface="微软雅黑" panose="020B0503020204020204" charset="-122"/>
                <a:ea typeface="微软雅黑" panose="020B0503020204020204" charset="-122"/>
              </a:rPr>
              <a:t>立方米</a:t>
            </a:r>
            <a:r>
              <a:rPr lang="en-US" altLang="zh-CN" sz="1200">
                <a:latin typeface="微软雅黑" panose="020B0503020204020204" charset="-122"/>
                <a:ea typeface="微软雅黑" panose="020B0503020204020204" charset="-122"/>
              </a:rPr>
              <a:t>/</a:t>
            </a:r>
            <a:r>
              <a:rPr lang="zh-CN" altLang="en-US" sz="1200">
                <a:latin typeface="微软雅黑" panose="020B0503020204020204" charset="-122"/>
                <a:ea typeface="微软雅黑" panose="020B0503020204020204" charset="-122"/>
              </a:rPr>
              <a:t>天或供水对象</a:t>
            </a:r>
            <a:r>
              <a:rPr lang="en-US" altLang="zh-CN" sz="1200">
                <a:latin typeface="微软雅黑" panose="020B0503020204020204" charset="-122"/>
                <a:ea typeface="微软雅黑" panose="020B0503020204020204" charset="-122"/>
              </a:rPr>
              <a:t>1</a:t>
            </a:r>
            <a:r>
              <a:rPr lang="zh-CN" altLang="en-US" sz="1200">
                <a:latin typeface="微软雅黑" panose="020B0503020204020204" charset="-122"/>
                <a:ea typeface="微软雅黑" panose="020B0503020204020204" charset="-122"/>
              </a:rPr>
              <a:t>万人以上，并由企业事业单位运营的农村人口生活用水供水工程</a:t>
            </a:r>
            <a:endParaRPr lang="zh-CN" altLang="en-US" sz="120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1"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2"/>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18"/>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par>
                                <p:cTn id="15" presetID="29" presetClass="entr" presetSubtype="0" fill="hold" grpId="0" nodeType="withEffect">
                                  <p:stCondLst>
                                    <p:cond delay="0"/>
                                  </p:stCondLst>
                                  <p:childTnLst>
                                    <p:set>
                                      <p:cBhvr>
                                        <p:cTn id="16" dur="1" fill="hold">
                                          <p:stCondLst>
                                            <p:cond delay="0"/>
                                          </p:stCondLst>
                                        </p:cTn>
                                        <p:tgtEl>
                                          <p:spTgt spid="40965"/>
                                        </p:tgtEl>
                                        <p:attrNameLst>
                                          <p:attrName>style.visibility</p:attrName>
                                        </p:attrNameLst>
                                      </p:cBhvr>
                                      <p:to>
                                        <p:strVal val="visible"/>
                                      </p:to>
                                    </p:set>
                                    <p:anim calcmode="lin" valueType="num">
                                      <p:cBhvr>
                                        <p:cTn id="17" dur="1000" fill="hold"/>
                                        <p:tgtEl>
                                          <p:spTgt spid="40965"/>
                                        </p:tgtEl>
                                        <p:attrNameLst>
                                          <p:attrName>ppt_x</p:attrName>
                                        </p:attrNameLst>
                                      </p:cBhvr>
                                      <p:tavLst>
                                        <p:tav tm="0">
                                          <p:val>
                                            <p:strVal val="#ppt_x-.2"/>
                                          </p:val>
                                        </p:tav>
                                        <p:tav tm="100000">
                                          <p:val>
                                            <p:strVal val="#ppt_x"/>
                                          </p:val>
                                        </p:tav>
                                      </p:tavLst>
                                    </p:anim>
                                    <p:anim calcmode="lin" valueType="num">
                                      <p:cBhvr>
                                        <p:cTn id="18" dur="1000" fill="hold"/>
                                        <p:tgtEl>
                                          <p:spTgt spid="4096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4096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1" nodeType="clickEffect">
                                  <p:stCondLst>
                                    <p:cond delay="0"/>
                                  </p:stCondLst>
                                  <p:childTnLst>
                                    <p:set>
                                      <p:cBhvr>
                                        <p:cTn id="23" dur="1" fill="hold">
                                          <p:stCondLst>
                                            <p:cond delay="0"/>
                                          </p:stCondLst>
                                        </p:cTn>
                                        <p:tgtEl>
                                          <p:spTgt spid="40966"/>
                                        </p:tgtEl>
                                        <p:attrNameLst>
                                          <p:attrName>style.visibility</p:attrName>
                                        </p:attrNameLst>
                                      </p:cBhvr>
                                      <p:to>
                                        <p:strVal val="visible"/>
                                      </p:to>
                                    </p:set>
                                    <p:animEffect transition="in" filter="fade">
                                      <p:cBhvr>
                                        <p:cTn id="24" dur="1000"/>
                                        <p:tgtEl>
                                          <p:spTgt spid="40966"/>
                                        </p:tgtEl>
                                      </p:cBhvr>
                                    </p:animEffect>
                                    <p:anim calcmode="lin" valueType="num">
                                      <p:cBhvr>
                                        <p:cTn id="25" dur="1000" fill="hold"/>
                                        <p:tgtEl>
                                          <p:spTgt spid="40966"/>
                                        </p:tgtEl>
                                        <p:attrNameLst>
                                          <p:attrName>ppt_x</p:attrName>
                                        </p:attrNameLst>
                                      </p:cBhvr>
                                      <p:tavLst>
                                        <p:tav tm="0">
                                          <p:val>
                                            <p:strVal val="#ppt_x"/>
                                          </p:val>
                                        </p:tav>
                                        <p:tav tm="100000">
                                          <p:val>
                                            <p:strVal val="#ppt_x"/>
                                          </p:val>
                                        </p:tav>
                                      </p:tavLst>
                                    </p:anim>
                                    <p:anim calcmode="lin" valueType="num">
                                      <p:cBhvr>
                                        <p:cTn id="26" dur="1000" fill="hold"/>
                                        <p:tgtEl>
                                          <p:spTgt spid="40966"/>
                                        </p:tgtEl>
                                        <p:attrNameLst>
                                          <p:attrName>ppt_y</p:attrName>
                                        </p:attrNameLst>
                                      </p:cBhvr>
                                      <p:tavLst>
                                        <p:tav tm="0">
                                          <p:val>
                                            <p:strVal val="#ppt_y+.1"/>
                                          </p:val>
                                        </p:tav>
                                        <p:tav tm="100000">
                                          <p:val>
                                            <p:strVal val="#ppt_y"/>
                                          </p:val>
                                        </p:tav>
                                      </p:tavLst>
                                    </p:anim>
                                  </p:childTnLst>
                                </p:cTn>
                              </p:par>
                              <p:par>
                                <p:cTn id="27" presetID="42" presetClass="entr" presetSubtype="0" fill="hold" grpId="1" nodeType="withEffect">
                                  <p:stCondLst>
                                    <p:cond delay="0"/>
                                  </p:stCondLst>
                                  <p:childTnLst>
                                    <p:set>
                                      <p:cBhvr>
                                        <p:cTn id="28" dur="1" fill="hold">
                                          <p:stCondLst>
                                            <p:cond delay="0"/>
                                          </p:stCondLst>
                                        </p:cTn>
                                        <p:tgtEl>
                                          <p:spTgt spid="40967"/>
                                        </p:tgtEl>
                                        <p:attrNameLst>
                                          <p:attrName>style.visibility</p:attrName>
                                        </p:attrNameLst>
                                      </p:cBhvr>
                                      <p:to>
                                        <p:strVal val="visible"/>
                                      </p:to>
                                    </p:set>
                                    <p:animEffect transition="in" filter="fade">
                                      <p:cBhvr>
                                        <p:cTn id="29" dur="1000"/>
                                        <p:tgtEl>
                                          <p:spTgt spid="40967"/>
                                        </p:tgtEl>
                                      </p:cBhvr>
                                    </p:animEffect>
                                    <p:anim calcmode="lin" valueType="num">
                                      <p:cBhvr>
                                        <p:cTn id="30" dur="1000" fill="hold"/>
                                        <p:tgtEl>
                                          <p:spTgt spid="40967"/>
                                        </p:tgtEl>
                                        <p:attrNameLst>
                                          <p:attrName>ppt_x</p:attrName>
                                        </p:attrNameLst>
                                      </p:cBhvr>
                                      <p:tavLst>
                                        <p:tav tm="0">
                                          <p:val>
                                            <p:strVal val="#ppt_x"/>
                                          </p:val>
                                        </p:tav>
                                        <p:tav tm="100000">
                                          <p:val>
                                            <p:strVal val="#ppt_x"/>
                                          </p:val>
                                        </p:tav>
                                      </p:tavLst>
                                    </p:anim>
                                    <p:anim calcmode="lin" valueType="num">
                                      <p:cBhvr>
                                        <p:cTn id="31" dur="1000" fill="hold"/>
                                        <p:tgtEl>
                                          <p:spTgt spid="40967"/>
                                        </p:tgtEl>
                                        <p:attrNameLst>
                                          <p:attrName>ppt_y</p:attrName>
                                        </p:attrNameLst>
                                      </p:cBhvr>
                                      <p:tavLst>
                                        <p:tav tm="0">
                                          <p:val>
                                            <p:strVal val="#ppt_y+.1"/>
                                          </p:val>
                                        </p:tav>
                                        <p:tav tm="100000">
                                          <p:val>
                                            <p:strVal val="#ppt_y"/>
                                          </p:val>
                                        </p:tav>
                                      </p:tavLst>
                                    </p:anim>
                                  </p:childTnLst>
                                </p:cTn>
                              </p:par>
                              <p:par>
                                <p:cTn id="32" presetID="42" presetClass="entr" presetSubtype="0" fill="hold" grpId="1" nodeType="withEffect">
                                  <p:stCondLst>
                                    <p:cond delay="0"/>
                                  </p:stCondLst>
                                  <p:childTnLst>
                                    <p:set>
                                      <p:cBhvr>
                                        <p:cTn id="33" dur="1" fill="hold">
                                          <p:stCondLst>
                                            <p:cond delay="0"/>
                                          </p:stCondLst>
                                        </p:cTn>
                                        <p:tgtEl>
                                          <p:spTgt spid="40968"/>
                                        </p:tgtEl>
                                        <p:attrNameLst>
                                          <p:attrName>style.visibility</p:attrName>
                                        </p:attrNameLst>
                                      </p:cBhvr>
                                      <p:to>
                                        <p:strVal val="visible"/>
                                      </p:to>
                                    </p:set>
                                    <p:animEffect transition="in" filter="fade">
                                      <p:cBhvr>
                                        <p:cTn id="34" dur="1000"/>
                                        <p:tgtEl>
                                          <p:spTgt spid="40968"/>
                                        </p:tgtEl>
                                      </p:cBhvr>
                                    </p:animEffect>
                                    <p:anim calcmode="lin" valueType="num">
                                      <p:cBhvr>
                                        <p:cTn id="35" dur="1000" fill="hold"/>
                                        <p:tgtEl>
                                          <p:spTgt spid="40968"/>
                                        </p:tgtEl>
                                        <p:attrNameLst>
                                          <p:attrName>ppt_x</p:attrName>
                                        </p:attrNameLst>
                                      </p:cBhvr>
                                      <p:tavLst>
                                        <p:tav tm="0">
                                          <p:val>
                                            <p:strVal val="#ppt_x"/>
                                          </p:val>
                                        </p:tav>
                                        <p:tav tm="100000">
                                          <p:val>
                                            <p:strVal val="#ppt_x"/>
                                          </p:val>
                                        </p:tav>
                                      </p:tavLst>
                                    </p:anim>
                                    <p:anim calcmode="lin" valueType="num">
                                      <p:cBhvr>
                                        <p:cTn id="36" dur="1000" fill="hold"/>
                                        <p:tgtEl>
                                          <p:spTgt spid="4096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0969"/>
                                        </p:tgtEl>
                                        <p:attrNameLst>
                                          <p:attrName>style.visibility</p:attrName>
                                        </p:attrNameLst>
                                      </p:cBhvr>
                                      <p:to>
                                        <p:strVal val="visible"/>
                                      </p:to>
                                    </p:set>
                                    <p:animEffect transition="in" filter="fade">
                                      <p:cBhvr>
                                        <p:cTn id="39" dur="1000"/>
                                        <p:tgtEl>
                                          <p:spTgt spid="40969"/>
                                        </p:tgtEl>
                                      </p:cBhvr>
                                    </p:animEffect>
                                    <p:anim calcmode="lin" valueType="num">
                                      <p:cBhvr>
                                        <p:cTn id="40" dur="1000" fill="hold"/>
                                        <p:tgtEl>
                                          <p:spTgt spid="40969"/>
                                        </p:tgtEl>
                                        <p:attrNameLst>
                                          <p:attrName>ppt_x</p:attrName>
                                        </p:attrNameLst>
                                      </p:cBhvr>
                                      <p:tavLst>
                                        <p:tav tm="0">
                                          <p:val>
                                            <p:strVal val="#ppt_x"/>
                                          </p:val>
                                        </p:tav>
                                        <p:tav tm="100000">
                                          <p:val>
                                            <p:strVal val="#ppt_x"/>
                                          </p:val>
                                        </p:tav>
                                      </p:tavLst>
                                    </p:anim>
                                    <p:anim calcmode="lin" valueType="num">
                                      <p:cBhvr>
                                        <p:cTn id="41" dur="1000" fill="hold"/>
                                        <p:tgtEl>
                                          <p:spTgt spid="40969"/>
                                        </p:tgtEl>
                                        <p:attrNameLst>
                                          <p:attrName>ppt_y</p:attrName>
                                        </p:attrNameLst>
                                      </p:cBhvr>
                                      <p:tavLst>
                                        <p:tav tm="0">
                                          <p:val>
                                            <p:strVal val="#ppt_y+.1"/>
                                          </p:val>
                                        </p:tav>
                                        <p:tav tm="100000">
                                          <p:val>
                                            <p:strVal val="#ppt_y"/>
                                          </p:val>
                                        </p:tav>
                                      </p:tavLst>
                                    </p:anim>
                                  </p:childTnLst>
                                </p:cTn>
                              </p:par>
                              <p:par>
                                <p:cTn id="42" presetID="42" presetClass="entr" presetSubtype="0" fill="hold" grpId="1" nodeType="withEffect">
                                  <p:stCondLst>
                                    <p:cond delay="0"/>
                                  </p:stCondLst>
                                  <p:childTnLst>
                                    <p:set>
                                      <p:cBhvr>
                                        <p:cTn id="43" dur="1" fill="hold">
                                          <p:stCondLst>
                                            <p:cond delay="0"/>
                                          </p:stCondLst>
                                        </p:cTn>
                                        <p:tgtEl>
                                          <p:spTgt spid="261127"/>
                                        </p:tgtEl>
                                        <p:attrNameLst>
                                          <p:attrName>style.visibility</p:attrName>
                                        </p:attrNameLst>
                                      </p:cBhvr>
                                      <p:to>
                                        <p:strVal val="visible"/>
                                      </p:to>
                                    </p:set>
                                    <p:animEffect transition="in" filter="fade">
                                      <p:cBhvr>
                                        <p:cTn id="44" dur="1000"/>
                                        <p:tgtEl>
                                          <p:spTgt spid="261127"/>
                                        </p:tgtEl>
                                      </p:cBhvr>
                                    </p:animEffect>
                                    <p:anim calcmode="lin" valueType="num">
                                      <p:cBhvr>
                                        <p:cTn id="45" dur="1000" fill="hold"/>
                                        <p:tgtEl>
                                          <p:spTgt spid="261127"/>
                                        </p:tgtEl>
                                        <p:attrNameLst>
                                          <p:attrName>ppt_x</p:attrName>
                                        </p:attrNameLst>
                                      </p:cBhvr>
                                      <p:tavLst>
                                        <p:tav tm="0">
                                          <p:val>
                                            <p:strVal val="#ppt_x"/>
                                          </p:val>
                                        </p:tav>
                                        <p:tav tm="100000">
                                          <p:val>
                                            <p:strVal val="#ppt_x"/>
                                          </p:val>
                                        </p:tav>
                                      </p:tavLst>
                                    </p:anim>
                                    <p:anim calcmode="lin" valueType="num">
                                      <p:cBhvr>
                                        <p:cTn id="46" dur="1000" fill="hold"/>
                                        <p:tgtEl>
                                          <p:spTgt spid="26112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0971"/>
                                        </p:tgtEl>
                                        <p:attrNameLst>
                                          <p:attrName>style.visibility</p:attrName>
                                        </p:attrNameLst>
                                      </p:cBhvr>
                                      <p:to>
                                        <p:strVal val="visible"/>
                                      </p:to>
                                    </p:set>
                                    <p:animEffect transition="in" filter="fade">
                                      <p:cBhvr>
                                        <p:cTn id="49" dur="1000"/>
                                        <p:tgtEl>
                                          <p:spTgt spid="40971"/>
                                        </p:tgtEl>
                                      </p:cBhvr>
                                    </p:animEffect>
                                    <p:anim calcmode="lin" valueType="num">
                                      <p:cBhvr>
                                        <p:cTn id="50" dur="1000" fill="hold"/>
                                        <p:tgtEl>
                                          <p:spTgt spid="40971"/>
                                        </p:tgtEl>
                                        <p:attrNameLst>
                                          <p:attrName>ppt_x</p:attrName>
                                        </p:attrNameLst>
                                      </p:cBhvr>
                                      <p:tavLst>
                                        <p:tav tm="0">
                                          <p:val>
                                            <p:strVal val="#ppt_x"/>
                                          </p:val>
                                        </p:tav>
                                        <p:tav tm="100000">
                                          <p:val>
                                            <p:strVal val="#ppt_x"/>
                                          </p:val>
                                        </p:tav>
                                      </p:tavLst>
                                    </p:anim>
                                    <p:anim calcmode="lin" valueType="num">
                                      <p:cBhvr>
                                        <p:cTn id="51" dur="1000" fill="hold"/>
                                        <p:tgtEl>
                                          <p:spTgt spid="40971"/>
                                        </p:tgtEl>
                                        <p:attrNameLst>
                                          <p:attrName>ppt_y</p:attrName>
                                        </p:attrNameLst>
                                      </p:cBhvr>
                                      <p:tavLst>
                                        <p:tav tm="0">
                                          <p:val>
                                            <p:strVal val="#ppt_y+.1"/>
                                          </p:val>
                                        </p:tav>
                                        <p:tav tm="100000">
                                          <p:val>
                                            <p:strVal val="#ppt_y"/>
                                          </p:val>
                                        </p:tav>
                                      </p:tavLst>
                                    </p:anim>
                                  </p:childTnLst>
                                </p:cTn>
                              </p:par>
                              <p:par>
                                <p:cTn id="52" presetID="42" presetClass="entr" presetSubtype="0" fill="hold" grpId="1"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0973"/>
                                        </p:tgtEl>
                                        <p:attrNameLst>
                                          <p:attrName>style.visibility</p:attrName>
                                        </p:attrNameLst>
                                      </p:cBhvr>
                                      <p:to>
                                        <p:strVal val="visible"/>
                                      </p:to>
                                    </p:set>
                                    <p:animEffect transition="in" filter="fade">
                                      <p:cBhvr>
                                        <p:cTn id="59" dur="1000"/>
                                        <p:tgtEl>
                                          <p:spTgt spid="40973"/>
                                        </p:tgtEl>
                                      </p:cBhvr>
                                    </p:animEffect>
                                    <p:anim calcmode="lin" valueType="num">
                                      <p:cBhvr>
                                        <p:cTn id="60" dur="1000" fill="hold"/>
                                        <p:tgtEl>
                                          <p:spTgt spid="40973"/>
                                        </p:tgtEl>
                                        <p:attrNameLst>
                                          <p:attrName>ppt_x</p:attrName>
                                        </p:attrNameLst>
                                      </p:cBhvr>
                                      <p:tavLst>
                                        <p:tav tm="0">
                                          <p:val>
                                            <p:strVal val="#ppt_x"/>
                                          </p:val>
                                        </p:tav>
                                        <p:tav tm="100000">
                                          <p:val>
                                            <p:strVal val="#ppt_x"/>
                                          </p:val>
                                        </p:tav>
                                      </p:tavLst>
                                    </p:anim>
                                    <p:anim calcmode="lin" valueType="num">
                                      <p:cBhvr>
                                        <p:cTn id="61" dur="1000" fill="hold"/>
                                        <p:tgtEl>
                                          <p:spTgt spid="40973"/>
                                        </p:tgtEl>
                                        <p:attrNameLst>
                                          <p:attrName>ppt_y</p:attrName>
                                        </p:attrNameLst>
                                      </p:cBhvr>
                                      <p:tavLst>
                                        <p:tav tm="0">
                                          <p:val>
                                            <p:strVal val="#ppt_y+.1"/>
                                          </p:val>
                                        </p:tav>
                                        <p:tav tm="100000">
                                          <p:val>
                                            <p:strVal val="#ppt_y"/>
                                          </p:val>
                                        </p:tav>
                                      </p:tavLst>
                                    </p:anim>
                                  </p:childTnLst>
                                </p:cTn>
                              </p:par>
                              <p:par>
                                <p:cTn id="62" presetID="42" presetClass="entr" presetSubtype="0" fill="hold" grpId="1"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1000"/>
                                        <p:tgtEl>
                                          <p:spTgt spid="22"/>
                                        </p:tgtEl>
                                      </p:cBhvr>
                                    </p:animEffect>
                                    <p:anim calcmode="lin" valueType="num">
                                      <p:cBhvr>
                                        <p:cTn id="65" dur="1000" fill="hold"/>
                                        <p:tgtEl>
                                          <p:spTgt spid="22"/>
                                        </p:tgtEl>
                                        <p:attrNameLst>
                                          <p:attrName>ppt_x</p:attrName>
                                        </p:attrNameLst>
                                      </p:cBhvr>
                                      <p:tavLst>
                                        <p:tav tm="0">
                                          <p:val>
                                            <p:strVal val="#ppt_x"/>
                                          </p:val>
                                        </p:tav>
                                        <p:tav tm="100000">
                                          <p:val>
                                            <p:strVal val="#ppt_x"/>
                                          </p:val>
                                        </p:tav>
                                      </p:tavLst>
                                    </p:anim>
                                    <p:anim calcmode="lin" valueType="num">
                                      <p:cBhvr>
                                        <p:cTn id="66" dur="1000" fill="hold"/>
                                        <p:tgtEl>
                                          <p:spTgt spid="22"/>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1000"/>
                                        <p:tgtEl>
                                          <p:spTgt spid="17"/>
                                        </p:tgtEl>
                                      </p:cBhvr>
                                    </p:animEffect>
                                    <p:anim calcmode="lin" valueType="num">
                                      <p:cBhvr>
                                        <p:cTn id="70" dur="1000" fill="hold"/>
                                        <p:tgtEl>
                                          <p:spTgt spid="17"/>
                                        </p:tgtEl>
                                        <p:attrNameLst>
                                          <p:attrName>ppt_x</p:attrName>
                                        </p:attrNameLst>
                                      </p:cBhvr>
                                      <p:tavLst>
                                        <p:tav tm="0">
                                          <p:val>
                                            <p:strVal val="#ppt_x"/>
                                          </p:val>
                                        </p:tav>
                                        <p:tav tm="100000">
                                          <p:val>
                                            <p:strVal val="#ppt_x"/>
                                          </p:val>
                                        </p:tav>
                                      </p:tavLst>
                                    </p:anim>
                                    <p:anim calcmode="lin" valueType="num">
                                      <p:cBhvr>
                                        <p:cTn id="71" dur="1000" fill="hold"/>
                                        <p:tgtEl>
                                          <p:spTgt spid="1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par>
                                <p:cTn id="82" presetID="42" presetClass="entr" presetSubtype="0" fill="hold" grpId="1" nodeType="withEffect">
                                  <p:stCondLst>
                                    <p:cond delay="0"/>
                                  </p:stCondLst>
                                  <p:childTnLst>
                                    <p:set>
                                      <p:cBhvr>
                                        <p:cTn id="83" dur="1" fill="hold">
                                          <p:stCondLst>
                                            <p:cond delay="0"/>
                                          </p:stCondLst>
                                        </p:cTn>
                                        <p:tgtEl>
                                          <p:spTgt spid="40978"/>
                                        </p:tgtEl>
                                        <p:attrNameLst>
                                          <p:attrName>style.visibility</p:attrName>
                                        </p:attrNameLst>
                                      </p:cBhvr>
                                      <p:to>
                                        <p:strVal val="visible"/>
                                      </p:to>
                                    </p:set>
                                    <p:animEffect transition="in" filter="fade">
                                      <p:cBhvr>
                                        <p:cTn id="84" dur="1000"/>
                                        <p:tgtEl>
                                          <p:spTgt spid="40978"/>
                                        </p:tgtEl>
                                      </p:cBhvr>
                                    </p:animEffect>
                                    <p:anim calcmode="lin" valueType="num">
                                      <p:cBhvr>
                                        <p:cTn id="85" dur="1000" fill="hold"/>
                                        <p:tgtEl>
                                          <p:spTgt spid="40978"/>
                                        </p:tgtEl>
                                        <p:attrNameLst>
                                          <p:attrName>ppt_x</p:attrName>
                                        </p:attrNameLst>
                                      </p:cBhvr>
                                      <p:tavLst>
                                        <p:tav tm="0">
                                          <p:val>
                                            <p:strVal val="#ppt_x"/>
                                          </p:val>
                                        </p:tav>
                                        <p:tav tm="100000">
                                          <p:val>
                                            <p:strVal val="#ppt_x"/>
                                          </p:val>
                                        </p:tav>
                                      </p:tavLst>
                                    </p:anim>
                                    <p:anim calcmode="lin" valueType="num">
                                      <p:cBhvr>
                                        <p:cTn id="86" dur="1000" fill="hold"/>
                                        <p:tgtEl>
                                          <p:spTgt spid="40978"/>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fade">
                                      <p:cBhvr>
                                        <p:cTn id="89" dur="1000"/>
                                        <p:tgtEl>
                                          <p:spTgt spid="7"/>
                                        </p:tgtEl>
                                      </p:cBhvr>
                                    </p:animEffect>
                                    <p:anim calcmode="lin" valueType="num">
                                      <p:cBhvr>
                                        <p:cTn id="90" dur="1000" fill="hold"/>
                                        <p:tgtEl>
                                          <p:spTgt spid="7"/>
                                        </p:tgtEl>
                                        <p:attrNameLst>
                                          <p:attrName>ppt_x</p:attrName>
                                        </p:attrNameLst>
                                      </p:cBhvr>
                                      <p:tavLst>
                                        <p:tav tm="0">
                                          <p:val>
                                            <p:strVal val="#ppt_x"/>
                                          </p:val>
                                        </p:tav>
                                        <p:tav tm="100000">
                                          <p:val>
                                            <p:strVal val="#ppt_x"/>
                                          </p:val>
                                        </p:tav>
                                      </p:tavLst>
                                    </p:anim>
                                    <p:anim calcmode="lin" valueType="num">
                                      <p:cBhvr>
                                        <p:cTn id="91" dur="1000" fill="hold"/>
                                        <p:tgtEl>
                                          <p:spTgt spid="7"/>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fade">
                                      <p:cBhvr>
                                        <p:cTn id="94" dur="1000"/>
                                        <p:tgtEl>
                                          <p:spTgt spid="8"/>
                                        </p:tgtEl>
                                      </p:cBhvr>
                                    </p:animEffect>
                                    <p:anim calcmode="lin" valueType="num">
                                      <p:cBhvr>
                                        <p:cTn id="95" dur="1000" fill="hold"/>
                                        <p:tgtEl>
                                          <p:spTgt spid="8"/>
                                        </p:tgtEl>
                                        <p:attrNameLst>
                                          <p:attrName>ppt_x</p:attrName>
                                        </p:attrNameLst>
                                      </p:cBhvr>
                                      <p:tavLst>
                                        <p:tav tm="0">
                                          <p:val>
                                            <p:strVal val="#ppt_x"/>
                                          </p:val>
                                        </p:tav>
                                        <p:tav tm="100000">
                                          <p:val>
                                            <p:strVal val="#ppt_x"/>
                                          </p:val>
                                        </p:tav>
                                      </p:tavLst>
                                    </p:anim>
                                    <p:anim calcmode="lin" valueType="num">
                                      <p:cBhvr>
                                        <p:cTn id="96" dur="1000" fill="hold"/>
                                        <p:tgtEl>
                                          <p:spTgt spid="8"/>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9"/>
                                        </p:tgtEl>
                                        <p:attrNameLst>
                                          <p:attrName>style.visibility</p:attrName>
                                        </p:attrNameLst>
                                      </p:cBhvr>
                                      <p:to>
                                        <p:strVal val="visible"/>
                                      </p:to>
                                    </p:set>
                                    <p:animEffect transition="in" filter="fade">
                                      <p:cBhvr>
                                        <p:cTn id="99" dur="1000"/>
                                        <p:tgtEl>
                                          <p:spTgt spid="9"/>
                                        </p:tgtEl>
                                      </p:cBhvr>
                                    </p:animEffect>
                                    <p:anim calcmode="lin" valueType="num">
                                      <p:cBhvr>
                                        <p:cTn id="100" dur="1000" fill="hold"/>
                                        <p:tgtEl>
                                          <p:spTgt spid="9"/>
                                        </p:tgtEl>
                                        <p:attrNameLst>
                                          <p:attrName>ppt_x</p:attrName>
                                        </p:attrNameLst>
                                      </p:cBhvr>
                                      <p:tavLst>
                                        <p:tav tm="0">
                                          <p:val>
                                            <p:strVal val="#ppt_x"/>
                                          </p:val>
                                        </p:tav>
                                        <p:tav tm="100000">
                                          <p:val>
                                            <p:strVal val="#ppt_x"/>
                                          </p:val>
                                        </p:tav>
                                      </p:tavLst>
                                    </p:anim>
                                    <p:anim calcmode="lin" valueType="num">
                                      <p:cBhvr>
                                        <p:cTn id="101" dur="1000" fill="hold"/>
                                        <p:tgtEl>
                                          <p:spTgt spid="9"/>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10"/>
                                        </p:tgtEl>
                                        <p:attrNameLst>
                                          <p:attrName>style.visibility</p:attrName>
                                        </p:attrNameLst>
                                      </p:cBhvr>
                                      <p:to>
                                        <p:strVal val="visible"/>
                                      </p:to>
                                    </p:set>
                                    <p:animEffect transition="in" filter="fade">
                                      <p:cBhvr>
                                        <p:cTn id="104" dur="1000"/>
                                        <p:tgtEl>
                                          <p:spTgt spid="10"/>
                                        </p:tgtEl>
                                      </p:cBhvr>
                                    </p:animEffect>
                                    <p:anim calcmode="lin" valueType="num">
                                      <p:cBhvr>
                                        <p:cTn id="105" dur="1000" fill="hold"/>
                                        <p:tgtEl>
                                          <p:spTgt spid="10"/>
                                        </p:tgtEl>
                                        <p:attrNameLst>
                                          <p:attrName>ppt_x</p:attrName>
                                        </p:attrNameLst>
                                      </p:cBhvr>
                                      <p:tavLst>
                                        <p:tav tm="0">
                                          <p:val>
                                            <p:strVal val="#ppt_x"/>
                                          </p:val>
                                        </p:tav>
                                        <p:tav tm="100000">
                                          <p:val>
                                            <p:strVal val="#ppt_x"/>
                                          </p:val>
                                        </p:tav>
                                      </p:tavLst>
                                    </p:anim>
                                    <p:anim calcmode="lin" valueType="num">
                                      <p:cBhvr>
                                        <p:cTn id="106" dur="1000" fill="hold"/>
                                        <p:tgtEl>
                                          <p:spTgt spid="10"/>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37"/>
                                        </p:tgtEl>
                                        <p:attrNameLst>
                                          <p:attrName>style.visibility</p:attrName>
                                        </p:attrNameLst>
                                      </p:cBhvr>
                                      <p:to>
                                        <p:strVal val="visible"/>
                                      </p:to>
                                    </p:set>
                                    <p:animEffect transition="in" filter="fade">
                                      <p:cBhvr>
                                        <p:cTn id="109" dur="1000"/>
                                        <p:tgtEl>
                                          <p:spTgt spid="37"/>
                                        </p:tgtEl>
                                      </p:cBhvr>
                                    </p:animEffect>
                                    <p:anim calcmode="lin" valueType="num">
                                      <p:cBhvr>
                                        <p:cTn id="110" dur="1000" fill="hold"/>
                                        <p:tgtEl>
                                          <p:spTgt spid="37"/>
                                        </p:tgtEl>
                                        <p:attrNameLst>
                                          <p:attrName>ppt_x</p:attrName>
                                        </p:attrNameLst>
                                      </p:cBhvr>
                                      <p:tavLst>
                                        <p:tav tm="0">
                                          <p:val>
                                            <p:strVal val="#ppt_x"/>
                                          </p:val>
                                        </p:tav>
                                        <p:tav tm="100000">
                                          <p:val>
                                            <p:strVal val="#ppt_x"/>
                                          </p:val>
                                        </p:tav>
                                      </p:tavLst>
                                    </p:anim>
                                    <p:anim calcmode="lin" valueType="num">
                                      <p:cBhvr>
                                        <p:cTn id="111" dur="1000" fill="hold"/>
                                        <p:tgtEl>
                                          <p:spTgt spid="37"/>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1000"/>
                                        <p:tgtEl>
                                          <p:spTgt spid="38"/>
                                        </p:tgtEl>
                                      </p:cBhvr>
                                    </p:animEffect>
                                    <p:anim calcmode="lin" valueType="num">
                                      <p:cBhvr>
                                        <p:cTn id="115" dur="1000" fill="hold"/>
                                        <p:tgtEl>
                                          <p:spTgt spid="38"/>
                                        </p:tgtEl>
                                        <p:attrNameLst>
                                          <p:attrName>ppt_x</p:attrName>
                                        </p:attrNameLst>
                                      </p:cBhvr>
                                      <p:tavLst>
                                        <p:tav tm="0">
                                          <p:val>
                                            <p:strVal val="#ppt_x"/>
                                          </p:val>
                                        </p:tav>
                                        <p:tav tm="100000">
                                          <p:val>
                                            <p:strVal val="#ppt_x"/>
                                          </p:val>
                                        </p:tav>
                                      </p:tavLst>
                                    </p:anim>
                                    <p:anim calcmode="lin" valueType="num">
                                      <p:cBhvr>
                                        <p:cTn id="116" dur="1000" fill="hold"/>
                                        <p:tgtEl>
                                          <p:spTgt spid="38"/>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1000"/>
                                        <p:tgtEl>
                                          <p:spTgt spid="39"/>
                                        </p:tgtEl>
                                      </p:cBhvr>
                                    </p:animEffect>
                                    <p:anim calcmode="lin" valueType="num">
                                      <p:cBhvr>
                                        <p:cTn id="120" dur="1000" fill="hold"/>
                                        <p:tgtEl>
                                          <p:spTgt spid="39"/>
                                        </p:tgtEl>
                                        <p:attrNameLst>
                                          <p:attrName>ppt_x</p:attrName>
                                        </p:attrNameLst>
                                      </p:cBhvr>
                                      <p:tavLst>
                                        <p:tav tm="0">
                                          <p:val>
                                            <p:strVal val="#ppt_x"/>
                                          </p:val>
                                        </p:tav>
                                        <p:tav tm="100000">
                                          <p:val>
                                            <p:strVal val="#ppt_x"/>
                                          </p:val>
                                        </p:tav>
                                      </p:tavLst>
                                    </p:anim>
                                    <p:anim calcmode="lin" valueType="num">
                                      <p:cBhvr>
                                        <p:cTn id="121" dur="1000" fill="hold"/>
                                        <p:tgtEl>
                                          <p:spTgt spid="39"/>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40"/>
                                        </p:tgtEl>
                                        <p:attrNameLst>
                                          <p:attrName>style.visibility</p:attrName>
                                        </p:attrNameLst>
                                      </p:cBhvr>
                                      <p:to>
                                        <p:strVal val="visible"/>
                                      </p:to>
                                    </p:set>
                                    <p:animEffect transition="in" filter="fade">
                                      <p:cBhvr>
                                        <p:cTn id="124" dur="1000"/>
                                        <p:tgtEl>
                                          <p:spTgt spid="40"/>
                                        </p:tgtEl>
                                      </p:cBhvr>
                                    </p:animEffect>
                                    <p:anim calcmode="lin" valueType="num">
                                      <p:cBhvr>
                                        <p:cTn id="125" dur="1000" fill="hold"/>
                                        <p:tgtEl>
                                          <p:spTgt spid="40"/>
                                        </p:tgtEl>
                                        <p:attrNameLst>
                                          <p:attrName>ppt_x</p:attrName>
                                        </p:attrNameLst>
                                      </p:cBhvr>
                                      <p:tavLst>
                                        <p:tav tm="0">
                                          <p:val>
                                            <p:strVal val="#ppt_x"/>
                                          </p:val>
                                        </p:tav>
                                        <p:tav tm="100000">
                                          <p:val>
                                            <p:strVal val="#ppt_x"/>
                                          </p:val>
                                        </p:tav>
                                      </p:tavLst>
                                    </p:anim>
                                    <p:anim calcmode="lin" valueType="num">
                                      <p:cBhvr>
                                        <p:cTn id="126" dur="1000" fill="hold"/>
                                        <p:tgtEl>
                                          <p:spTgt spid="40"/>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41"/>
                                        </p:tgtEl>
                                        <p:attrNameLst>
                                          <p:attrName>style.visibility</p:attrName>
                                        </p:attrNameLst>
                                      </p:cBhvr>
                                      <p:to>
                                        <p:strVal val="visible"/>
                                      </p:to>
                                    </p:set>
                                    <p:animEffect transition="in" filter="fade">
                                      <p:cBhvr>
                                        <p:cTn id="129" dur="1000"/>
                                        <p:tgtEl>
                                          <p:spTgt spid="41"/>
                                        </p:tgtEl>
                                      </p:cBhvr>
                                    </p:animEffect>
                                    <p:anim calcmode="lin" valueType="num">
                                      <p:cBhvr>
                                        <p:cTn id="130" dur="1000" fill="hold"/>
                                        <p:tgtEl>
                                          <p:spTgt spid="41"/>
                                        </p:tgtEl>
                                        <p:attrNameLst>
                                          <p:attrName>ppt_x</p:attrName>
                                        </p:attrNameLst>
                                      </p:cBhvr>
                                      <p:tavLst>
                                        <p:tav tm="0">
                                          <p:val>
                                            <p:strVal val="#ppt_x"/>
                                          </p:val>
                                        </p:tav>
                                        <p:tav tm="100000">
                                          <p:val>
                                            <p:strVal val="#ppt_x"/>
                                          </p:val>
                                        </p:tav>
                                      </p:tavLst>
                                    </p:anim>
                                    <p:anim calcmode="lin" valueType="num">
                                      <p:cBhvr>
                                        <p:cTn id="131" dur="1000" fill="hold"/>
                                        <p:tgtEl>
                                          <p:spTgt spid="41"/>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fade">
                                      <p:cBhvr>
                                        <p:cTn id="134" dur="1000"/>
                                        <p:tgtEl>
                                          <p:spTgt spid="42"/>
                                        </p:tgtEl>
                                      </p:cBhvr>
                                    </p:animEffect>
                                    <p:anim calcmode="lin" valueType="num">
                                      <p:cBhvr>
                                        <p:cTn id="135" dur="1000" fill="hold"/>
                                        <p:tgtEl>
                                          <p:spTgt spid="42"/>
                                        </p:tgtEl>
                                        <p:attrNameLst>
                                          <p:attrName>ppt_x</p:attrName>
                                        </p:attrNameLst>
                                      </p:cBhvr>
                                      <p:tavLst>
                                        <p:tav tm="0">
                                          <p:val>
                                            <p:strVal val="#ppt_x"/>
                                          </p:val>
                                        </p:tav>
                                        <p:tav tm="100000">
                                          <p:val>
                                            <p:strVal val="#ppt_x"/>
                                          </p:val>
                                        </p:tav>
                                      </p:tavLst>
                                    </p:anim>
                                    <p:anim calcmode="lin" valueType="num">
                                      <p:cBhvr>
                                        <p:cTn id="136" dur="1000" fill="hold"/>
                                        <p:tgtEl>
                                          <p:spTgt spid="42"/>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0"/>
                                  </p:stCondLst>
                                  <p:childTnLst>
                                    <p:set>
                                      <p:cBhvr>
                                        <p:cTn id="138" dur="1" fill="hold">
                                          <p:stCondLst>
                                            <p:cond delay="0"/>
                                          </p:stCondLst>
                                        </p:cTn>
                                        <p:tgtEl>
                                          <p:spTgt spid="43"/>
                                        </p:tgtEl>
                                        <p:attrNameLst>
                                          <p:attrName>style.visibility</p:attrName>
                                        </p:attrNameLst>
                                      </p:cBhvr>
                                      <p:to>
                                        <p:strVal val="visible"/>
                                      </p:to>
                                    </p:set>
                                    <p:animEffect transition="in" filter="fade">
                                      <p:cBhvr>
                                        <p:cTn id="139" dur="1000"/>
                                        <p:tgtEl>
                                          <p:spTgt spid="43"/>
                                        </p:tgtEl>
                                      </p:cBhvr>
                                    </p:animEffect>
                                    <p:anim calcmode="lin" valueType="num">
                                      <p:cBhvr>
                                        <p:cTn id="140" dur="1000" fill="hold"/>
                                        <p:tgtEl>
                                          <p:spTgt spid="43"/>
                                        </p:tgtEl>
                                        <p:attrNameLst>
                                          <p:attrName>ppt_x</p:attrName>
                                        </p:attrNameLst>
                                      </p:cBhvr>
                                      <p:tavLst>
                                        <p:tav tm="0">
                                          <p:val>
                                            <p:strVal val="#ppt_x"/>
                                          </p:val>
                                        </p:tav>
                                        <p:tav tm="100000">
                                          <p:val>
                                            <p:strVal val="#ppt_x"/>
                                          </p:val>
                                        </p:tav>
                                      </p:tavLst>
                                    </p:anim>
                                    <p:anim calcmode="lin" valueType="num">
                                      <p:cBhvr>
                                        <p:cTn id="141" dur="1000" fill="hold"/>
                                        <p:tgtEl>
                                          <p:spTgt spid="43"/>
                                        </p:tgtEl>
                                        <p:attrNameLst>
                                          <p:attrName>ppt_y</p:attrName>
                                        </p:attrNameLst>
                                      </p:cBhvr>
                                      <p:tavLst>
                                        <p:tav tm="0">
                                          <p:val>
                                            <p:strVal val="#ppt_y+.1"/>
                                          </p:val>
                                        </p:tav>
                                        <p:tav tm="100000">
                                          <p:val>
                                            <p:strVal val="#ppt_y"/>
                                          </p:val>
                                        </p:tav>
                                      </p:tavLst>
                                    </p:anim>
                                  </p:childTnLst>
                                </p:cTn>
                              </p:par>
                              <p:par>
                                <p:cTn id="142" presetID="42" presetClass="entr" presetSubtype="0" fill="hold" grpId="1" nodeType="withEffect">
                                  <p:stCondLst>
                                    <p:cond delay="0"/>
                                  </p:stCondLst>
                                  <p:childTnLst>
                                    <p:set>
                                      <p:cBhvr>
                                        <p:cTn id="143" dur="1" fill="hold">
                                          <p:stCondLst>
                                            <p:cond delay="0"/>
                                          </p:stCondLst>
                                        </p:cTn>
                                        <p:tgtEl>
                                          <p:spTgt spid="40990"/>
                                        </p:tgtEl>
                                        <p:attrNameLst>
                                          <p:attrName>style.visibility</p:attrName>
                                        </p:attrNameLst>
                                      </p:cBhvr>
                                      <p:to>
                                        <p:strVal val="visible"/>
                                      </p:to>
                                    </p:set>
                                    <p:animEffect transition="in" filter="fade">
                                      <p:cBhvr>
                                        <p:cTn id="144" dur="1000"/>
                                        <p:tgtEl>
                                          <p:spTgt spid="40990"/>
                                        </p:tgtEl>
                                      </p:cBhvr>
                                    </p:animEffect>
                                    <p:anim calcmode="lin" valueType="num">
                                      <p:cBhvr>
                                        <p:cTn id="145" dur="1000" fill="hold"/>
                                        <p:tgtEl>
                                          <p:spTgt spid="40990"/>
                                        </p:tgtEl>
                                        <p:attrNameLst>
                                          <p:attrName>ppt_x</p:attrName>
                                        </p:attrNameLst>
                                      </p:cBhvr>
                                      <p:tavLst>
                                        <p:tav tm="0">
                                          <p:val>
                                            <p:strVal val="#ppt_x"/>
                                          </p:val>
                                        </p:tav>
                                        <p:tav tm="100000">
                                          <p:val>
                                            <p:strVal val="#ppt_x"/>
                                          </p:val>
                                        </p:tav>
                                      </p:tavLst>
                                    </p:anim>
                                    <p:anim calcmode="lin" valueType="num">
                                      <p:cBhvr>
                                        <p:cTn id="146" dur="1000" fill="hold"/>
                                        <p:tgtEl>
                                          <p:spTgt spid="40990"/>
                                        </p:tgtEl>
                                        <p:attrNameLst>
                                          <p:attrName>ppt_y</p:attrName>
                                        </p:attrNameLst>
                                      </p:cBhvr>
                                      <p:tavLst>
                                        <p:tav tm="0">
                                          <p:val>
                                            <p:strVal val="#ppt_y+.1"/>
                                          </p:val>
                                        </p:tav>
                                        <p:tav tm="100000">
                                          <p:val>
                                            <p:strVal val="#ppt_y"/>
                                          </p:val>
                                        </p:tav>
                                      </p:tavLst>
                                    </p:anim>
                                  </p:childTnLst>
                                </p:cTn>
                              </p:par>
                              <p:par>
                                <p:cTn id="147" presetID="42" presetClass="entr" presetSubtype="0" fill="hold" nodeType="withEffect">
                                  <p:stCondLst>
                                    <p:cond delay="0"/>
                                  </p:stCondLst>
                                  <p:childTnLst>
                                    <p:set>
                                      <p:cBhvr>
                                        <p:cTn id="148" dur="1" fill="hold">
                                          <p:stCondLst>
                                            <p:cond delay="0"/>
                                          </p:stCondLst>
                                        </p:cTn>
                                        <p:tgtEl>
                                          <p:spTgt spid="20"/>
                                        </p:tgtEl>
                                        <p:attrNameLst>
                                          <p:attrName>style.visibility</p:attrName>
                                        </p:attrNameLst>
                                      </p:cBhvr>
                                      <p:to>
                                        <p:strVal val="visible"/>
                                      </p:to>
                                    </p:set>
                                    <p:animEffect transition="in" filter="fade">
                                      <p:cBhvr>
                                        <p:cTn id="149" dur="1000"/>
                                        <p:tgtEl>
                                          <p:spTgt spid="20"/>
                                        </p:tgtEl>
                                      </p:cBhvr>
                                    </p:animEffect>
                                    <p:anim calcmode="lin" valueType="num">
                                      <p:cBhvr>
                                        <p:cTn id="150" dur="1000" fill="hold"/>
                                        <p:tgtEl>
                                          <p:spTgt spid="20"/>
                                        </p:tgtEl>
                                        <p:attrNameLst>
                                          <p:attrName>ppt_x</p:attrName>
                                        </p:attrNameLst>
                                      </p:cBhvr>
                                      <p:tavLst>
                                        <p:tav tm="0">
                                          <p:val>
                                            <p:strVal val="#ppt_x"/>
                                          </p:val>
                                        </p:tav>
                                        <p:tav tm="100000">
                                          <p:val>
                                            <p:strVal val="#ppt_x"/>
                                          </p:val>
                                        </p:tav>
                                      </p:tavLst>
                                    </p:anim>
                                    <p:anim calcmode="lin" valueType="num">
                                      <p:cBhvr>
                                        <p:cTn id="151" dur="1000" fill="hold"/>
                                        <p:tgtEl>
                                          <p:spTgt spid="20"/>
                                        </p:tgtEl>
                                        <p:attrNameLst>
                                          <p:attrName>ppt_y</p:attrName>
                                        </p:attrNameLst>
                                      </p:cBhvr>
                                      <p:tavLst>
                                        <p:tav tm="0">
                                          <p:val>
                                            <p:strVal val="#ppt_y+.1"/>
                                          </p:val>
                                        </p:tav>
                                        <p:tav tm="100000">
                                          <p:val>
                                            <p:strVal val="#ppt_y"/>
                                          </p:val>
                                        </p:tav>
                                      </p:tavLst>
                                    </p:anim>
                                  </p:childTnLst>
                                </p:cTn>
                              </p:par>
                              <p:par>
                                <p:cTn id="152" presetID="42" presetClass="entr" presetSubtype="0" fill="hold" grpId="1" nodeType="withEffect">
                                  <p:stCondLst>
                                    <p:cond delay="0"/>
                                  </p:stCondLst>
                                  <p:childTnLst>
                                    <p:set>
                                      <p:cBhvr>
                                        <p:cTn id="153" dur="1" fill="hold">
                                          <p:stCondLst>
                                            <p:cond delay="0"/>
                                          </p:stCondLst>
                                        </p:cTn>
                                        <p:tgtEl>
                                          <p:spTgt spid="40996"/>
                                        </p:tgtEl>
                                        <p:attrNameLst>
                                          <p:attrName>style.visibility</p:attrName>
                                        </p:attrNameLst>
                                      </p:cBhvr>
                                      <p:to>
                                        <p:strVal val="visible"/>
                                      </p:to>
                                    </p:set>
                                    <p:animEffect transition="in" filter="fade">
                                      <p:cBhvr>
                                        <p:cTn id="154" dur="1000"/>
                                        <p:tgtEl>
                                          <p:spTgt spid="40996"/>
                                        </p:tgtEl>
                                      </p:cBhvr>
                                    </p:animEffect>
                                    <p:anim calcmode="lin" valueType="num">
                                      <p:cBhvr>
                                        <p:cTn id="155" dur="1000" fill="hold"/>
                                        <p:tgtEl>
                                          <p:spTgt spid="40996"/>
                                        </p:tgtEl>
                                        <p:attrNameLst>
                                          <p:attrName>ppt_x</p:attrName>
                                        </p:attrNameLst>
                                      </p:cBhvr>
                                      <p:tavLst>
                                        <p:tav tm="0">
                                          <p:val>
                                            <p:strVal val="#ppt_x"/>
                                          </p:val>
                                        </p:tav>
                                        <p:tav tm="100000">
                                          <p:val>
                                            <p:strVal val="#ppt_x"/>
                                          </p:val>
                                        </p:tav>
                                      </p:tavLst>
                                    </p:anim>
                                    <p:anim calcmode="lin" valueType="num">
                                      <p:cBhvr>
                                        <p:cTn id="156" dur="1000" fill="hold"/>
                                        <p:tgtEl>
                                          <p:spTgt spid="40996"/>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7" presetClass="entr" presetSubtype="0" fill="hold" nodeType="clickEffect">
                                  <p:stCondLst>
                                    <p:cond delay="0"/>
                                  </p:stCondLst>
                                  <p:childTnLst>
                                    <p:set>
                                      <p:cBhvr>
                                        <p:cTn id="160" dur="1" fill="hold">
                                          <p:stCondLst>
                                            <p:cond delay="0"/>
                                          </p:stCondLst>
                                        </p:cTn>
                                        <p:tgtEl>
                                          <p:spTgt spid="40961"/>
                                        </p:tgtEl>
                                        <p:attrNameLst>
                                          <p:attrName>style.visibility</p:attrName>
                                        </p:attrNameLst>
                                      </p:cBhvr>
                                      <p:to>
                                        <p:strVal val="visible"/>
                                      </p:to>
                                    </p:set>
                                    <p:animEffect transition="in" filter="fade">
                                      <p:cBhvr>
                                        <p:cTn id="161" dur="1000"/>
                                        <p:tgtEl>
                                          <p:spTgt spid="40961"/>
                                        </p:tgtEl>
                                      </p:cBhvr>
                                    </p:animEffect>
                                    <p:anim calcmode="lin" valueType="num">
                                      <p:cBhvr>
                                        <p:cTn id="162" dur="1000" fill="hold"/>
                                        <p:tgtEl>
                                          <p:spTgt spid="40961"/>
                                        </p:tgtEl>
                                        <p:attrNameLst>
                                          <p:attrName>ppt_x</p:attrName>
                                        </p:attrNameLst>
                                      </p:cBhvr>
                                      <p:tavLst>
                                        <p:tav tm="0">
                                          <p:val>
                                            <p:strVal val="#ppt_x"/>
                                          </p:val>
                                        </p:tav>
                                        <p:tav tm="100000">
                                          <p:val>
                                            <p:strVal val="#ppt_x"/>
                                          </p:val>
                                        </p:tav>
                                      </p:tavLst>
                                    </p:anim>
                                    <p:anim calcmode="lin" valueType="num">
                                      <p:cBhvr>
                                        <p:cTn id="163" dur="1000" fill="hold"/>
                                        <p:tgtEl>
                                          <p:spTgt spid="40961"/>
                                        </p:tgtEl>
                                        <p:attrNameLst>
                                          <p:attrName>ppt_y</p:attrName>
                                        </p:attrNameLst>
                                      </p:cBhvr>
                                      <p:tavLst>
                                        <p:tav tm="0">
                                          <p:val>
                                            <p:strVal val="#ppt_y-.1"/>
                                          </p:val>
                                        </p:tav>
                                        <p:tav tm="100000">
                                          <p:val>
                                            <p:strVal val="#ppt_y"/>
                                          </p:val>
                                        </p:tav>
                                      </p:tavLst>
                                    </p:anim>
                                  </p:childTnLst>
                                </p:cTn>
                              </p:par>
                              <p:par>
                                <p:cTn id="164" presetID="47" presetClass="entr" presetSubtype="0" fill="hold" nodeType="withEffect">
                                  <p:stCondLst>
                                    <p:cond delay="0"/>
                                  </p:stCondLst>
                                  <p:childTnLst>
                                    <p:set>
                                      <p:cBhvr>
                                        <p:cTn id="165" dur="1" fill="hold">
                                          <p:stCondLst>
                                            <p:cond delay="0"/>
                                          </p:stCondLst>
                                        </p:cTn>
                                        <p:tgtEl>
                                          <p:spTgt spid="40962"/>
                                        </p:tgtEl>
                                        <p:attrNameLst>
                                          <p:attrName>style.visibility</p:attrName>
                                        </p:attrNameLst>
                                      </p:cBhvr>
                                      <p:to>
                                        <p:strVal val="visible"/>
                                      </p:to>
                                    </p:set>
                                    <p:animEffect transition="in" filter="fade">
                                      <p:cBhvr>
                                        <p:cTn id="166" dur="1000"/>
                                        <p:tgtEl>
                                          <p:spTgt spid="40962"/>
                                        </p:tgtEl>
                                      </p:cBhvr>
                                    </p:animEffect>
                                    <p:anim calcmode="lin" valueType="num">
                                      <p:cBhvr>
                                        <p:cTn id="167" dur="1000" fill="hold"/>
                                        <p:tgtEl>
                                          <p:spTgt spid="40962"/>
                                        </p:tgtEl>
                                        <p:attrNameLst>
                                          <p:attrName>ppt_x</p:attrName>
                                        </p:attrNameLst>
                                      </p:cBhvr>
                                      <p:tavLst>
                                        <p:tav tm="0">
                                          <p:val>
                                            <p:strVal val="#ppt_x"/>
                                          </p:val>
                                        </p:tav>
                                        <p:tav tm="100000">
                                          <p:val>
                                            <p:strVal val="#ppt_x"/>
                                          </p:val>
                                        </p:tav>
                                      </p:tavLst>
                                    </p:anim>
                                    <p:anim calcmode="lin" valueType="num">
                                      <p:cBhvr>
                                        <p:cTn id="168" dur="1000" fill="hold"/>
                                        <p:tgtEl>
                                          <p:spTgt spid="40962"/>
                                        </p:tgtEl>
                                        <p:attrNameLst>
                                          <p:attrName>ppt_y</p:attrName>
                                        </p:attrNameLst>
                                      </p:cBhvr>
                                      <p:tavLst>
                                        <p:tav tm="0">
                                          <p:val>
                                            <p:strVal val="#ppt_y-.1"/>
                                          </p:val>
                                        </p:tav>
                                        <p:tav tm="100000">
                                          <p:val>
                                            <p:strVal val="#ppt_y"/>
                                          </p:val>
                                        </p:tav>
                                      </p:tavLst>
                                    </p:anim>
                                  </p:childTnLst>
                                </p:cTn>
                              </p:par>
                              <p:par>
                                <p:cTn id="169" presetID="47" presetClass="entr" presetSubtype="0" fill="hold" grpId="0" nodeType="withEffect">
                                  <p:stCondLst>
                                    <p:cond delay="0"/>
                                  </p:stCondLst>
                                  <p:childTnLst>
                                    <p:set>
                                      <p:cBhvr>
                                        <p:cTn id="170" dur="1" fill="hold">
                                          <p:stCondLst>
                                            <p:cond delay="0"/>
                                          </p:stCondLst>
                                        </p:cTn>
                                        <p:tgtEl>
                                          <p:spTgt spid="40991"/>
                                        </p:tgtEl>
                                        <p:attrNameLst>
                                          <p:attrName>style.visibility</p:attrName>
                                        </p:attrNameLst>
                                      </p:cBhvr>
                                      <p:to>
                                        <p:strVal val="visible"/>
                                      </p:to>
                                    </p:set>
                                    <p:animEffect transition="in" filter="fade">
                                      <p:cBhvr>
                                        <p:cTn id="171" dur="1000"/>
                                        <p:tgtEl>
                                          <p:spTgt spid="40991"/>
                                        </p:tgtEl>
                                      </p:cBhvr>
                                    </p:animEffect>
                                    <p:anim calcmode="lin" valueType="num">
                                      <p:cBhvr>
                                        <p:cTn id="172" dur="1000" fill="hold"/>
                                        <p:tgtEl>
                                          <p:spTgt spid="40991"/>
                                        </p:tgtEl>
                                        <p:attrNameLst>
                                          <p:attrName>ppt_x</p:attrName>
                                        </p:attrNameLst>
                                      </p:cBhvr>
                                      <p:tavLst>
                                        <p:tav tm="0">
                                          <p:val>
                                            <p:strVal val="#ppt_x"/>
                                          </p:val>
                                        </p:tav>
                                        <p:tav tm="100000">
                                          <p:val>
                                            <p:strVal val="#ppt_x"/>
                                          </p:val>
                                        </p:tav>
                                      </p:tavLst>
                                    </p:anim>
                                    <p:anim calcmode="lin" valueType="num">
                                      <p:cBhvr>
                                        <p:cTn id="173" dur="1000" fill="hold"/>
                                        <p:tgtEl>
                                          <p:spTgt spid="40991"/>
                                        </p:tgtEl>
                                        <p:attrNameLst>
                                          <p:attrName>ppt_y</p:attrName>
                                        </p:attrNameLst>
                                      </p:cBhvr>
                                      <p:tavLst>
                                        <p:tav tm="0">
                                          <p:val>
                                            <p:strVal val="#ppt_y-.1"/>
                                          </p:val>
                                        </p:tav>
                                        <p:tav tm="100000">
                                          <p:val>
                                            <p:strVal val="#ppt_y"/>
                                          </p:val>
                                        </p:tav>
                                      </p:tavLst>
                                    </p:anim>
                                  </p:childTnLst>
                                </p:cTn>
                              </p:par>
                              <p:par>
                                <p:cTn id="174" presetID="47" presetClass="entr" presetSubtype="0" fill="hold" grpId="0" nodeType="withEffect">
                                  <p:stCondLst>
                                    <p:cond delay="0"/>
                                  </p:stCondLst>
                                  <p:childTnLst>
                                    <p:set>
                                      <p:cBhvr>
                                        <p:cTn id="175" dur="1" fill="hold">
                                          <p:stCondLst>
                                            <p:cond delay="0"/>
                                          </p:stCondLst>
                                        </p:cTn>
                                        <p:tgtEl>
                                          <p:spTgt spid="40992"/>
                                        </p:tgtEl>
                                        <p:attrNameLst>
                                          <p:attrName>style.visibility</p:attrName>
                                        </p:attrNameLst>
                                      </p:cBhvr>
                                      <p:to>
                                        <p:strVal val="visible"/>
                                      </p:to>
                                    </p:set>
                                    <p:animEffect transition="in" filter="fade">
                                      <p:cBhvr>
                                        <p:cTn id="176" dur="1000"/>
                                        <p:tgtEl>
                                          <p:spTgt spid="40992"/>
                                        </p:tgtEl>
                                      </p:cBhvr>
                                    </p:animEffect>
                                    <p:anim calcmode="lin" valueType="num">
                                      <p:cBhvr>
                                        <p:cTn id="177" dur="1000" fill="hold"/>
                                        <p:tgtEl>
                                          <p:spTgt spid="40992"/>
                                        </p:tgtEl>
                                        <p:attrNameLst>
                                          <p:attrName>ppt_x</p:attrName>
                                        </p:attrNameLst>
                                      </p:cBhvr>
                                      <p:tavLst>
                                        <p:tav tm="0">
                                          <p:val>
                                            <p:strVal val="#ppt_x"/>
                                          </p:val>
                                        </p:tav>
                                        <p:tav tm="100000">
                                          <p:val>
                                            <p:strVal val="#ppt_x"/>
                                          </p:val>
                                        </p:tav>
                                      </p:tavLst>
                                    </p:anim>
                                    <p:anim calcmode="lin" valueType="num">
                                      <p:cBhvr>
                                        <p:cTn id="178" dur="1000" fill="hold"/>
                                        <p:tgtEl>
                                          <p:spTgt spid="40992"/>
                                        </p:tgtEl>
                                        <p:attrNameLst>
                                          <p:attrName>ppt_y</p:attrName>
                                        </p:attrNameLst>
                                      </p:cBhvr>
                                      <p:tavLst>
                                        <p:tav tm="0">
                                          <p:val>
                                            <p:strVal val="#ppt_y-.1"/>
                                          </p:val>
                                        </p:tav>
                                        <p:tav tm="100000">
                                          <p:val>
                                            <p:strVal val="#ppt_y"/>
                                          </p:val>
                                        </p:tav>
                                      </p:tavLst>
                                    </p:anim>
                                  </p:childTnLst>
                                </p:cTn>
                              </p:par>
                              <p:par>
                                <p:cTn id="179" presetID="47" presetClass="entr" presetSubtype="0" fill="hold" grpId="0" nodeType="withEffect">
                                  <p:stCondLst>
                                    <p:cond delay="0"/>
                                  </p:stCondLst>
                                  <p:childTnLst>
                                    <p:set>
                                      <p:cBhvr>
                                        <p:cTn id="180" dur="1" fill="hold">
                                          <p:stCondLst>
                                            <p:cond delay="0"/>
                                          </p:stCondLst>
                                        </p:cTn>
                                        <p:tgtEl>
                                          <p:spTgt spid="40993"/>
                                        </p:tgtEl>
                                        <p:attrNameLst>
                                          <p:attrName>style.visibility</p:attrName>
                                        </p:attrNameLst>
                                      </p:cBhvr>
                                      <p:to>
                                        <p:strVal val="visible"/>
                                      </p:to>
                                    </p:set>
                                    <p:animEffect transition="in" filter="fade">
                                      <p:cBhvr>
                                        <p:cTn id="181" dur="1000"/>
                                        <p:tgtEl>
                                          <p:spTgt spid="40993"/>
                                        </p:tgtEl>
                                      </p:cBhvr>
                                    </p:animEffect>
                                    <p:anim calcmode="lin" valueType="num">
                                      <p:cBhvr>
                                        <p:cTn id="182" dur="1000" fill="hold"/>
                                        <p:tgtEl>
                                          <p:spTgt spid="40993"/>
                                        </p:tgtEl>
                                        <p:attrNameLst>
                                          <p:attrName>ppt_x</p:attrName>
                                        </p:attrNameLst>
                                      </p:cBhvr>
                                      <p:tavLst>
                                        <p:tav tm="0">
                                          <p:val>
                                            <p:strVal val="#ppt_x"/>
                                          </p:val>
                                        </p:tav>
                                        <p:tav tm="100000">
                                          <p:val>
                                            <p:strVal val="#ppt_x"/>
                                          </p:val>
                                        </p:tav>
                                      </p:tavLst>
                                    </p:anim>
                                    <p:anim calcmode="lin" valueType="num">
                                      <p:cBhvr>
                                        <p:cTn id="183" dur="1000" fill="hold"/>
                                        <p:tgtEl>
                                          <p:spTgt spid="40993"/>
                                        </p:tgtEl>
                                        <p:attrNameLst>
                                          <p:attrName>ppt_y</p:attrName>
                                        </p:attrNameLst>
                                      </p:cBhvr>
                                      <p:tavLst>
                                        <p:tav tm="0">
                                          <p:val>
                                            <p:strVal val="#ppt_y-.1"/>
                                          </p:val>
                                        </p:tav>
                                        <p:tav tm="100000">
                                          <p:val>
                                            <p:strVal val="#ppt_y"/>
                                          </p:val>
                                        </p:tav>
                                      </p:tavLst>
                                    </p:anim>
                                  </p:childTnLst>
                                </p:cTn>
                              </p:par>
                              <p:par>
                                <p:cTn id="184" presetID="47" presetClass="entr" presetSubtype="0" fill="hold" grpId="0" nodeType="withEffect">
                                  <p:stCondLst>
                                    <p:cond delay="0"/>
                                  </p:stCondLst>
                                  <p:childTnLst>
                                    <p:set>
                                      <p:cBhvr>
                                        <p:cTn id="185" dur="1" fill="hold">
                                          <p:stCondLst>
                                            <p:cond delay="0"/>
                                          </p:stCondLst>
                                        </p:cTn>
                                        <p:tgtEl>
                                          <p:spTgt spid="45"/>
                                        </p:tgtEl>
                                        <p:attrNameLst>
                                          <p:attrName>style.visibility</p:attrName>
                                        </p:attrNameLst>
                                      </p:cBhvr>
                                      <p:to>
                                        <p:strVal val="visible"/>
                                      </p:to>
                                    </p:set>
                                    <p:animEffect transition="in" filter="fade">
                                      <p:cBhvr>
                                        <p:cTn id="186" dur="1000"/>
                                        <p:tgtEl>
                                          <p:spTgt spid="45"/>
                                        </p:tgtEl>
                                      </p:cBhvr>
                                    </p:animEffect>
                                    <p:anim calcmode="lin" valueType="num">
                                      <p:cBhvr>
                                        <p:cTn id="187" dur="1000" fill="hold"/>
                                        <p:tgtEl>
                                          <p:spTgt spid="45"/>
                                        </p:tgtEl>
                                        <p:attrNameLst>
                                          <p:attrName>ppt_x</p:attrName>
                                        </p:attrNameLst>
                                      </p:cBhvr>
                                      <p:tavLst>
                                        <p:tav tm="0">
                                          <p:val>
                                            <p:strVal val="#ppt_x"/>
                                          </p:val>
                                        </p:tav>
                                        <p:tav tm="100000">
                                          <p:val>
                                            <p:strVal val="#ppt_x"/>
                                          </p:val>
                                        </p:tav>
                                      </p:tavLst>
                                    </p:anim>
                                    <p:anim calcmode="lin" valueType="num">
                                      <p:cBhvr>
                                        <p:cTn id="188" dur="1000" fill="hold"/>
                                        <p:tgtEl>
                                          <p:spTgt spid="45"/>
                                        </p:tgtEl>
                                        <p:attrNameLst>
                                          <p:attrName>ppt_y</p:attrName>
                                        </p:attrNameLst>
                                      </p:cBhvr>
                                      <p:tavLst>
                                        <p:tav tm="0">
                                          <p:val>
                                            <p:strVal val="#ppt_y-.1"/>
                                          </p:val>
                                        </p:tav>
                                        <p:tav tm="100000">
                                          <p:val>
                                            <p:strVal val="#ppt_y"/>
                                          </p:val>
                                        </p:tav>
                                      </p:tavLst>
                                    </p:anim>
                                  </p:childTnLst>
                                </p:cTn>
                              </p:par>
                              <p:par>
                                <p:cTn id="189" presetID="47" presetClass="entr" presetSubtype="0" fill="hold" grpId="0" nodeType="withEffect">
                                  <p:stCondLst>
                                    <p:cond delay="0"/>
                                  </p:stCondLst>
                                  <p:childTnLst>
                                    <p:set>
                                      <p:cBhvr>
                                        <p:cTn id="190" dur="1" fill="hold">
                                          <p:stCondLst>
                                            <p:cond delay="0"/>
                                          </p:stCondLst>
                                        </p:cTn>
                                        <p:tgtEl>
                                          <p:spTgt spid="40997"/>
                                        </p:tgtEl>
                                        <p:attrNameLst>
                                          <p:attrName>style.visibility</p:attrName>
                                        </p:attrNameLst>
                                      </p:cBhvr>
                                      <p:to>
                                        <p:strVal val="visible"/>
                                      </p:to>
                                    </p:set>
                                    <p:animEffect transition="in" filter="fade">
                                      <p:cBhvr>
                                        <p:cTn id="191" dur="1000"/>
                                        <p:tgtEl>
                                          <p:spTgt spid="40997"/>
                                        </p:tgtEl>
                                      </p:cBhvr>
                                    </p:animEffect>
                                    <p:anim calcmode="lin" valueType="num">
                                      <p:cBhvr>
                                        <p:cTn id="192" dur="1000" fill="hold"/>
                                        <p:tgtEl>
                                          <p:spTgt spid="40997"/>
                                        </p:tgtEl>
                                        <p:attrNameLst>
                                          <p:attrName>ppt_x</p:attrName>
                                        </p:attrNameLst>
                                      </p:cBhvr>
                                      <p:tavLst>
                                        <p:tav tm="0">
                                          <p:val>
                                            <p:strVal val="#ppt_x"/>
                                          </p:val>
                                        </p:tav>
                                        <p:tav tm="100000">
                                          <p:val>
                                            <p:strVal val="#ppt_x"/>
                                          </p:val>
                                        </p:tav>
                                      </p:tavLst>
                                    </p:anim>
                                    <p:anim calcmode="lin" valueType="num">
                                      <p:cBhvr>
                                        <p:cTn id="193" dur="1000" fill="hold"/>
                                        <p:tgtEl>
                                          <p:spTgt spid="40997"/>
                                        </p:tgtEl>
                                        <p:attrNameLst>
                                          <p:attrName>ppt_y</p:attrName>
                                        </p:attrNameLst>
                                      </p:cBhvr>
                                      <p:tavLst>
                                        <p:tav tm="0">
                                          <p:val>
                                            <p:strVal val="#ppt_y-.1"/>
                                          </p:val>
                                        </p:tav>
                                        <p:tav tm="100000">
                                          <p:val>
                                            <p:strVal val="#ppt_y"/>
                                          </p:val>
                                        </p:tav>
                                      </p:tavLst>
                                    </p:anim>
                                  </p:childTnLst>
                                </p:cTn>
                              </p:par>
                              <p:par>
                                <p:cTn id="194" presetID="47" presetClass="entr" presetSubtype="0" fill="hold" nodeType="withEffect">
                                  <p:stCondLst>
                                    <p:cond delay="0"/>
                                  </p:stCondLst>
                                  <p:childTnLst>
                                    <p:set>
                                      <p:cBhvr>
                                        <p:cTn id="195" dur="1" fill="hold">
                                          <p:stCondLst>
                                            <p:cond delay="0"/>
                                          </p:stCondLst>
                                        </p:cTn>
                                        <p:tgtEl>
                                          <p:spTgt spid="40998"/>
                                        </p:tgtEl>
                                        <p:attrNameLst>
                                          <p:attrName>style.visibility</p:attrName>
                                        </p:attrNameLst>
                                      </p:cBhvr>
                                      <p:to>
                                        <p:strVal val="visible"/>
                                      </p:to>
                                    </p:set>
                                    <p:animEffect transition="in" filter="fade">
                                      <p:cBhvr>
                                        <p:cTn id="196" dur="1000"/>
                                        <p:tgtEl>
                                          <p:spTgt spid="40998"/>
                                        </p:tgtEl>
                                      </p:cBhvr>
                                    </p:animEffect>
                                    <p:anim calcmode="lin" valueType="num">
                                      <p:cBhvr>
                                        <p:cTn id="197" dur="1000" fill="hold"/>
                                        <p:tgtEl>
                                          <p:spTgt spid="40998"/>
                                        </p:tgtEl>
                                        <p:attrNameLst>
                                          <p:attrName>ppt_x</p:attrName>
                                        </p:attrNameLst>
                                      </p:cBhvr>
                                      <p:tavLst>
                                        <p:tav tm="0">
                                          <p:val>
                                            <p:strVal val="#ppt_x"/>
                                          </p:val>
                                        </p:tav>
                                        <p:tav tm="100000">
                                          <p:val>
                                            <p:strVal val="#ppt_x"/>
                                          </p:val>
                                        </p:tav>
                                      </p:tavLst>
                                    </p:anim>
                                    <p:anim calcmode="lin" valueType="num">
                                      <p:cBhvr>
                                        <p:cTn id="198" dur="1000" fill="hold"/>
                                        <p:tgtEl>
                                          <p:spTgt spid="40998"/>
                                        </p:tgtEl>
                                        <p:attrNameLst>
                                          <p:attrName>ppt_y</p:attrName>
                                        </p:attrNameLst>
                                      </p:cBhvr>
                                      <p:tavLst>
                                        <p:tav tm="0">
                                          <p:val>
                                            <p:strVal val="#ppt_y-.1"/>
                                          </p:val>
                                        </p:tav>
                                        <p:tav tm="100000">
                                          <p:val>
                                            <p:strVal val="#ppt_y"/>
                                          </p:val>
                                        </p:tav>
                                      </p:tavLst>
                                    </p:anim>
                                  </p:childTnLst>
                                </p:cTn>
                              </p:par>
                              <p:par>
                                <p:cTn id="199" presetID="47" presetClass="entr" presetSubtype="0" fill="hold" grpId="0" nodeType="withEffect">
                                  <p:stCondLst>
                                    <p:cond delay="0"/>
                                  </p:stCondLst>
                                  <p:childTnLst>
                                    <p:set>
                                      <p:cBhvr>
                                        <p:cTn id="200" dur="1" fill="hold">
                                          <p:stCondLst>
                                            <p:cond delay="0"/>
                                          </p:stCondLst>
                                        </p:cTn>
                                        <p:tgtEl>
                                          <p:spTgt spid="40999"/>
                                        </p:tgtEl>
                                        <p:attrNameLst>
                                          <p:attrName>style.visibility</p:attrName>
                                        </p:attrNameLst>
                                      </p:cBhvr>
                                      <p:to>
                                        <p:strVal val="visible"/>
                                      </p:to>
                                    </p:set>
                                    <p:animEffect transition="in" filter="fade">
                                      <p:cBhvr>
                                        <p:cTn id="201" dur="1000"/>
                                        <p:tgtEl>
                                          <p:spTgt spid="40999"/>
                                        </p:tgtEl>
                                      </p:cBhvr>
                                    </p:animEffect>
                                    <p:anim calcmode="lin" valueType="num">
                                      <p:cBhvr>
                                        <p:cTn id="202" dur="1000" fill="hold"/>
                                        <p:tgtEl>
                                          <p:spTgt spid="40999"/>
                                        </p:tgtEl>
                                        <p:attrNameLst>
                                          <p:attrName>ppt_x</p:attrName>
                                        </p:attrNameLst>
                                      </p:cBhvr>
                                      <p:tavLst>
                                        <p:tav tm="0">
                                          <p:val>
                                            <p:strVal val="#ppt_x"/>
                                          </p:val>
                                        </p:tav>
                                        <p:tav tm="100000">
                                          <p:val>
                                            <p:strVal val="#ppt_x"/>
                                          </p:val>
                                        </p:tav>
                                      </p:tavLst>
                                    </p:anim>
                                    <p:anim calcmode="lin" valueType="num">
                                      <p:cBhvr>
                                        <p:cTn id="203" dur="1000" fill="hold"/>
                                        <p:tgtEl>
                                          <p:spTgt spid="40999"/>
                                        </p:tgtEl>
                                        <p:attrNameLst>
                                          <p:attrName>ppt_y</p:attrName>
                                        </p:attrNameLst>
                                      </p:cBhvr>
                                      <p:tavLst>
                                        <p:tav tm="0">
                                          <p:val>
                                            <p:strVal val="#ppt_y-.1"/>
                                          </p:val>
                                        </p:tav>
                                        <p:tav tm="100000">
                                          <p:val>
                                            <p:strVal val="#ppt_y"/>
                                          </p:val>
                                        </p:tav>
                                      </p:tavLst>
                                    </p:anim>
                                  </p:childTnLst>
                                </p:cTn>
                              </p:par>
                              <p:par>
                                <p:cTn id="204" presetID="47" presetClass="entr" presetSubtype="0" fill="hold" grpId="0" nodeType="withEffect">
                                  <p:stCondLst>
                                    <p:cond delay="0"/>
                                  </p:stCondLst>
                                  <p:childTnLst>
                                    <p:set>
                                      <p:cBhvr>
                                        <p:cTn id="205" dur="1" fill="hold">
                                          <p:stCondLst>
                                            <p:cond delay="0"/>
                                          </p:stCondLst>
                                        </p:cTn>
                                        <p:tgtEl>
                                          <p:spTgt spid="41001"/>
                                        </p:tgtEl>
                                        <p:attrNameLst>
                                          <p:attrName>style.visibility</p:attrName>
                                        </p:attrNameLst>
                                      </p:cBhvr>
                                      <p:to>
                                        <p:strVal val="visible"/>
                                      </p:to>
                                    </p:set>
                                    <p:animEffect transition="in" filter="fade">
                                      <p:cBhvr>
                                        <p:cTn id="206" dur="1000"/>
                                        <p:tgtEl>
                                          <p:spTgt spid="41001"/>
                                        </p:tgtEl>
                                      </p:cBhvr>
                                    </p:animEffect>
                                    <p:anim calcmode="lin" valueType="num">
                                      <p:cBhvr>
                                        <p:cTn id="207" dur="1000" fill="hold"/>
                                        <p:tgtEl>
                                          <p:spTgt spid="41001"/>
                                        </p:tgtEl>
                                        <p:attrNameLst>
                                          <p:attrName>ppt_x</p:attrName>
                                        </p:attrNameLst>
                                      </p:cBhvr>
                                      <p:tavLst>
                                        <p:tav tm="0">
                                          <p:val>
                                            <p:strVal val="#ppt_x"/>
                                          </p:val>
                                        </p:tav>
                                        <p:tav tm="100000">
                                          <p:val>
                                            <p:strVal val="#ppt_x"/>
                                          </p:val>
                                        </p:tav>
                                      </p:tavLst>
                                    </p:anim>
                                    <p:anim calcmode="lin" valueType="num">
                                      <p:cBhvr>
                                        <p:cTn id="208" dur="1000" fill="hold"/>
                                        <p:tgtEl>
                                          <p:spTgt spid="41001"/>
                                        </p:tgtEl>
                                        <p:attrNameLst>
                                          <p:attrName>ppt_y</p:attrName>
                                        </p:attrNameLst>
                                      </p:cBhvr>
                                      <p:tavLst>
                                        <p:tav tm="0">
                                          <p:val>
                                            <p:strVal val="#ppt_y-.1"/>
                                          </p:val>
                                        </p:tav>
                                        <p:tav tm="100000">
                                          <p:val>
                                            <p:strVal val="#ppt_y"/>
                                          </p:val>
                                        </p:tav>
                                      </p:tavLst>
                                    </p:anim>
                                  </p:childTnLst>
                                </p:cTn>
                              </p:par>
                              <p:par>
                                <p:cTn id="209" presetID="47" presetClass="entr" presetSubtype="0" fill="hold" grpId="0" nodeType="withEffect">
                                  <p:stCondLst>
                                    <p:cond delay="0"/>
                                  </p:stCondLst>
                                  <p:childTnLst>
                                    <p:set>
                                      <p:cBhvr>
                                        <p:cTn id="210" dur="1" fill="hold">
                                          <p:stCondLst>
                                            <p:cond delay="0"/>
                                          </p:stCondLst>
                                        </p:cTn>
                                        <p:tgtEl>
                                          <p:spTgt spid="41002"/>
                                        </p:tgtEl>
                                        <p:attrNameLst>
                                          <p:attrName>style.visibility</p:attrName>
                                        </p:attrNameLst>
                                      </p:cBhvr>
                                      <p:to>
                                        <p:strVal val="visible"/>
                                      </p:to>
                                    </p:set>
                                    <p:animEffect transition="in" filter="fade">
                                      <p:cBhvr>
                                        <p:cTn id="211" dur="1000"/>
                                        <p:tgtEl>
                                          <p:spTgt spid="41002"/>
                                        </p:tgtEl>
                                      </p:cBhvr>
                                    </p:animEffect>
                                    <p:anim calcmode="lin" valueType="num">
                                      <p:cBhvr>
                                        <p:cTn id="212" dur="1000" fill="hold"/>
                                        <p:tgtEl>
                                          <p:spTgt spid="41002"/>
                                        </p:tgtEl>
                                        <p:attrNameLst>
                                          <p:attrName>ppt_x</p:attrName>
                                        </p:attrNameLst>
                                      </p:cBhvr>
                                      <p:tavLst>
                                        <p:tav tm="0">
                                          <p:val>
                                            <p:strVal val="#ppt_x"/>
                                          </p:val>
                                        </p:tav>
                                        <p:tav tm="100000">
                                          <p:val>
                                            <p:strVal val="#ppt_x"/>
                                          </p:val>
                                        </p:tav>
                                      </p:tavLst>
                                    </p:anim>
                                    <p:anim calcmode="lin" valueType="num">
                                      <p:cBhvr>
                                        <p:cTn id="213" dur="1000" fill="hold"/>
                                        <p:tgtEl>
                                          <p:spTgt spid="41002"/>
                                        </p:tgtEl>
                                        <p:attrNameLst>
                                          <p:attrName>ppt_y</p:attrName>
                                        </p:attrNameLst>
                                      </p:cBhvr>
                                      <p:tavLst>
                                        <p:tav tm="0">
                                          <p:val>
                                            <p:strVal val="#ppt_y-.1"/>
                                          </p:val>
                                        </p:tav>
                                        <p:tav tm="100000">
                                          <p:val>
                                            <p:strVal val="#ppt_y"/>
                                          </p:val>
                                        </p:tav>
                                      </p:tavLst>
                                    </p:anim>
                                  </p:childTnLst>
                                </p:cTn>
                              </p:par>
                              <p:par>
                                <p:cTn id="214" presetID="47" presetClass="entr" presetSubtype="0" fill="hold" grpId="0" nodeType="withEffect">
                                  <p:stCondLst>
                                    <p:cond delay="0"/>
                                  </p:stCondLst>
                                  <p:childTnLst>
                                    <p:set>
                                      <p:cBhvr>
                                        <p:cTn id="215" dur="1" fill="hold">
                                          <p:stCondLst>
                                            <p:cond delay="0"/>
                                          </p:stCondLst>
                                        </p:cTn>
                                        <p:tgtEl>
                                          <p:spTgt spid="41003"/>
                                        </p:tgtEl>
                                        <p:attrNameLst>
                                          <p:attrName>style.visibility</p:attrName>
                                        </p:attrNameLst>
                                      </p:cBhvr>
                                      <p:to>
                                        <p:strVal val="visible"/>
                                      </p:to>
                                    </p:set>
                                    <p:animEffect transition="in" filter="fade">
                                      <p:cBhvr>
                                        <p:cTn id="216" dur="1000"/>
                                        <p:tgtEl>
                                          <p:spTgt spid="41003"/>
                                        </p:tgtEl>
                                      </p:cBhvr>
                                    </p:animEffect>
                                    <p:anim calcmode="lin" valueType="num">
                                      <p:cBhvr>
                                        <p:cTn id="217" dur="1000" fill="hold"/>
                                        <p:tgtEl>
                                          <p:spTgt spid="41003"/>
                                        </p:tgtEl>
                                        <p:attrNameLst>
                                          <p:attrName>ppt_x</p:attrName>
                                        </p:attrNameLst>
                                      </p:cBhvr>
                                      <p:tavLst>
                                        <p:tav tm="0">
                                          <p:val>
                                            <p:strVal val="#ppt_x"/>
                                          </p:val>
                                        </p:tav>
                                        <p:tav tm="100000">
                                          <p:val>
                                            <p:strVal val="#ppt_x"/>
                                          </p:val>
                                        </p:tav>
                                      </p:tavLst>
                                    </p:anim>
                                    <p:anim calcmode="lin" valueType="num">
                                      <p:cBhvr>
                                        <p:cTn id="218" dur="1000" fill="hold"/>
                                        <p:tgtEl>
                                          <p:spTgt spid="41003"/>
                                        </p:tgtEl>
                                        <p:attrNameLst>
                                          <p:attrName>ppt_y</p:attrName>
                                        </p:attrNameLst>
                                      </p:cBhvr>
                                      <p:tavLst>
                                        <p:tav tm="0">
                                          <p:val>
                                            <p:strVal val="#ppt_y-.1"/>
                                          </p:val>
                                        </p:tav>
                                        <p:tav tm="100000">
                                          <p:val>
                                            <p:strVal val="#ppt_y"/>
                                          </p:val>
                                        </p:tav>
                                      </p:tavLst>
                                    </p:anim>
                                  </p:childTnLst>
                                </p:cTn>
                              </p:par>
                              <p:par>
                                <p:cTn id="219" presetID="47" presetClass="entr" presetSubtype="0" fill="hold" grpId="0" nodeType="withEffect">
                                  <p:stCondLst>
                                    <p:cond delay="0"/>
                                  </p:stCondLst>
                                  <p:childTnLst>
                                    <p:set>
                                      <p:cBhvr>
                                        <p:cTn id="220" dur="1" fill="hold">
                                          <p:stCondLst>
                                            <p:cond delay="0"/>
                                          </p:stCondLst>
                                        </p:cTn>
                                        <p:tgtEl>
                                          <p:spTgt spid="41004"/>
                                        </p:tgtEl>
                                        <p:attrNameLst>
                                          <p:attrName>style.visibility</p:attrName>
                                        </p:attrNameLst>
                                      </p:cBhvr>
                                      <p:to>
                                        <p:strVal val="visible"/>
                                      </p:to>
                                    </p:set>
                                    <p:animEffect transition="in" filter="fade">
                                      <p:cBhvr>
                                        <p:cTn id="221" dur="1000"/>
                                        <p:tgtEl>
                                          <p:spTgt spid="41004"/>
                                        </p:tgtEl>
                                      </p:cBhvr>
                                    </p:animEffect>
                                    <p:anim calcmode="lin" valueType="num">
                                      <p:cBhvr>
                                        <p:cTn id="222" dur="1000" fill="hold"/>
                                        <p:tgtEl>
                                          <p:spTgt spid="41004"/>
                                        </p:tgtEl>
                                        <p:attrNameLst>
                                          <p:attrName>ppt_x</p:attrName>
                                        </p:attrNameLst>
                                      </p:cBhvr>
                                      <p:tavLst>
                                        <p:tav tm="0">
                                          <p:val>
                                            <p:strVal val="#ppt_x"/>
                                          </p:val>
                                        </p:tav>
                                        <p:tav tm="100000">
                                          <p:val>
                                            <p:strVal val="#ppt_x"/>
                                          </p:val>
                                        </p:tav>
                                      </p:tavLst>
                                    </p:anim>
                                    <p:anim calcmode="lin" valueType="num">
                                      <p:cBhvr>
                                        <p:cTn id="223" dur="1000" fill="hold"/>
                                        <p:tgtEl>
                                          <p:spTgt spid="410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1" animBg="1"/>
      <p:bldP spid="40965" grpId="0"/>
      <p:bldP spid="40966" grpId="0" animBg="1"/>
      <p:bldP spid="40966" grpId="1" animBg="1"/>
      <p:bldP spid="40967" grpId="0" animBg="1"/>
      <p:bldP spid="40967" grpId="1" animBg="1"/>
      <p:bldP spid="40968" grpId="0"/>
      <p:bldP spid="40968" grpId="1"/>
      <p:bldP spid="261127" grpId="0"/>
      <p:bldP spid="261127" grpId="1"/>
      <p:bldP spid="14" grpId="0"/>
      <p:bldP spid="14" grpId="1"/>
      <p:bldP spid="22" grpId="0"/>
      <p:bldP spid="22" grpId="1"/>
      <p:bldP spid="40978" grpId="0"/>
      <p:bldP spid="40978" grpId="1"/>
      <p:bldP spid="40990" grpId="0"/>
      <p:bldP spid="40990" grpId="1"/>
      <p:bldP spid="40991" grpId="0" animBg="1"/>
      <p:bldP spid="40992" grpId="0" animBg="1"/>
      <p:bldP spid="40993" grpId="0"/>
      <p:bldP spid="45" grpId="0"/>
      <p:bldP spid="40996" grpId="0"/>
      <p:bldP spid="40996" grpId="1"/>
      <p:bldP spid="40997" grpId="0"/>
      <p:bldP spid="40999" grpId="0"/>
      <p:bldP spid="27" grpId="0" bldLvl="0" animBg="1"/>
      <p:bldP spid="41001" grpId="0" animBg="1"/>
      <p:bldP spid="41002" grpId="0"/>
      <p:bldP spid="41003" grpId="0" animBg="1"/>
      <p:bldP spid="4100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图片 8"/>
          <p:cNvPicPr>
            <a:picLocks noChangeAspect="1"/>
          </p:cNvPicPr>
          <p:nvPr/>
        </p:nvPicPr>
        <p:blipFill>
          <a:blip r:embed="rId1" cstate="print"/>
          <a:stretch>
            <a:fillRect/>
          </a:stretch>
        </p:blipFill>
        <p:spPr>
          <a:xfrm>
            <a:off x="568325" y="715963"/>
            <a:ext cx="7937500" cy="541337"/>
          </a:xfrm>
          <a:prstGeom prst="rect">
            <a:avLst/>
          </a:prstGeom>
          <a:noFill/>
          <a:ln w="9525">
            <a:noFill/>
          </a:ln>
        </p:spPr>
      </p:pic>
      <p:sp>
        <p:nvSpPr>
          <p:cNvPr id="41986" name="文本框 15"/>
          <p:cNvSpPr txBox="1"/>
          <p:nvPr/>
        </p:nvSpPr>
        <p:spPr>
          <a:xfrm>
            <a:off x="2163763" y="222250"/>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五、水资源税改革试点的主要内容</a:t>
            </a:r>
            <a:endParaRPr lang="zh-CN" altLang="en-US" sz="2400">
              <a:latin typeface="方正小标宋简体" panose="02010601030101010101" charset="-122"/>
              <a:ea typeface="方正小标宋简体" panose="02010601030101010101" charset="-122"/>
            </a:endParaRPr>
          </a:p>
        </p:txBody>
      </p:sp>
      <p:sp>
        <p:nvSpPr>
          <p:cNvPr id="41987" name="矩形 179"/>
          <p:cNvSpPr/>
          <p:nvPr/>
        </p:nvSpPr>
        <p:spPr>
          <a:xfrm>
            <a:off x="2427288" y="1257300"/>
            <a:ext cx="4257675" cy="5359400"/>
          </a:xfrm>
          <a:prstGeom prst="rect">
            <a:avLst/>
          </a:prstGeom>
          <a:solidFill>
            <a:srgbClr val="002060"/>
          </a:solidFill>
          <a:ln w="25400" cap="flat" cmpd="sng">
            <a:solidFill>
              <a:srgbClr val="B43C0C"/>
            </a:solidFill>
            <a:prstDash val="solid"/>
            <a:bevel/>
            <a:headEnd type="none" w="med" len="med"/>
            <a:tailEnd type="none" w="med" len="med"/>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88" name="圆角矩形 180"/>
          <p:cNvSpPr/>
          <p:nvPr/>
        </p:nvSpPr>
        <p:spPr>
          <a:xfrm>
            <a:off x="2552700" y="1346200"/>
            <a:ext cx="4032250" cy="5159375"/>
          </a:xfrm>
          <a:prstGeom prst="roundRect">
            <a:avLst>
              <a:gd name="adj" fmla="val 4907"/>
            </a:avLst>
          </a:prstGeom>
          <a:solidFill>
            <a:srgbClr val="FFFFFF"/>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89" name="圆角矩形 181"/>
          <p:cNvSpPr/>
          <p:nvPr/>
        </p:nvSpPr>
        <p:spPr>
          <a:xfrm>
            <a:off x="2552700" y="1346200"/>
            <a:ext cx="3968750" cy="5159375"/>
          </a:xfrm>
          <a:prstGeom prst="roundRect">
            <a:avLst>
              <a:gd name="adj" fmla="val 4907"/>
            </a:avLst>
          </a:prstGeom>
          <a:solidFill>
            <a:srgbClr val="FFFFFF"/>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90" name="圆角矩形 182"/>
          <p:cNvSpPr/>
          <p:nvPr/>
        </p:nvSpPr>
        <p:spPr>
          <a:xfrm>
            <a:off x="2562225" y="5643563"/>
            <a:ext cx="3959225" cy="862012"/>
          </a:xfrm>
          <a:prstGeom prst="roundRect">
            <a:avLst>
              <a:gd name="adj" fmla="val 4907"/>
            </a:avLst>
          </a:prstGeom>
          <a:solidFill>
            <a:srgbClr val="00B0F0"/>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91" name="圆角矩形 183"/>
          <p:cNvSpPr/>
          <p:nvPr/>
        </p:nvSpPr>
        <p:spPr>
          <a:xfrm>
            <a:off x="2552700" y="4805363"/>
            <a:ext cx="3968750" cy="863600"/>
          </a:xfrm>
          <a:prstGeom prst="roundRect">
            <a:avLst>
              <a:gd name="adj" fmla="val 4907"/>
            </a:avLst>
          </a:prstGeom>
          <a:solidFill>
            <a:srgbClr val="2E75B6"/>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92" name="圆角矩形 184"/>
          <p:cNvSpPr/>
          <p:nvPr/>
        </p:nvSpPr>
        <p:spPr>
          <a:xfrm>
            <a:off x="2552700" y="4805363"/>
            <a:ext cx="1152525" cy="863600"/>
          </a:xfrm>
          <a:prstGeom prst="roundRect">
            <a:avLst>
              <a:gd name="adj" fmla="val 4907"/>
            </a:avLst>
          </a:prstGeom>
          <a:solidFill>
            <a:srgbClr val="FFFFFF"/>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93" name="圆角矩形 185"/>
          <p:cNvSpPr/>
          <p:nvPr/>
        </p:nvSpPr>
        <p:spPr>
          <a:xfrm>
            <a:off x="2562225" y="3963988"/>
            <a:ext cx="3959225" cy="860425"/>
          </a:xfrm>
          <a:prstGeom prst="roundRect">
            <a:avLst>
              <a:gd name="adj" fmla="val 4907"/>
            </a:avLst>
          </a:prstGeom>
          <a:solidFill>
            <a:srgbClr val="00B0F0"/>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94" name="圆角矩形 186"/>
          <p:cNvSpPr/>
          <p:nvPr/>
        </p:nvSpPr>
        <p:spPr>
          <a:xfrm>
            <a:off x="2552700" y="3127375"/>
            <a:ext cx="3968750" cy="862013"/>
          </a:xfrm>
          <a:prstGeom prst="roundRect">
            <a:avLst>
              <a:gd name="adj" fmla="val 4907"/>
            </a:avLst>
          </a:prstGeom>
          <a:solidFill>
            <a:srgbClr val="2E75B6"/>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95" name="圆角矩形 187"/>
          <p:cNvSpPr/>
          <p:nvPr/>
        </p:nvSpPr>
        <p:spPr>
          <a:xfrm>
            <a:off x="2552700" y="3127375"/>
            <a:ext cx="1152525" cy="862013"/>
          </a:xfrm>
          <a:prstGeom prst="roundRect">
            <a:avLst>
              <a:gd name="adj" fmla="val 4907"/>
            </a:avLst>
          </a:prstGeom>
          <a:solidFill>
            <a:srgbClr val="FFFFFF"/>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96" name="圆角矩形 188"/>
          <p:cNvSpPr/>
          <p:nvPr/>
        </p:nvSpPr>
        <p:spPr>
          <a:xfrm>
            <a:off x="2562225" y="2279650"/>
            <a:ext cx="3959225" cy="860425"/>
          </a:xfrm>
          <a:prstGeom prst="roundRect">
            <a:avLst>
              <a:gd name="adj" fmla="val 4907"/>
            </a:avLst>
          </a:prstGeom>
          <a:solidFill>
            <a:srgbClr val="00B0F0"/>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97" name="圆角矩形 189"/>
          <p:cNvSpPr/>
          <p:nvPr/>
        </p:nvSpPr>
        <p:spPr>
          <a:xfrm>
            <a:off x="2552700" y="1443038"/>
            <a:ext cx="3968750" cy="862012"/>
          </a:xfrm>
          <a:prstGeom prst="roundRect">
            <a:avLst>
              <a:gd name="adj" fmla="val 4907"/>
            </a:avLst>
          </a:prstGeom>
          <a:solidFill>
            <a:srgbClr val="2E75B6"/>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sp>
        <p:nvSpPr>
          <p:cNvPr id="41998" name="圆角矩形 190"/>
          <p:cNvSpPr/>
          <p:nvPr/>
        </p:nvSpPr>
        <p:spPr>
          <a:xfrm>
            <a:off x="2552700" y="1443038"/>
            <a:ext cx="1152525" cy="862012"/>
          </a:xfrm>
          <a:prstGeom prst="roundRect">
            <a:avLst>
              <a:gd name="adj" fmla="val 4907"/>
            </a:avLst>
          </a:prstGeom>
          <a:solidFill>
            <a:srgbClr val="FFFFFF"/>
          </a:solidFill>
          <a:ln w="25400">
            <a:noFill/>
          </a:ln>
        </p:spPr>
        <p:txBody>
          <a:bodyPr anchor="ctr"/>
          <a:lstStyle/>
          <a:p>
            <a:pPr algn="ctr"/>
            <a:endParaRPr lang="zh-CN" altLang="zh-CN" b="1" i="1">
              <a:solidFill>
                <a:srgbClr val="FFFFFF"/>
              </a:solidFill>
              <a:latin typeface="Calibri" panose="020F0502020204030204" charset="0"/>
              <a:ea typeface="Calibri" panose="020F0502020204030204" charset="0"/>
              <a:sym typeface="Calibri" panose="020F0502020204030204" charset="0"/>
            </a:endParaRPr>
          </a:p>
        </p:txBody>
      </p:sp>
      <p:grpSp>
        <p:nvGrpSpPr>
          <p:cNvPr id="41999" name="组合 191"/>
          <p:cNvGrpSpPr/>
          <p:nvPr/>
        </p:nvGrpSpPr>
        <p:grpSpPr>
          <a:xfrm>
            <a:off x="2498725" y="1474788"/>
            <a:ext cx="161925" cy="4992687"/>
            <a:chOff x="0" y="0"/>
            <a:chExt cx="324036" cy="5715448"/>
          </a:xfrm>
        </p:grpSpPr>
        <p:grpSp>
          <p:nvGrpSpPr>
            <p:cNvPr id="42000" name="组合 192"/>
            <p:cNvGrpSpPr/>
            <p:nvPr/>
          </p:nvGrpSpPr>
          <p:grpSpPr>
            <a:xfrm>
              <a:off x="0" y="0"/>
              <a:ext cx="324036" cy="263280"/>
              <a:chOff x="0" y="0"/>
              <a:chExt cx="324036" cy="263280"/>
            </a:xfrm>
          </p:grpSpPr>
          <p:sp>
            <p:nvSpPr>
              <p:cNvPr id="42001" name="空心弧 241"/>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02" name="空心弧 242"/>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03" name="组合 193"/>
            <p:cNvGrpSpPr/>
            <p:nvPr/>
          </p:nvGrpSpPr>
          <p:grpSpPr>
            <a:xfrm>
              <a:off x="0" y="340456"/>
              <a:ext cx="324036" cy="263280"/>
              <a:chOff x="0" y="0"/>
              <a:chExt cx="324036" cy="263280"/>
            </a:xfrm>
          </p:grpSpPr>
          <p:sp>
            <p:nvSpPr>
              <p:cNvPr id="42004" name="空心弧 239"/>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05" name="空心弧 240"/>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06" name="组合 194"/>
            <p:cNvGrpSpPr/>
            <p:nvPr/>
          </p:nvGrpSpPr>
          <p:grpSpPr>
            <a:xfrm>
              <a:off x="0" y="681521"/>
              <a:ext cx="324036" cy="263280"/>
              <a:chOff x="0" y="0"/>
              <a:chExt cx="324036" cy="263280"/>
            </a:xfrm>
          </p:grpSpPr>
          <p:sp>
            <p:nvSpPr>
              <p:cNvPr id="42007" name="空心弧 237"/>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08" name="空心弧 238"/>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09" name="组合 195"/>
            <p:cNvGrpSpPr/>
            <p:nvPr/>
          </p:nvGrpSpPr>
          <p:grpSpPr>
            <a:xfrm>
              <a:off x="0" y="1021977"/>
              <a:ext cx="324036" cy="263280"/>
              <a:chOff x="0" y="0"/>
              <a:chExt cx="324036" cy="263280"/>
            </a:xfrm>
          </p:grpSpPr>
          <p:sp>
            <p:nvSpPr>
              <p:cNvPr id="42010" name="空心弧 235"/>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11" name="空心弧 236"/>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12" name="组合 196"/>
            <p:cNvGrpSpPr/>
            <p:nvPr/>
          </p:nvGrpSpPr>
          <p:grpSpPr>
            <a:xfrm>
              <a:off x="0" y="1363042"/>
              <a:ext cx="324036" cy="263280"/>
              <a:chOff x="0" y="0"/>
              <a:chExt cx="324036" cy="263280"/>
            </a:xfrm>
          </p:grpSpPr>
          <p:sp>
            <p:nvSpPr>
              <p:cNvPr id="42013" name="空心弧 233"/>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14" name="空心弧 234"/>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15" name="组合 197"/>
            <p:cNvGrpSpPr/>
            <p:nvPr/>
          </p:nvGrpSpPr>
          <p:grpSpPr>
            <a:xfrm>
              <a:off x="0" y="1703498"/>
              <a:ext cx="324036" cy="263280"/>
              <a:chOff x="0" y="0"/>
              <a:chExt cx="324036" cy="263280"/>
            </a:xfrm>
          </p:grpSpPr>
          <p:sp>
            <p:nvSpPr>
              <p:cNvPr id="42016" name="空心弧 231"/>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17" name="空心弧 232"/>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18" name="组合 198"/>
            <p:cNvGrpSpPr/>
            <p:nvPr/>
          </p:nvGrpSpPr>
          <p:grpSpPr>
            <a:xfrm>
              <a:off x="0" y="2044563"/>
              <a:ext cx="324036" cy="263280"/>
              <a:chOff x="0" y="0"/>
              <a:chExt cx="324036" cy="263280"/>
            </a:xfrm>
          </p:grpSpPr>
          <p:sp>
            <p:nvSpPr>
              <p:cNvPr id="42019" name="空心弧 229"/>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20" name="空心弧 230"/>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21" name="组合 199"/>
            <p:cNvGrpSpPr/>
            <p:nvPr/>
          </p:nvGrpSpPr>
          <p:grpSpPr>
            <a:xfrm>
              <a:off x="0" y="2385019"/>
              <a:ext cx="324036" cy="263280"/>
              <a:chOff x="0" y="0"/>
              <a:chExt cx="324036" cy="263280"/>
            </a:xfrm>
          </p:grpSpPr>
          <p:sp>
            <p:nvSpPr>
              <p:cNvPr id="42022" name="空心弧 227"/>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23" name="空心弧 228"/>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24" name="组合 200"/>
            <p:cNvGrpSpPr/>
            <p:nvPr/>
          </p:nvGrpSpPr>
          <p:grpSpPr>
            <a:xfrm>
              <a:off x="0" y="2726084"/>
              <a:ext cx="324036" cy="263280"/>
              <a:chOff x="0" y="0"/>
              <a:chExt cx="324036" cy="263280"/>
            </a:xfrm>
          </p:grpSpPr>
          <p:sp>
            <p:nvSpPr>
              <p:cNvPr id="42025" name="空心弧 225"/>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26" name="空心弧 226"/>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27" name="组合 201"/>
            <p:cNvGrpSpPr/>
            <p:nvPr/>
          </p:nvGrpSpPr>
          <p:grpSpPr>
            <a:xfrm>
              <a:off x="0" y="3066540"/>
              <a:ext cx="324036" cy="263280"/>
              <a:chOff x="0" y="0"/>
              <a:chExt cx="324036" cy="263280"/>
            </a:xfrm>
          </p:grpSpPr>
          <p:sp>
            <p:nvSpPr>
              <p:cNvPr id="42028" name="空心弧 223"/>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29" name="空心弧 224"/>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30" name="组合 202"/>
            <p:cNvGrpSpPr/>
            <p:nvPr/>
          </p:nvGrpSpPr>
          <p:grpSpPr>
            <a:xfrm>
              <a:off x="0" y="3407605"/>
              <a:ext cx="324036" cy="263280"/>
              <a:chOff x="0" y="0"/>
              <a:chExt cx="324036" cy="263280"/>
            </a:xfrm>
          </p:grpSpPr>
          <p:sp>
            <p:nvSpPr>
              <p:cNvPr id="42031" name="空心弧 221"/>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32" name="空心弧 222"/>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33" name="组合 203"/>
            <p:cNvGrpSpPr/>
            <p:nvPr/>
          </p:nvGrpSpPr>
          <p:grpSpPr>
            <a:xfrm>
              <a:off x="0" y="3748061"/>
              <a:ext cx="324036" cy="263280"/>
              <a:chOff x="0" y="0"/>
              <a:chExt cx="324036" cy="263280"/>
            </a:xfrm>
          </p:grpSpPr>
          <p:sp>
            <p:nvSpPr>
              <p:cNvPr id="42034" name="空心弧 219"/>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35" name="空心弧 220"/>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36" name="组合 204"/>
            <p:cNvGrpSpPr/>
            <p:nvPr/>
          </p:nvGrpSpPr>
          <p:grpSpPr>
            <a:xfrm>
              <a:off x="0" y="4089126"/>
              <a:ext cx="324036" cy="263280"/>
              <a:chOff x="0" y="0"/>
              <a:chExt cx="324036" cy="263280"/>
            </a:xfrm>
          </p:grpSpPr>
          <p:sp>
            <p:nvSpPr>
              <p:cNvPr id="42037" name="空心弧 217"/>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38" name="空心弧 218"/>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39" name="组合 205"/>
            <p:cNvGrpSpPr/>
            <p:nvPr/>
          </p:nvGrpSpPr>
          <p:grpSpPr>
            <a:xfrm>
              <a:off x="0" y="4429582"/>
              <a:ext cx="324036" cy="263280"/>
              <a:chOff x="0" y="0"/>
              <a:chExt cx="324036" cy="263280"/>
            </a:xfrm>
          </p:grpSpPr>
          <p:sp>
            <p:nvSpPr>
              <p:cNvPr id="42040" name="空心弧 215"/>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41" name="空心弧 216"/>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42" name="组合 206"/>
            <p:cNvGrpSpPr/>
            <p:nvPr/>
          </p:nvGrpSpPr>
          <p:grpSpPr>
            <a:xfrm>
              <a:off x="0" y="4770647"/>
              <a:ext cx="324036" cy="263280"/>
              <a:chOff x="0" y="0"/>
              <a:chExt cx="324036" cy="263280"/>
            </a:xfrm>
          </p:grpSpPr>
          <p:sp>
            <p:nvSpPr>
              <p:cNvPr id="42043" name="空心弧 213"/>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44" name="空心弧 214"/>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45" name="组合 207"/>
            <p:cNvGrpSpPr/>
            <p:nvPr/>
          </p:nvGrpSpPr>
          <p:grpSpPr>
            <a:xfrm>
              <a:off x="0" y="5111103"/>
              <a:ext cx="324036" cy="263280"/>
              <a:chOff x="0" y="0"/>
              <a:chExt cx="324036" cy="263280"/>
            </a:xfrm>
          </p:grpSpPr>
          <p:sp>
            <p:nvSpPr>
              <p:cNvPr id="42046" name="空心弧 211"/>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47" name="空心弧 212"/>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nvGrpSpPr>
            <p:cNvPr id="42048" name="组合 208"/>
            <p:cNvGrpSpPr/>
            <p:nvPr/>
          </p:nvGrpSpPr>
          <p:grpSpPr>
            <a:xfrm>
              <a:off x="0" y="5452168"/>
              <a:ext cx="324036" cy="263280"/>
              <a:chOff x="0" y="0"/>
              <a:chExt cx="324036" cy="263280"/>
            </a:xfrm>
          </p:grpSpPr>
          <p:sp>
            <p:nvSpPr>
              <p:cNvPr id="42049" name="空心弧 209"/>
              <p:cNvSpPr/>
              <p:nvPr/>
            </p:nvSpPr>
            <p:spPr>
              <a:xfrm>
                <a:off x="0" y="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sp>
            <p:nvSpPr>
              <p:cNvPr id="42050" name="空心弧 210"/>
              <p:cNvSpPr/>
              <p:nvPr/>
            </p:nvSpPr>
            <p:spPr>
              <a:xfrm>
                <a:off x="0" y="87760"/>
                <a:ext cx="324036" cy="175520"/>
              </a:xfrm>
              <a:custGeom>
                <a:avLst/>
                <a:gdLst/>
                <a:ahLst/>
                <a:cxnLst>
                  <a:cxn ang="270">
                    <a:pos x="10800" y="0"/>
                  </a:cxn>
                  <a:cxn ang="180">
                    <a:pos x="2700" y="10800"/>
                  </a:cxn>
                  <a:cxn ang="270">
                    <a:pos x="10800" y="5400"/>
                  </a:cxn>
                  <a:cxn ang="0">
                    <a:pos x="18900" y="10800"/>
                  </a:cxn>
                </a:cxnLst>
                <a:rect l="0" t="0" r="0" b="0"/>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gradFill rotWithShape="1">
                <a:gsLst>
                  <a:gs pos="0">
                    <a:srgbClr val="494949">
                      <a:alpha val="100000"/>
                    </a:srgbClr>
                  </a:gs>
                  <a:gs pos="50000">
                    <a:srgbClr val="6A6A6A">
                      <a:alpha val="100000"/>
                    </a:srgbClr>
                  </a:gs>
                  <a:gs pos="100000">
                    <a:srgbClr val="7F7F7F">
                      <a:alpha val="100000"/>
                    </a:srgbClr>
                  </a:gs>
                </a:gsLst>
                <a:path path="rect">
                  <a:fillToRect l="50000" t="50000" r="50000" b="50000"/>
                </a:path>
                <a:tileRect/>
              </a:gradFill>
              <a:ln w="25400">
                <a:noFill/>
              </a:ln>
            </p:spPr>
            <p:txBody>
              <a:bodyPr/>
              <a:lstStyle/>
              <a:p>
                <a:endParaRPr lang="zh-CN" altLang="en-US"/>
              </a:p>
            </p:txBody>
          </p:sp>
        </p:grpSp>
      </p:grpSp>
      <p:sp>
        <p:nvSpPr>
          <p:cNvPr id="302158" name="TextBox 255"/>
          <p:cNvSpPr/>
          <p:nvPr/>
        </p:nvSpPr>
        <p:spPr>
          <a:xfrm>
            <a:off x="2755900" y="1612900"/>
            <a:ext cx="742950" cy="534988"/>
          </a:xfrm>
          <a:prstGeom prst="rect">
            <a:avLst/>
          </a:prstGeom>
          <a:noFill/>
          <a:ln w="9525">
            <a:noFill/>
          </a:ln>
        </p:spPr>
        <p:txBody>
          <a:bodyPr wrap="square">
            <a:spAutoFit/>
          </a:bodyPr>
          <a:lstStyle/>
          <a:p>
            <a:pPr algn="ctr" fontAlgn="base">
              <a:lnSpc>
                <a:spcPct val="80000"/>
              </a:lnSpc>
              <a:buNone/>
            </a:pPr>
            <a:r>
              <a:rPr lang="en-US" altLang="x-none" sz="3600" b="1" i="1" strike="noStrike" baseline="0" noProof="1">
                <a:solidFill>
                  <a:schemeClr val="tx1"/>
                </a:solidFill>
                <a:uFillTx/>
                <a:latin typeface="浪漫雅圆" charset="-122"/>
                <a:ea typeface="微软雅黑" panose="020B0503020204020204" charset="-122"/>
                <a:cs typeface="+mn-cs"/>
                <a:sym typeface="浪漫雅圆" charset="-122"/>
              </a:rPr>
              <a:t>01</a:t>
            </a:r>
            <a:endParaRPr lang="en-US" altLang="x-none" sz="3600" b="1" i="1" strike="noStrike" baseline="0" noProof="1">
              <a:solidFill>
                <a:schemeClr val="tx1"/>
              </a:solidFill>
              <a:uFillTx/>
              <a:latin typeface="浪漫雅圆" charset="-122"/>
              <a:ea typeface="微软雅黑" panose="020B0503020204020204" charset="-122"/>
              <a:sym typeface="浪漫雅圆" charset="-122"/>
            </a:endParaRPr>
          </a:p>
        </p:txBody>
      </p:sp>
      <p:sp>
        <p:nvSpPr>
          <p:cNvPr id="42052" name="TextBox 256"/>
          <p:cNvSpPr/>
          <p:nvPr/>
        </p:nvSpPr>
        <p:spPr>
          <a:xfrm>
            <a:off x="3721100" y="1495425"/>
            <a:ext cx="2851150" cy="706438"/>
          </a:xfrm>
          <a:prstGeom prst="rect">
            <a:avLst/>
          </a:prstGeom>
          <a:noFill/>
          <a:ln w="9525">
            <a:noFill/>
          </a:ln>
        </p:spPr>
        <p:txBody>
          <a:bodyPr wrap="square" anchor="t">
            <a:spAutoFit/>
          </a:bodyPr>
          <a:lstStyle/>
          <a:p>
            <a:r>
              <a:rPr lang="zh-CN" altLang="en-US" sz="2000" b="1" dirty="0">
                <a:solidFill>
                  <a:srgbClr val="FFFFFF"/>
                </a:solidFill>
                <a:latin typeface="Arial" panose="020B0604020202020204" pitchFamily="34" charset="0"/>
                <a:ea typeface="微软雅黑" panose="020B0503020204020204" charset="-122"/>
                <a:sym typeface="Arial" panose="020B0604020202020204" pitchFamily="34" charset="0"/>
              </a:rPr>
              <a:t>规定限额内的农业生产取用水，免征水资源税</a:t>
            </a:r>
            <a:endParaRPr lang="zh-CN" altLang="en-US" sz="2000" b="1"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02160" name="TextBox 257"/>
          <p:cNvSpPr/>
          <p:nvPr/>
        </p:nvSpPr>
        <p:spPr>
          <a:xfrm>
            <a:off x="3733800" y="2389188"/>
            <a:ext cx="2851150" cy="706438"/>
          </a:xfrm>
          <a:prstGeom prst="rect">
            <a:avLst/>
          </a:prstGeom>
          <a:noFill/>
          <a:ln w="9525">
            <a:noFill/>
          </a:ln>
        </p:spPr>
        <p:txBody>
          <a:bodyPr wrap="square">
            <a:spAutoFit/>
          </a:bodyPr>
          <a:lstStyle/>
          <a:p>
            <a:pPr fontAlgn="base">
              <a:buNone/>
            </a:pPr>
            <a:r>
              <a:rPr lang="zh-CN" altLang="en-US" sz="2000" b="1" strike="noStrike" baseline="0" noProof="1">
                <a:solidFill>
                  <a:schemeClr val="tx1"/>
                </a:solidFill>
                <a:uFillTx/>
                <a:latin typeface="Arial" panose="020B0604020202020204" pitchFamily="34" charset="0"/>
                <a:ea typeface="微软雅黑" panose="020B0503020204020204" charset="-122"/>
                <a:cs typeface="+mn-cs"/>
                <a:sym typeface="Arial" panose="020B0604020202020204" pitchFamily="34" charset="0"/>
              </a:rPr>
              <a:t>取用污水处理再生水，免征水资源税</a:t>
            </a:r>
            <a:endParaRPr lang="zh-CN" altLang="en-US" sz="2000" b="1" strike="noStrike" baseline="0" noProof="1">
              <a:solidFill>
                <a:schemeClr val="tx1"/>
              </a:solidFill>
              <a:uFillTx/>
              <a:latin typeface="Arial" panose="020B0604020202020204" pitchFamily="34" charset="0"/>
              <a:ea typeface="微软雅黑" panose="020B0503020204020204" charset="-122"/>
              <a:sym typeface="Arial" panose="020B0604020202020204" pitchFamily="34" charset="0"/>
            </a:endParaRPr>
          </a:p>
        </p:txBody>
      </p:sp>
      <p:sp>
        <p:nvSpPr>
          <p:cNvPr id="302161" name="TextBox 258"/>
          <p:cNvSpPr/>
          <p:nvPr/>
        </p:nvSpPr>
        <p:spPr>
          <a:xfrm>
            <a:off x="2755900" y="3327400"/>
            <a:ext cx="742950" cy="533400"/>
          </a:xfrm>
          <a:prstGeom prst="rect">
            <a:avLst/>
          </a:prstGeom>
          <a:noFill/>
          <a:ln w="9525">
            <a:noFill/>
          </a:ln>
        </p:spPr>
        <p:txBody>
          <a:bodyPr wrap="square">
            <a:spAutoFit/>
          </a:bodyPr>
          <a:lstStyle/>
          <a:p>
            <a:pPr algn="ctr" fontAlgn="base">
              <a:lnSpc>
                <a:spcPct val="80000"/>
              </a:lnSpc>
              <a:buNone/>
            </a:pPr>
            <a:r>
              <a:rPr lang="en-US" altLang="x-none" sz="3600" b="1" i="1" strike="noStrike" baseline="0" noProof="1">
                <a:solidFill>
                  <a:schemeClr val="tx1"/>
                </a:solidFill>
                <a:latin typeface="浪漫雅圆" charset="-122"/>
                <a:ea typeface="微软雅黑" panose="020B0503020204020204" charset="-122"/>
                <a:cs typeface="+mn-cs"/>
                <a:sym typeface="浪漫雅圆" charset="-122"/>
              </a:rPr>
              <a:t>0</a:t>
            </a:r>
            <a:r>
              <a:rPr lang="en-US" altLang="x-none" sz="3600" b="1" i="1" strike="noStrike" baseline="0" noProof="1">
                <a:solidFill>
                  <a:schemeClr val="tx1"/>
                </a:solidFill>
                <a:uFillTx/>
                <a:latin typeface="浪漫雅圆" charset="-122"/>
                <a:ea typeface="微软雅黑" panose="020B0503020204020204" charset="-122"/>
                <a:cs typeface="+mn-cs"/>
                <a:sym typeface="浪漫雅圆" charset="-122"/>
              </a:rPr>
              <a:t>3</a:t>
            </a:r>
            <a:endParaRPr lang="en-US" altLang="x-none" sz="3600" b="1" i="1" strike="noStrike" baseline="0" noProof="1">
              <a:solidFill>
                <a:schemeClr val="tx1"/>
              </a:solidFill>
              <a:uFillTx/>
              <a:latin typeface="浪漫雅圆" charset="-122"/>
              <a:ea typeface="微软雅黑" panose="020B0503020204020204" charset="-122"/>
              <a:sym typeface="浪漫雅圆" charset="-122"/>
            </a:endParaRPr>
          </a:p>
        </p:txBody>
      </p:sp>
      <p:sp>
        <p:nvSpPr>
          <p:cNvPr id="42055" name="TextBox 259"/>
          <p:cNvSpPr/>
          <p:nvPr/>
        </p:nvSpPr>
        <p:spPr>
          <a:xfrm>
            <a:off x="3733800" y="3195638"/>
            <a:ext cx="2724150" cy="737235"/>
          </a:xfrm>
          <a:prstGeom prst="rect">
            <a:avLst/>
          </a:prstGeom>
          <a:noFill/>
          <a:ln w="9525">
            <a:noFill/>
          </a:ln>
        </p:spPr>
        <p:txBody>
          <a:bodyPr wrap="square" anchor="t">
            <a:spAutoFit/>
          </a:bodyPr>
          <a:lstStyle/>
          <a:p>
            <a:r>
              <a:rPr lang="zh-CN" altLang="en-US" sz="1400" b="1" dirty="0">
                <a:solidFill>
                  <a:srgbClr val="FFFFFF"/>
                </a:solidFill>
                <a:latin typeface="Arial" panose="020B0604020202020204" pitchFamily="34" charset="0"/>
                <a:ea typeface="微软雅黑" panose="020B0503020204020204" charset="-122"/>
                <a:sym typeface="Arial" panose="020B0604020202020204" pitchFamily="34" charset="0"/>
              </a:rPr>
              <a:t>除接入城镇公共供水管网以外，军队、武警部队通过其他方式取用水的，免征水资源税</a:t>
            </a:r>
            <a:endParaRPr lang="zh-CN" altLang="en-US" sz="1400" b="1"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42056" name="TextBox 260"/>
          <p:cNvSpPr/>
          <p:nvPr/>
        </p:nvSpPr>
        <p:spPr>
          <a:xfrm>
            <a:off x="2755900" y="4164013"/>
            <a:ext cx="742950" cy="534987"/>
          </a:xfrm>
          <a:prstGeom prst="rect">
            <a:avLst/>
          </a:prstGeom>
          <a:noFill/>
          <a:ln w="9525">
            <a:noFill/>
          </a:ln>
        </p:spPr>
        <p:txBody>
          <a:bodyPr wrap="square" anchor="t">
            <a:spAutoFit/>
          </a:bodyPr>
          <a:lstStyle/>
          <a:p>
            <a:pPr algn="ctr">
              <a:lnSpc>
                <a:spcPct val="80000"/>
              </a:lnSpc>
            </a:pPr>
            <a:r>
              <a:rPr lang="en-US" altLang="x-none" sz="3600" b="1" i="1" dirty="0">
                <a:solidFill>
                  <a:srgbClr val="FFFFFF"/>
                </a:solidFill>
                <a:latin typeface="浪漫雅圆" charset="-122"/>
                <a:ea typeface="微软雅黑" panose="020B0503020204020204" charset="-122"/>
                <a:sym typeface="浪漫雅圆" charset="-122"/>
              </a:rPr>
              <a:t>04</a:t>
            </a:r>
            <a:endParaRPr lang="en-US" altLang="x-none" sz="3600" b="1" i="1" dirty="0">
              <a:solidFill>
                <a:srgbClr val="FFFFFF"/>
              </a:solidFill>
              <a:latin typeface="浪漫雅圆" charset="-122"/>
              <a:ea typeface="微软雅黑" panose="020B0503020204020204" charset="-122"/>
              <a:sym typeface="浪漫雅圆" charset="-122"/>
            </a:endParaRPr>
          </a:p>
        </p:txBody>
      </p:sp>
      <p:sp>
        <p:nvSpPr>
          <p:cNvPr id="302165" name="TextBox 262"/>
          <p:cNvSpPr/>
          <p:nvPr/>
        </p:nvSpPr>
        <p:spPr>
          <a:xfrm>
            <a:off x="2755900" y="5040313"/>
            <a:ext cx="742950" cy="534988"/>
          </a:xfrm>
          <a:prstGeom prst="rect">
            <a:avLst/>
          </a:prstGeom>
          <a:noFill/>
          <a:ln w="9525">
            <a:noFill/>
          </a:ln>
        </p:spPr>
        <p:txBody>
          <a:bodyPr wrap="square">
            <a:spAutoFit/>
          </a:bodyPr>
          <a:lstStyle/>
          <a:p>
            <a:pPr algn="ctr" fontAlgn="base">
              <a:lnSpc>
                <a:spcPct val="80000"/>
              </a:lnSpc>
              <a:buNone/>
            </a:pPr>
            <a:r>
              <a:rPr lang="en-US" altLang="x-none" sz="3600" b="1" i="1" strike="noStrike" baseline="0" noProof="1">
                <a:solidFill>
                  <a:schemeClr val="tx1"/>
                </a:solidFill>
                <a:uFillTx/>
                <a:latin typeface="浪漫雅圆" charset="-122"/>
                <a:ea typeface="微软雅黑" panose="020B0503020204020204" charset="-122"/>
                <a:cs typeface="+mn-cs"/>
                <a:sym typeface="浪漫雅圆" charset="-122"/>
              </a:rPr>
              <a:t>05</a:t>
            </a:r>
            <a:endParaRPr lang="en-US" altLang="x-none" sz="3600" b="1" i="1" strike="noStrike" baseline="0" noProof="1">
              <a:solidFill>
                <a:schemeClr val="tx1"/>
              </a:solidFill>
              <a:uFillTx/>
              <a:latin typeface="浪漫雅圆" charset="-122"/>
              <a:ea typeface="微软雅黑" panose="020B0503020204020204" charset="-122"/>
              <a:sym typeface="浪漫雅圆" charset="-122"/>
            </a:endParaRPr>
          </a:p>
        </p:txBody>
      </p:sp>
      <p:sp>
        <p:nvSpPr>
          <p:cNvPr id="42058" name="TextBox 264"/>
          <p:cNvSpPr/>
          <p:nvPr/>
        </p:nvSpPr>
        <p:spPr>
          <a:xfrm>
            <a:off x="2755900" y="5837238"/>
            <a:ext cx="742950" cy="534987"/>
          </a:xfrm>
          <a:prstGeom prst="rect">
            <a:avLst/>
          </a:prstGeom>
          <a:noFill/>
          <a:ln w="9525">
            <a:noFill/>
          </a:ln>
        </p:spPr>
        <p:txBody>
          <a:bodyPr wrap="square" anchor="t">
            <a:spAutoFit/>
          </a:bodyPr>
          <a:lstStyle/>
          <a:p>
            <a:pPr algn="ctr">
              <a:lnSpc>
                <a:spcPct val="80000"/>
              </a:lnSpc>
            </a:pPr>
            <a:r>
              <a:rPr lang="en-US" altLang="x-none" sz="3600" b="1" i="1" dirty="0">
                <a:solidFill>
                  <a:srgbClr val="FFFFFF"/>
                </a:solidFill>
                <a:latin typeface="浪漫雅圆" charset="-122"/>
                <a:ea typeface="微软雅黑" panose="020B0503020204020204" charset="-122"/>
                <a:sym typeface="浪漫雅圆" charset="-122"/>
              </a:rPr>
              <a:t>06</a:t>
            </a:r>
            <a:endParaRPr lang="en-US" altLang="x-none" sz="3600" b="1" i="1" dirty="0">
              <a:solidFill>
                <a:srgbClr val="FFFFFF"/>
              </a:solidFill>
              <a:latin typeface="浪漫雅圆" charset="-122"/>
              <a:ea typeface="微软雅黑" panose="020B0503020204020204" charset="-122"/>
              <a:sym typeface="浪漫雅圆" charset="-122"/>
            </a:endParaRPr>
          </a:p>
        </p:txBody>
      </p:sp>
      <p:sp>
        <p:nvSpPr>
          <p:cNvPr id="42059" name="TextBox 266"/>
          <p:cNvSpPr/>
          <p:nvPr/>
        </p:nvSpPr>
        <p:spPr>
          <a:xfrm>
            <a:off x="2755900" y="2511425"/>
            <a:ext cx="742950" cy="533400"/>
          </a:xfrm>
          <a:prstGeom prst="rect">
            <a:avLst/>
          </a:prstGeom>
          <a:noFill/>
          <a:ln w="9525">
            <a:noFill/>
          </a:ln>
        </p:spPr>
        <p:txBody>
          <a:bodyPr wrap="square" anchor="t">
            <a:spAutoFit/>
          </a:bodyPr>
          <a:lstStyle/>
          <a:p>
            <a:pPr algn="ctr">
              <a:lnSpc>
                <a:spcPct val="80000"/>
              </a:lnSpc>
            </a:pPr>
            <a:r>
              <a:rPr lang="en-US" altLang="x-none" sz="3600" b="1" i="1" dirty="0">
                <a:solidFill>
                  <a:srgbClr val="FFFFFF"/>
                </a:solidFill>
                <a:latin typeface="浪漫雅圆" charset="-122"/>
                <a:ea typeface="微软雅黑" panose="020B0503020204020204" charset="-122"/>
                <a:sym typeface="浪漫雅圆" charset="-122"/>
              </a:rPr>
              <a:t>02</a:t>
            </a:r>
            <a:endParaRPr lang="en-US" altLang="x-none" sz="3600" b="1" i="1" dirty="0">
              <a:solidFill>
                <a:srgbClr val="FFFFFF"/>
              </a:solidFill>
              <a:latin typeface="浪漫雅圆" charset="-122"/>
              <a:ea typeface="微软雅黑" panose="020B0503020204020204" charset="-122"/>
              <a:sym typeface="浪漫雅圆" charset="-122"/>
            </a:endParaRPr>
          </a:p>
        </p:txBody>
      </p:sp>
      <p:sp>
        <p:nvSpPr>
          <p:cNvPr id="5" name="TextBox 257"/>
          <p:cNvSpPr/>
          <p:nvPr/>
        </p:nvSpPr>
        <p:spPr>
          <a:xfrm>
            <a:off x="3717925" y="4022725"/>
            <a:ext cx="2851150" cy="706438"/>
          </a:xfrm>
          <a:prstGeom prst="rect">
            <a:avLst/>
          </a:prstGeom>
          <a:noFill/>
          <a:ln w="9525">
            <a:noFill/>
          </a:ln>
        </p:spPr>
        <p:txBody>
          <a:bodyPr wrap="square">
            <a:spAutoFit/>
          </a:bodyPr>
          <a:lstStyle/>
          <a:p>
            <a:pPr fontAlgn="base">
              <a:buNone/>
            </a:pPr>
            <a:r>
              <a:rPr lang="zh-CN" altLang="en-US" sz="2000" b="1" strike="noStrike" baseline="0" noProof="1">
                <a:solidFill>
                  <a:schemeClr val="tx1"/>
                </a:solidFill>
                <a:uFillTx/>
                <a:latin typeface="Arial" panose="020B0604020202020204" pitchFamily="34" charset="0"/>
                <a:ea typeface="微软雅黑" panose="020B0503020204020204" charset="-122"/>
                <a:cs typeface="+mn-cs"/>
                <a:sym typeface="Arial" panose="020B0604020202020204" pitchFamily="34" charset="0"/>
              </a:rPr>
              <a:t>抽水蓄能发电取用水，免征水资源税</a:t>
            </a:r>
            <a:endParaRPr lang="zh-CN" altLang="en-US" sz="2000" b="1" strike="noStrike" baseline="0" noProof="1">
              <a:solidFill>
                <a:schemeClr val="tx1"/>
              </a:solidFill>
              <a:uFillTx/>
              <a:latin typeface="Arial" panose="020B0604020202020204" pitchFamily="34" charset="0"/>
              <a:ea typeface="微软雅黑" panose="020B0503020204020204" charset="-122"/>
              <a:sym typeface="Arial" panose="020B0604020202020204" pitchFamily="34" charset="0"/>
            </a:endParaRPr>
          </a:p>
        </p:txBody>
      </p:sp>
      <p:sp>
        <p:nvSpPr>
          <p:cNvPr id="42061" name="TextBox 259"/>
          <p:cNvSpPr/>
          <p:nvPr/>
        </p:nvSpPr>
        <p:spPr>
          <a:xfrm>
            <a:off x="3717925" y="4829175"/>
            <a:ext cx="2803525" cy="830263"/>
          </a:xfrm>
          <a:prstGeom prst="rect">
            <a:avLst/>
          </a:prstGeom>
          <a:noFill/>
          <a:ln w="9525">
            <a:noFill/>
          </a:ln>
        </p:spPr>
        <p:txBody>
          <a:bodyPr wrap="square" anchor="t">
            <a:spAutoFit/>
          </a:bodyPr>
          <a:lstStyle/>
          <a:p>
            <a:r>
              <a:rPr lang="zh-CN" altLang="en-US" sz="1600" b="1" dirty="0">
                <a:solidFill>
                  <a:srgbClr val="FFFFFF"/>
                </a:solidFill>
                <a:latin typeface="Arial" panose="020B0604020202020204" pitchFamily="34" charset="0"/>
                <a:ea typeface="微软雅黑" panose="020B0503020204020204" charset="-122"/>
                <a:sym typeface="Arial" panose="020B0604020202020204" pitchFamily="34" charset="0"/>
              </a:rPr>
              <a:t>采油排水经分离净化后在封闭管道回注的，免征水资源税</a:t>
            </a:r>
            <a:endParaRPr lang="zh-CN" altLang="en-US" sz="1600" b="1"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7" name="TextBox 257"/>
          <p:cNvSpPr/>
          <p:nvPr/>
        </p:nvSpPr>
        <p:spPr>
          <a:xfrm>
            <a:off x="3670300" y="5781675"/>
            <a:ext cx="2851150" cy="584200"/>
          </a:xfrm>
          <a:prstGeom prst="rect">
            <a:avLst/>
          </a:prstGeom>
          <a:noFill/>
          <a:ln w="9525">
            <a:noFill/>
          </a:ln>
        </p:spPr>
        <p:txBody>
          <a:bodyPr wrap="square">
            <a:spAutoFit/>
          </a:bodyPr>
          <a:lstStyle/>
          <a:p>
            <a:pPr fontAlgn="base">
              <a:buNone/>
            </a:pPr>
            <a:r>
              <a:rPr lang="zh-CN" altLang="en-US" sz="1600" b="1" strike="noStrike" baseline="0" noProof="1">
                <a:solidFill>
                  <a:schemeClr val="tx1"/>
                </a:solidFill>
                <a:uFillTx/>
                <a:latin typeface="Arial" panose="020B0604020202020204" pitchFamily="34" charset="0"/>
                <a:ea typeface="微软雅黑" panose="020B0503020204020204" charset="-122"/>
                <a:cs typeface="+mn-cs"/>
                <a:sym typeface="Arial" panose="020B0604020202020204" pitchFamily="34" charset="0"/>
              </a:rPr>
              <a:t>财政部、税务总局规定的其他免征或减征水资源税情形</a:t>
            </a:r>
            <a:endParaRPr lang="zh-CN" altLang="en-US" sz="1600" b="1" strike="noStrike" baseline="0" noProof="1">
              <a:solidFill>
                <a:schemeClr val="tx1"/>
              </a:solidFill>
              <a:uFillTx/>
              <a:latin typeface="Arial" panose="020B0604020202020204" pitchFamily="34" charset="0"/>
              <a:ea typeface="微软雅黑" panose="020B0503020204020204" charset="-122"/>
              <a:sym typeface="Arial" panose="020B0604020202020204" pitchFamily="34" charset="0"/>
            </a:endParaRPr>
          </a:p>
        </p:txBody>
      </p:sp>
      <p:sp>
        <p:nvSpPr>
          <p:cNvPr id="42063" name="文本框 7"/>
          <p:cNvSpPr txBox="1"/>
          <p:nvPr/>
        </p:nvSpPr>
        <p:spPr>
          <a:xfrm>
            <a:off x="3128963" y="787400"/>
            <a:ext cx="3773487" cy="368300"/>
          </a:xfrm>
          <a:prstGeom prst="rect">
            <a:avLst/>
          </a:prstGeom>
          <a:noFill/>
          <a:ln w="9525">
            <a:noFill/>
          </a:ln>
        </p:spPr>
        <p:txBody>
          <a:bodyPr wrap="square" anchor="t">
            <a:spAutoFit/>
          </a:bodyPr>
          <a:lstStyle/>
          <a:p>
            <a:r>
              <a:rPr lang="zh-CN" altLang="en-US" b="1">
                <a:latin typeface="微软雅黑" panose="020B0503020204020204" charset="-122"/>
                <a:ea typeface="微软雅黑" panose="020B0503020204020204" charset="-122"/>
              </a:rPr>
              <a:t>免征或减征水资源税的情形</a:t>
            </a:r>
            <a:endParaRPr lang="zh-CN" altLang="en-US" b="1">
              <a:latin typeface="微软雅黑" panose="020B0503020204020204" charset="-122"/>
              <a:ea typeface="微软雅黑" panose="020B0503020204020204" charset="-122"/>
            </a:endParaRPr>
          </a:p>
        </p:txBody>
      </p:sp>
      <p:sp>
        <p:nvSpPr>
          <p:cNvPr id="13" name="文本框 12"/>
          <p:cNvSpPr txBox="1"/>
          <p:nvPr/>
        </p:nvSpPr>
        <p:spPr>
          <a:xfrm>
            <a:off x="865505" y="3297555"/>
            <a:ext cx="528955" cy="829945"/>
          </a:xfrm>
          <a:prstGeom prst="rect">
            <a:avLst/>
          </a:prstGeom>
          <a:noFill/>
        </p:spPr>
        <p:txBody>
          <a:bodyPr wrap="square" rtlCol="0">
            <a:spAutoFit/>
          </a:bodyPr>
          <a:lstStyle/>
          <a:p>
            <a:r>
              <a:rPr lang="zh-CN" altLang="en-US" sz="4800" b="1" noProof="1">
                <a:ln>
                  <a:solidFill>
                    <a:schemeClr val="tx1"/>
                  </a:solidFill>
                </a:ln>
                <a:latin typeface="方正小标宋简体" panose="02010601030101010101" charset="-122"/>
                <a:ea typeface="方正小标宋简体" panose="02010601030101010101" charset="-122"/>
                <a:cs typeface="+mn-cs"/>
              </a:rPr>
              <a:t>免</a:t>
            </a:r>
            <a:endParaRPr lang="zh-CN" altLang="en-US" sz="4800" b="1" noProof="1">
              <a:ln>
                <a:solidFill>
                  <a:schemeClr val="tx1"/>
                </a:solidFill>
              </a:ln>
              <a:latin typeface="方正小标宋简体" panose="02010601030101010101" charset="-122"/>
              <a:ea typeface="方正小标宋简体" panose="02010601030101010101" charset="-122"/>
            </a:endParaRPr>
          </a:p>
        </p:txBody>
      </p:sp>
      <p:sp>
        <p:nvSpPr>
          <p:cNvPr id="15" name="同心圆 14"/>
          <p:cNvSpPr/>
          <p:nvPr/>
        </p:nvSpPr>
        <p:spPr>
          <a:xfrm>
            <a:off x="323850" y="2776538"/>
            <a:ext cx="1871663" cy="1871663"/>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sp>
        <p:nvSpPr>
          <p:cNvPr id="16" name="文本框 15"/>
          <p:cNvSpPr txBox="1"/>
          <p:nvPr/>
        </p:nvSpPr>
        <p:spPr>
          <a:xfrm>
            <a:off x="7522210" y="3281044"/>
            <a:ext cx="528955" cy="829945"/>
          </a:xfrm>
          <a:prstGeom prst="rect">
            <a:avLst/>
          </a:prstGeom>
          <a:noFill/>
        </p:spPr>
        <p:txBody>
          <a:bodyPr wrap="square" rtlCol="0">
            <a:spAutoFit/>
          </a:bodyPr>
          <a:lstStyle/>
          <a:p>
            <a:r>
              <a:rPr lang="zh-CN" altLang="en-US" sz="4800" b="1" noProof="1">
                <a:ln>
                  <a:solidFill>
                    <a:schemeClr val="tx1"/>
                  </a:solidFill>
                </a:ln>
                <a:latin typeface="方正小标宋简体" panose="02010601030101010101" charset="-122"/>
                <a:ea typeface="方正小标宋简体" panose="02010601030101010101" charset="-122"/>
                <a:cs typeface="+mn-cs"/>
              </a:rPr>
              <a:t>减</a:t>
            </a:r>
            <a:endParaRPr lang="zh-CN" altLang="en-US" sz="4800" b="1" noProof="1">
              <a:ln>
                <a:solidFill>
                  <a:schemeClr val="tx1"/>
                </a:solidFill>
              </a:ln>
              <a:latin typeface="方正小标宋简体" panose="02010601030101010101" charset="-122"/>
              <a:ea typeface="方正小标宋简体" panose="02010601030101010101" charset="-122"/>
            </a:endParaRPr>
          </a:p>
        </p:txBody>
      </p:sp>
      <p:sp>
        <p:nvSpPr>
          <p:cNvPr id="20" name="同心圆 19"/>
          <p:cNvSpPr/>
          <p:nvPr/>
        </p:nvSpPr>
        <p:spPr>
          <a:xfrm>
            <a:off x="6980238" y="2759075"/>
            <a:ext cx="1871663" cy="1873250"/>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7" nodeType="clickEffect">
                                  <p:stCondLst>
                                    <p:cond delay="0"/>
                                  </p:stCondLst>
                                  <p:childTnLst>
                                    <p:animEffect transition="out" filter="fade">
                                      <p:cBhvr>
                                        <p:cTn id="6" dur="500" tmFilter="0, 0; .2, .5; .8, .5; 1, 0"/>
                                        <p:tgtEl>
                                          <p:spTgt spid="16"/>
                                        </p:tgtEl>
                                      </p:cBhvr>
                                    </p:animEffect>
                                    <p:animScale>
                                      <p:cBhvr>
                                        <p:cTn id="7" dur="250" autoRev="1" fill="hold"/>
                                        <p:tgtEl>
                                          <p:spTgt spid="16"/>
                                        </p:tgtEl>
                                      </p:cBhvr>
                                      <p:by x="105000" y="105000"/>
                                    </p:animScale>
                                  </p:childTnLst>
                                </p:cTn>
                              </p:par>
                              <p:par>
                                <p:cTn id="8" presetID="26" presetClass="emph" presetSubtype="0" fill="hold" grpId="7" nodeType="withEffect">
                                  <p:stCondLst>
                                    <p:cond delay="0"/>
                                  </p:stCondLst>
                                  <p:childTnLst>
                                    <p:animEffect transition="out" filter="fade">
                                      <p:cBhvr>
                                        <p:cTn id="9" dur="500" tmFilter="0, 0; .2, .5; .8, .5; 1, 0"/>
                                        <p:tgtEl>
                                          <p:spTgt spid="20"/>
                                        </p:tgtEl>
                                      </p:cBhvr>
                                    </p:animEffect>
                                    <p:animScale>
                                      <p:cBhvr>
                                        <p:cTn id="10" dur="250" autoRev="1" fill="hold"/>
                                        <p:tgtEl>
                                          <p:spTgt spid="20"/>
                                        </p:tgtEl>
                                      </p:cBhvr>
                                      <p:by x="105000" y="105000"/>
                                    </p:animScale>
                                  </p:childTnLst>
                                </p:cTn>
                              </p:par>
                              <p:par>
                                <p:cTn id="11" presetID="26" presetClass="emph" presetSubtype="0" fill="hold" grpId="7" nodeType="withEffect">
                                  <p:stCondLst>
                                    <p:cond delay="0"/>
                                  </p:stCondLst>
                                  <p:childTnLst>
                                    <p:animEffect transition="out" filter="fade">
                                      <p:cBhvr>
                                        <p:cTn id="12" dur="500" tmFilter="0, 0; .2, .5; .8, .5; 1, 0"/>
                                        <p:tgtEl>
                                          <p:spTgt spid="15"/>
                                        </p:tgtEl>
                                      </p:cBhvr>
                                    </p:animEffect>
                                    <p:animScale>
                                      <p:cBhvr>
                                        <p:cTn id="13" dur="250" autoRev="1" fill="hold"/>
                                        <p:tgtEl>
                                          <p:spTgt spid="15"/>
                                        </p:tgtEl>
                                      </p:cBhvr>
                                      <p:by x="105000" y="105000"/>
                                    </p:animScale>
                                  </p:childTnLst>
                                </p:cTn>
                              </p:par>
                              <p:par>
                                <p:cTn id="14" presetID="26" presetClass="emph" presetSubtype="0" fill="hold" grpId="7" nodeType="withEffect">
                                  <p:stCondLst>
                                    <p:cond delay="0"/>
                                  </p:stCondLst>
                                  <p:childTnLst>
                                    <p:animEffect transition="out" filter="fade">
                                      <p:cBhvr>
                                        <p:cTn id="15" dur="500" tmFilter="0, 0; .2, .5; .8, .5; 1, 0"/>
                                        <p:tgtEl>
                                          <p:spTgt spid="13"/>
                                        </p:tgtEl>
                                      </p:cBhvr>
                                    </p:animEffect>
                                    <p:animScale>
                                      <p:cBhvr>
                                        <p:cTn id="16"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P spid="13" grpId="3"/>
      <p:bldP spid="13" grpId="4"/>
      <p:bldP spid="13" grpId="5"/>
      <p:bldP spid="13" grpId="6"/>
      <p:bldP spid="13" grpId="7"/>
      <p:bldP spid="15" grpId="0" animBg="1"/>
      <p:bldP spid="15" grpId="1" animBg="1"/>
      <p:bldP spid="15" grpId="2" animBg="1"/>
      <p:bldP spid="15" grpId="3" animBg="1"/>
      <p:bldP spid="15" grpId="4" animBg="1"/>
      <p:bldP spid="15" grpId="5" animBg="1"/>
      <p:bldP spid="15" grpId="6" animBg="1"/>
      <p:bldP spid="15" grpId="7" animBg="1"/>
      <p:bldP spid="16" grpId="0"/>
      <p:bldP spid="16" grpId="1"/>
      <p:bldP spid="16" grpId="2"/>
      <p:bldP spid="16" grpId="3"/>
      <p:bldP spid="16" grpId="4"/>
      <p:bldP spid="16" grpId="5"/>
      <p:bldP spid="16" grpId="6"/>
      <p:bldP spid="16" grpId="7"/>
      <p:bldP spid="20" grpId="0" animBg="1"/>
      <p:bldP spid="20" grpId="1" animBg="1"/>
      <p:bldP spid="20" grpId="2" animBg="1"/>
      <p:bldP spid="20" grpId="3" animBg="1"/>
      <p:bldP spid="20" grpId="4" animBg="1"/>
      <p:bldP spid="20" grpId="5" animBg="1"/>
      <p:bldP spid="20" grpId="6" animBg="1"/>
      <p:bldP spid="20" grpId="7"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图片 1" descr="www.pptbar.com-图标 9737"/>
          <p:cNvPicPr>
            <a:picLocks noChangeAspect="1"/>
          </p:cNvPicPr>
          <p:nvPr/>
        </p:nvPicPr>
        <p:blipFill>
          <a:blip r:embed="rId1" cstate="print"/>
          <a:stretch>
            <a:fillRect/>
          </a:stretch>
        </p:blipFill>
        <p:spPr>
          <a:xfrm>
            <a:off x="563563" y="4086225"/>
            <a:ext cx="914400" cy="914400"/>
          </a:xfrm>
          <a:prstGeom prst="rect">
            <a:avLst/>
          </a:prstGeom>
          <a:noFill/>
          <a:ln w="9525">
            <a:noFill/>
          </a:ln>
        </p:spPr>
      </p:pic>
      <p:sp>
        <p:nvSpPr>
          <p:cNvPr id="43010" name="文本框 15"/>
          <p:cNvSpPr txBox="1"/>
          <p:nvPr/>
        </p:nvSpPr>
        <p:spPr>
          <a:xfrm>
            <a:off x="2163763" y="222250"/>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五、水资源税改革试点的主要内容</a:t>
            </a:r>
            <a:endParaRPr lang="zh-CN" altLang="en-US" sz="2400">
              <a:latin typeface="方正小标宋简体" panose="02010601030101010101" charset="-122"/>
              <a:ea typeface="方正小标宋简体" panose="02010601030101010101" charset="-122"/>
            </a:endParaRPr>
          </a:p>
        </p:txBody>
      </p:sp>
      <p:sp>
        <p:nvSpPr>
          <p:cNvPr id="9218" name="AutoShape 3"/>
          <p:cNvSpPr/>
          <p:nvPr/>
        </p:nvSpPr>
        <p:spPr>
          <a:xfrm>
            <a:off x="1549400" y="1219200"/>
            <a:ext cx="1377950" cy="508000"/>
          </a:xfrm>
          <a:prstGeom prst="roundRect">
            <a:avLst>
              <a:gd name="adj" fmla="val 13125"/>
            </a:avLst>
          </a:prstGeom>
          <a:solidFill>
            <a:srgbClr val="0070C0"/>
          </a:solidFill>
          <a:ln w="25400">
            <a:noFill/>
          </a:ln>
        </p:spPr>
        <p:txBody>
          <a:bodyPr anchor="ctr"/>
          <a:lstStyle/>
          <a:p>
            <a:pPr algn="ctr"/>
            <a:endParaRPr lang="zh-CN" altLang="zh-CN" sz="2000" b="1">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43012" name="文本框 6"/>
          <p:cNvSpPr txBox="1"/>
          <p:nvPr/>
        </p:nvSpPr>
        <p:spPr>
          <a:xfrm>
            <a:off x="1612900" y="1289050"/>
            <a:ext cx="1398588" cy="368300"/>
          </a:xfrm>
          <a:prstGeom prst="rect">
            <a:avLst/>
          </a:prstGeom>
          <a:noFill/>
          <a:ln w="9525">
            <a:noFill/>
          </a:ln>
        </p:spPr>
        <p:txBody>
          <a:bodyPr wrap="square" anchor="t">
            <a:spAutoFit/>
          </a:bodyPr>
          <a:lstStyle/>
          <a:p>
            <a:r>
              <a:rPr lang="zh-CN" altLang="en-US" b="1">
                <a:solidFill>
                  <a:schemeClr val="bg1"/>
                </a:solidFill>
                <a:latin typeface="微软雅黑" panose="020B0503020204020204" charset="-122"/>
                <a:ea typeface="微软雅黑" panose="020B0503020204020204" charset="-122"/>
              </a:rPr>
              <a:t>纳税时间：</a:t>
            </a:r>
            <a:endParaRPr lang="zh-CN" altLang="en-US" b="1">
              <a:solidFill>
                <a:schemeClr val="bg1"/>
              </a:solidFill>
              <a:latin typeface="微软雅黑" panose="020B0503020204020204" charset="-122"/>
              <a:ea typeface="微软雅黑" panose="020B0503020204020204" charset="-122"/>
            </a:endParaRPr>
          </a:p>
        </p:txBody>
      </p:sp>
      <p:pic>
        <p:nvPicPr>
          <p:cNvPr id="43013" name="图片 3" descr="www.pptbar.com-图标 9729"/>
          <p:cNvPicPr>
            <a:picLocks noChangeAspect="1"/>
          </p:cNvPicPr>
          <p:nvPr/>
        </p:nvPicPr>
        <p:blipFill>
          <a:blip r:embed="rId2" cstate="print"/>
          <a:stretch>
            <a:fillRect/>
          </a:stretch>
        </p:blipFill>
        <p:spPr>
          <a:xfrm>
            <a:off x="563563" y="1016000"/>
            <a:ext cx="914400" cy="914400"/>
          </a:xfrm>
          <a:prstGeom prst="rect">
            <a:avLst/>
          </a:prstGeom>
          <a:noFill/>
          <a:ln w="9525">
            <a:noFill/>
          </a:ln>
        </p:spPr>
      </p:pic>
      <p:sp>
        <p:nvSpPr>
          <p:cNvPr id="43014" name="矩形 93"/>
          <p:cNvSpPr/>
          <p:nvPr/>
        </p:nvSpPr>
        <p:spPr>
          <a:xfrm>
            <a:off x="2930525" y="1246188"/>
            <a:ext cx="5537200" cy="454025"/>
          </a:xfrm>
          <a:prstGeom prst="rect">
            <a:avLst/>
          </a:prstGeom>
          <a:gradFill rotWithShape="1">
            <a:gsLst>
              <a:gs pos="0">
                <a:srgbClr val="BFBFBF">
                  <a:alpha val="100000"/>
                </a:srgbClr>
              </a:gs>
              <a:gs pos="3999">
                <a:srgbClr val="BFBFBF">
                  <a:alpha val="100000"/>
                </a:srgbClr>
              </a:gs>
              <a:gs pos="14999">
                <a:srgbClr val="BFBFBF">
                  <a:alpha val="100000"/>
                </a:srgbClr>
              </a:gs>
              <a:gs pos="96001">
                <a:srgbClr val="BFBFBF">
                  <a:alpha val="100000"/>
                </a:srgbClr>
              </a:gs>
              <a:gs pos="100000">
                <a:srgbClr val="BFBFBF">
                  <a:alpha val="100000"/>
                </a:srgbClr>
              </a:gs>
            </a:gsLst>
            <a:lin ang="5400000" scaled="1"/>
            <a:tileRect/>
          </a:gradFill>
          <a:ln w="25400">
            <a:noFill/>
          </a:ln>
        </p:spPr>
        <p:txBody>
          <a:bodyPr wrap="square" anchor="ctr"/>
          <a:lstStyle/>
          <a:p>
            <a:pPr algn="ctr"/>
            <a:endParaRPr lang="zh-CN" altLang="zh-CN" b="1" i="1">
              <a:solidFill>
                <a:srgbClr val="FFFFFF"/>
              </a:solidFill>
              <a:latin typeface="Calibri" panose="020F0502020204030204" charset="0"/>
              <a:ea typeface="宋体" panose="02010600030101010101" pitchFamily="2" charset="-122"/>
              <a:sym typeface="宋体" panose="02010600030101010101" pitchFamily="2" charset="-122"/>
            </a:endParaRPr>
          </a:p>
        </p:txBody>
      </p:sp>
      <p:grpSp>
        <p:nvGrpSpPr>
          <p:cNvPr id="72707" name="组合 94"/>
          <p:cNvGrpSpPr/>
          <p:nvPr/>
        </p:nvGrpSpPr>
        <p:grpSpPr>
          <a:xfrm>
            <a:off x="3164840" y="914400"/>
            <a:ext cx="2225675" cy="2778760"/>
            <a:chOff x="0" y="0"/>
            <a:chExt cx="2787212" cy="3964271"/>
          </a:xfrm>
          <a:solidFill>
            <a:srgbClr val="00B0F0"/>
          </a:solidFill>
        </p:grpSpPr>
        <p:sp>
          <p:nvSpPr>
            <p:cNvPr id="72708" name="圆角矩形 1"/>
            <p:cNvSpPr/>
            <p:nvPr/>
          </p:nvSpPr>
          <p:spPr>
            <a:xfrm>
              <a:off x="122916" y="367072"/>
              <a:ext cx="2664296" cy="3597199"/>
            </a:xfrm>
            <a:custGeom>
              <a:avLst/>
              <a:gdLst>
                <a:gd name="txL" fmla="*/ 0 w 2664296"/>
                <a:gd name="txT" fmla="*/ 0 h 3597199"/>
                <a:gd name="txR" fmla="*/ 2664296 w 2664296"/>
                <a:gd name="txB" fmla="*/ 3597199 h 3597199"/>
              </a:gdLst>
              <a:ahLst/>
              <a:cxnLst>
                <a:cxn ang="0">
                  <a:pos x="0" y="0"/>
                </a:cxn>
              </a:cxnLst>
              <a:rect l="txL" t="txT" r="txR" b="txB"/>
              <a:pathLst>
                <a:path w="2664296" h="3597199">
                  <a:moveTo>
                    <a:pt x="190071" y="0"/>
                  </a:moveTo>
                  <a:lnTo>
                    <a:pt x="2474225" y="0"/>
                  </a:lnTo>
                  <a:cubicBezTo>
                    <a:pt x="2579198" y="0"/>
                    <a:pt x="2664296" y="85098"/>
                    <a:pt x="2664296" y="190071"/>
                  </a:cubicBezTo>
                  <a:lnTo>
                    <a:pt x="2664296" y="3410329"/>
                  </a:lnTo>
                  <a:cubicBezTo>
                    <a:pt x="2664296" y="3504451"/>
                    <a:pt x="2595883" y="3582594"/>
                    <a:pt x="2505979" y="3597199"/>
                  </a:cubicBezTo>
                  <a:lnTo>
                    <a:pt x="0" y="3113222"/>
                  </a:lnTo>
                  <a:lnTo>
                    <a:pt x="0" y="190071"/>
                  </a:lnTo>
                  <a:cubicBezTo>
                    <a:pt x="0" y="85098"/>
                    <a:pt x="85098" y="0"/>
                    <a:pt x="190071" y="0"/>
                  </a:cubicBezTo>
                  <a:close/>
                </a:path>
              </a:pathLst>
            </a:cu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09" name="圆角矩形 3"/>
            <p:cNvSpPr/>
            <p:nvPr/>
          </p:nvSpPr>
          <p:spPr>
            <a:xfrm>
              <a:off x="60402" y="400979"/>
              <a:ext cx="2700000" cy="3559247"/>
            </a:xfrm>
            <a:custGeom>
              <a:avLst/>
              <a:gdLst>
                <a:gd name="txL" fmla="*/ 0 w 2700000"/>
                <a:gd name="txT" fmla="*/ 0 h 3559247"/>
                <a:gd name="txR" fmla="*/ 2700000 w 2700000"/>
                <a:gd name="txB" fmla="*/ 3559247 h 3559247"/>
              </a:gdLst>
              <a:ahLst/>
              <a:cxnLst>
                <a:cxn ang="0">
                  <a:pos x="0" y="0"/>
                </a:cxn>
              </a:cxnLst>
              <a:rect l="txL" t="txT" r="txR" b="txB"/>
              <a:pathLst>
                <a:path w="2700000" h="3559247">
                  <a:moveTo>
                    <a:pt x="192618" y="0"/>
                  </a:moveTo>
                  <a:lnTo>
                    <a:pt x="2507382" y="0"/>
                  </a:lnTo>
                  <a:cubicBezTo>
                    <a:pt x="2613762" y="0"/>
                    <a:pt x="2700000" y="86238"/>
                    <a:pt x="2700000" y="192618"/>
                  </a:cubicBezTo>
                  <a:lnTo>
                    <a:pt x="2700000" y="3370961"/>
                  </a:lnTo>
                  <a:cubicBezTo>
                    <a:pt x="2700000" y="3463556"/>
                    <a:pt x="2634665" y="3540891"/>
                    <a:pt x="2547552" y="3559247"/>
                  </a:cubicBezTo>
                  <a:lnTo>
                    <a:pt x="0" y="3067241"/>
                  </a:lnTo>
                  <a:lnTo>
                    <a:pt x="0" y="192618"/>
                  </a:lnTo>
                  <a:cubicBezTo>
                    <a:pt x="0" y="86238"/>
                    <a:pt x="86238" y="0"/>
                    <a:pt x="192618" y="0"/>
                  </a:cubicBezTo>
                  <a:close/>
                </a:path>
              </a:pathLst>
            </a:cu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10" name="梯形 4"/>
            <p:cNvSpPr/>
            <p:nvPr/>
          </p:nvSpPr>
          <p:spPr>
            <a:xfrm rot="772283">
              <a:off x="0" y="3122023"/>
              <a:ext cx="2671500" cy="762373"/>
            </a:xfrm>
            <a:custGeom>
              <a:avLst/>
              <a:gdLst>
                <a:gd name="txL" fmla="*/ 0 w 2671500"/>
                <a:gd name="txT" fmla="*/ 0 h 762373"/>
                <a:gd name="txR" fmla="*/ 2671500 w 2671500"/>
                <a:gd name="txB" fmla="*/ 762373 h 762373"/>
              </a:gdLst>
              <a:ahLst/>
              <a:cxnLst>
                <a:cxn ang="0">
                  <a:pos x="174700" y="762373"/>
                </a:cxn>
                <a:cxn ang="0">
                  <a:pos x="95418" y="558801"/>
                </a:cxn>
                <a:cxn ang="0">
                  <a:pos x="1823682" y="1"/>
                </a:cxn>
                <a:cxn ang="0">
                  <a:pos x="2671500" y="559173"/>
                </a:cxn>
                <a:cxn ang="0">
                  <a:pos x="174700" y="762373"/>
                </a:cxn>
              </a:cxnLst>
              <a:rect l="txL" t="txT" r="txR" b="txB"/>
              <a:pathLst>
                <a:path w="2671500" h="762373">
                  <a:moveTo>
                    <a:pt x="174700" y="762373"/>
                  </a:moveTo>
                  <a:cubicBezTo>
                    <a:pt x="75553" y="736911"/>
                    <a:pt x="-115912" y="647763"/>
                    <a:pt x="95418" y="558801"/>
                  </a:cubicBezTo>
                  <a:cubicBezTo>
                    <a:pt x="306748" y="469839"/>
                    <a:pt x="1394335" y="-61"/>
                    <a:pt x="1823682" y="1"/>
                  </a:cubicBezTo>
                  <a:cubicBezTo>
                    <a:pt x="2253029" y="63"/>
                    <a:pt x="2384661" y="360082"/>
                    <a:pt x="2671500" y="559173"/>
                  </a:cubicBezTo>
                  <a:cubicBezTo>
                    <a:pt x="2017033" y="567640"/>
                    <a:pt x="1159367" y="576106"/>
                    <a:pt x="174700" y="762373"/>
                  </a:cubicBezTo>
                  <a:close/>
                </a:path>
              </a:pathLst>
            </a:cu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nvGrpSpPr>
            <p:cNvPr id="72711" name="组合 98"/>
            <p:cNvGrpSpPr/>
            <p:nvPr/>
          </p:nvGrpSpPr>
          <p:grpSpPr>
            <a:xfrm>
              <a:off x="414981" y="617004"/>
              <a:ext cx="165383" cy="206896"/>
              <a:chOff x="0" y="0"/>
              <a:chExt cx="288032" cy="360330"/>
            </a:xfrm>
            <a:grpFill/>
          </p:grpSpPr>
          <p:sp>
            <p:nvSpPr>
              <p:cNvPr id="72712" name="椭圆 120"/>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13" name="椭圆 121"/>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14" name="组合 99"/>
            <p:cNvGrpSpPr/>
            <p:nvPr/>
          </p:nvGrpSpPr>
          <p:grpSpPr>
            <a:xfrm>
              <a:off x="796388" y="617004"/>
              <a:ext cx="165383" cy="206896"/>
              <a:chOff x="0" y="0"/>
              <a:chExt cx="288032" cy="360330"/>
            </a:xfrm>
            <a:grpFill/>
          </p:grpSpPr>
          <p:sp>
            <p:nvSpPr>
              <p:cNvPr id="72715" name="椭圆 118"/>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16" name="椭圆 119"/>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17" name="组合 100"/>
            <p:cNvGrpSpPr/>
            <p:nvPr/>
          </p:nvGrpSpPr>
          <p:grpSpPr>
            <a:xfrm>
              <a:off x="1177795" y="617004"/>
              <a:ext cx="165383" cy="206896"/>
              <a:chOff x="0" y="0"/>
              <a:chExt cx="288032" cy="360330"/>
            </a:xfrm>
            <a:grpFill/>
          </p:grpSpPr>
          <p:sp>
            <p:nvSpPr>
              <p:cNvPr id="72718" name="椭圆 116"/>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19" name="椭圆 117"/>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20" name="组合 101"/>
            <p:cNvGrpSpPr/>
            <p:nvPr/>
          </p:nvGrpSpPr>
          <p:grpSpPr>
            <a:xfrm>
              <a:off x="1559202" y="617004"/>
              <a:ext cx="165383" cy="206896"/>
              <a:chOff x="0" y="0"/>
              <a:chExt cx="288032" cy="360330"/>
            </a:xfrm>
            <a:grpFill/>
          </p:grpSpPr>
          <p:sp>
            <p:nvSpPr>
              <p:cNvPr id="72721" name="椭圆 114"/>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22" name="椭圆 115"/>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23" name="组合 102"/>
            <p:cNvGrpSpPr/>
            <p:nvPr/>
          </p:nvGrpSpPr>
          <p:grpSpPr>
            <a:xfrm>
              <a:off x="1940609" y="617004"/>
              <a:ext cx="165383" cy="206896"/>
              <a:chOff x="0" y="0"/>
              <a:chExt cx="288032" cy="360330"/>
            </a:xfrm>
            <a:grpFill/>
          </p:grpSpPr>
          <p:sp>
            <p:nvSpPr>
              <p:cNvPr id="72724" name="椭圆 112"/>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25" name="椭圆 113"/>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26" name="组合 103"/>
            <p:cNvGrpSpPr/>
            <p:nvPr/>
          </p:nvGrpSpPr>
          <p:grpSpPr>
            <a:xfrm>
              <a:off x="2322016" y="617004"/>
              <a:ext cx="165383" cy="206896"/>
              <a:chOff x="0" y="0"/>
              <a:chExt cx="288032" cy="360330"/>
            </a:xfrm>
            <a:grpFill/>
          </p:grpSpPr>
          <p:sp>
            <p:nvSpPr>
              <p:cNvPr id="72727" name="椭圆 110"/>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28" name="椭圆 111"/>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sp>
          <p:nvSpPr>
            <p:cNvPr id="72729" name="空心弧 104"/>
            <p:cNvSpPr/>
            <p:nvPr/>
          </p:nvSpPr>
          <p:spPr>
            <a:xfrm>
              <a:off x="2122292" y="0"/>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30" name="空心弧 105"/>
            <p:cNvSpPr/>
            <p:nvPr/>
          </p:nvSpPr>
          <p:spPr>
            <a:xfrm>
              <a:off x="1716360" y="2839"/>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31" name="空心弧 106"/>
            <p:cNvSpPr/>
            <p:nvPr/>
          </p:nvSpPr>
          <p:spPr>
            <a:xfrm>
              <a:off x="1294880" y="0"/>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32" name="空心弧 107"/>
            <p:cNvSpPr/>
            <p:nvPr/>
          </p:nvSpPr>
          <p:spPr>
            <a:xfrm>
              <a:off x="1018368" y="2840"/>
              <a:ext cx="392034" cy="798500"/>
            </a:xfrm>
            <a:custGeom>
              <a:avLst/>
              <a:gdLst>
                <a:gd name="txL" fmla="*/ 0 w 21600"/>
                <a:gd name="txT" fmla="*/ 0 h 21600"/>
                <a:gd name="txR" fmla="*/ 21600 w 21600"/>
                <a:gd name="txB" fmla="*/ 10800 h 21600"/>
              </a:gdLst>
              <a:ahLst/>
              <a:cxnLst>
                <a:cxn ang="270">
                  <a:pos x="10800" y="0"/>
                </a:cxn>
                <a:cxn ang="180">
                  <a:pos x="548" y="10800"/>
                </a:cxn>
                <a:cxn ang="270">
                  <a:pos x="10800" y="1097"/>
                </a:cxn>
                <a:cxn ang="0">
                  <a:pos x="21051" y="10800"/>
                </a:cxn>
              </a:cxnLst>
              <a:rect l="txL" t="txT" r="txR" b="txB"/>
              <a:pathLst>
                <a:path w="21600" h="21600">
                  <a:moveTo>
                    <a:pt x="1097" y="10800"/>
                  </a:moveTo>
                  <a:arcTo wR="9703" hR="970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33" name="空心弧 108"/>
            <p:cNvSpPr/>
            <p:nvPr/>
          </p:nvSpPr>
          <p:spPr>
            <a:xfrm>
              <a:off x="614429" y="0"/>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34" name="空心弧 109"/>
            <p:cNvSpPr/>
            <p:nvPr/>
          </p:nvSpPr>
          <p:spPr>
            <a:xfrm>
              <a:off x="178032" y="15539"/>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nvGrpSpPr>
          <p:cNvPr id="72735" name="组合 122"/>
          <p:cNvGrpSpPr/>
          <p:nvPr/>
        </p:nvGrpSpPr>
        <p:grpSpPr>
          <a:xfrm>
            <a:off x="5854065" y="909320"/>
            <a:ext cx="2225675" cy="2783840"/>
            <a:chOff x="0" y="0"/>
            <a:chExt cx="2787212" cy="3964271"/>
          </a:xfrm>
          <a:solidFill>
            <a:srgbClr val="00B0F0"/>
          </a:solidFill>
        </p:grpSpPr>
        <p:sp>
          <p:nvSpPr>
            <p:cNvPr id="72736" name="圆角矩形 1"/>
            <p:cNvSpPr/>
            <p:nvPr/>
          </p:nvSpPr>
          <p:spPr>
            <a:xfrm>
              <a:off x="122916" y="367072"/>
              <a:ext cx="2664296" cy="3597199"/>
            </a:xfrm>
            <a:custGeom>
              <a:avLst/>
              <a:gdLst>
                <a:gd name="txL" fmla="*/ 0 w 2664296"/>
                <a:gd name="txT" fmla="*/ 0 h 3597199"/>
                <a:gd name="txR" fmla="*/ 2664296 w 2664296"/>
                <a:gd name="txB" fmla="*/ 3597199 h 3597199"/>
              </a:gdLst>
              <a:ahLst/>
              <a:cxnLst>
                <a:cxn ang="0">
                  <a:pos x="0" y="0"/>
                </a:cxn>
              </a:cxnLst>
              <a:rect l="txL" t="txT" r="txR" b="txB"/>
              <a:pathLst>
                <a:path w="2664296" h="3597199">
                  <a:moveTo>
                    <a:pt x="190071" y="0"/>
                  </a:moveTo>
                  <a:lnTo>
                    <a:pt x="2474225" y="0"/>
                  </a:lnTo>
                  <a:cubicBezTo>
                    <a:pt x="2579198" y="0"/>
                    <a:pt x="2664296" y="85098"/>
                    <a:pt x="2664296" y="190071"/>
                  </a:cubicBezTo>
                  <a:lnTo>
                    <a:pt x="2664296" y="3410329"/>
                  </a:lnTo>
                  <a:cubicBezTo>
                    <a:pt x="2664296" y="3504451"/>
                    <a:pt x="2595883" y="3582594"/>
                    <a:pt x="2505979" y="3597199"/>
                  </a:cubicBezTo>
                  <a:lnTo>
                    <a:pt x="0" y="3113222"/>
                  </a:lnTo>
                  <a:lnTo>
                    <a:pt x="0" y="190071"/>
                  </a:lnTo>
                  <a:cubicBezTo>
                    <a:pt x="0" y="85098"/>
                    <a:pt x="85098" y="0"/>
                    <a:pt x="190071" y="0"/>
                  </a:cubicBezTo>
                  <a:close/>
                </a:path>
              </a:pathLst>
            </a:cu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37" name="圆角矩形 3"/>
            <p:cNvSpPr/>
            <p:nvPr/>
          </p:nvSpPr>
          <p:spPr>
            <a:xfrm>
              <a:off x="60402" y="400979"/>
              <a:ext cx="2700000" cy="3559247"/>
            </a:xfrm>
            <a:custGeom>
              <a:avLst/>
              <a:gdLst>
                <a:gd name="txL" fmla="*/ 0 w 2700000"/>
                <a:gd name="txT" fmla="*/ 0 h 3559247"/>
                <a:gd name="txR" fmla="*/ 2700000 w 2700000"/>
                <a:gd name="txB" fmla="*/ 3559247 h 3559247"/>
              </a:gdLst>
              <a:ahLst/>
              <a:cxnLst>
                <a:cxn ang="0">
                  <a:pos x="0" y="0"/>
                </a:cxn>
              </a:cxnLst>
              <a:rect l="txL" t="txT" r="txR" b="txB"/>
              <a:pathLst>
                <a:path w="2700000" h="3559247">
                  <a:moveTo>
                    <a:pt x="192618" y="0"/>
                  </a:moveTo>
                  <a:lnTo>
                    <a:pt x="2507382" y="0"/>
                  </a:lnTo>
                  <a:cubicBezTo>
                    <a:pt x="2613762" y="0"/>
                    <a:pt x="2700000" y="86238"/>
                    <a:pt x="2700000" y="192618"/>
                  </a:cubicBezTo>
                  <a:lnTo>
                    <a:pt x="2700000" y="3370961"/>
                  </a:lnTo>
                  <a:cubicBezTo>
                    <a:pt x="2700000" y="3463556"/>
                    <a:pt x="2634665" y="3540891"/>
                    <a:pt x="2547552" y="3559247"/>
                  </a:cubicBezTo>
                  <a:lnTo>
                    <a:pt x="0" y="3067241"/>
                  </a:lnTo>
                  <a:lnTo>
                    <a:pt x="0" y="192618"/>
                  </a:lnTo>
                  <a:cubicBezTo>
                    <a:pt x="0" y="86238"/>
                    <a:pt x="86238" y="0"/>
                    <a:pt x="192618" y="0"/>
                  </a:cubicBezTo>
                  <a:close/>
                </a:path>
              </a:pathLst>
            </a:cu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38" name="梯形 4"/>
            <p:cNvSpPr/>
            <p:nvPr/>
          </p:nvSpPr>
          <p:spPr>
            <a:xfrm rot="772283">
              <a:off x="0" y="3122023"/>
              <a:ext cx="2671500" cy="762373"/>
            </a:xfrm>
            <a:custGeom>
              <a:avLst/>
              <a:gdLst>
                <a:gd name="txL" fmla="*/ 0 w 2671500"/>
                <a:gd name="txT" fmla="*/ 0 h 762373"/>
                <a:gd name="txR" fmla="*/ 2671500 w 2671500"/>
                <a:gd name="txB" fmla="*/ 762373 h 762373"/>
              </a:gdLst>
              <a:ahLst/>
              <a:cxnLst>
                <a:cxn ang="0">
                  <a:pos x="174700" y="762373"/>
                </a:cxn>
                <a:cxn ang="0">
                  <a:pos x="95418" y="558801"/>
                </a:cxn>
                <a:cxn ang="0">
                  <a:pos x="1823682" y="1"/>
                </a:cxn>
                <a:cxn ang="0">
                  <a:pos x="2671500" y="559173"/>
                </a:cxn>
                <a:cxn ang="0">
                  <a:pos x="174700" y="762373"/>
                </a:cxn>
              </a:cxnLst>
              <a:rect l="txL" t="txT" r="txR" b="txB"/>
              <a:pathLst>
                <a:path w="2671500" h="762373">
                  <a:moveTo>
                    <a:pt x="174700" y="762373"/>
                  </a:moveTo>
                  <a:cubicBezTo>
                    <a:pt x="75553" y="736911"/>
                    <a:pt x="-115912" y="647763"/>
                    <a:pt x="95418" y="558801"/>
                  </a:cubicBezTo>
                  <a:cubicBezTo>
                    <a:pt x="306748" y="469839"/>
                    <a:pt x="1394335" y="-61"/>
                    <a:pt x="1823682" y="1"/>
                  </a:cubicBezTo>
                  <a:cubicBezTo>
                    <a:pt x="2253029" y="63"/>
                    <a:pt x="2384661" y="360082"/>
                    <a:pt x="2671500" y="559173"/>
                  </a:cubicBezTo>
                  <a:cubicBezTo>
                    <a:pt x="2017033" y="567640"/>
                    <a:pt x="1159367" y="576106"/>
                    <a:pt x="174700" y="762373"/>
                  </a:cubicBezTo>
                  <a:close/>
                </a:path>
              </a:pathLst>
            </a:cu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nvGrpSpPr>
            <p:cNvPr id="72739" name="组合 126"/>
            <p:cNvGrpSpPr/>
            <p:nvPr/>
          </p:nvGrpSpPr>
          <p:grpSpPr>
            <a:xfrm>
              <a:off x="414981" y="617004"/>
              <a:ext cx="165383" cy="206896"/>
              <a:chOff x="0" y="0"/>
              <a:chExt cx="288032" cy="360330"/>
            </a:xfrm>
            <a:grpFill/>
          </p:grpSpPr>
          <p:sp>
            <p:nvSpPr>
              <p:cNvPr id="72740" name="椭圆 148"/>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41" name="椭圆 149"/>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42" name="组合 127"/>
            <p:cNvGrpSpPr/>
            <p:nvPr/>
          </p:nvGrpSpPr>
          <p:grpSpPr>
            <a:xfrm>
              <a:off x="796388" y="617004"/>
              <a:ext cx="165383" cy="206896"/>
              <a:chOff x="0" y="0"/>
              <a:chExt cx="288032" cy="360330"/>
            </a:xfrm>
            <a:grpFill/>
          </p:grpSpPr>
          <p:sp>
            <p:nvSpPr>
              <p:cNvPr id="72743" name="椭圆 146"/>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44" name="椭圆 147"/>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45" name="组合 128"/>
            <p:cNvGrpSpPr/>
            <p:nvPr/>
          </p:nvGrpSpPr>
          <p:grpSpPr>
            <a:xfrm>
              <a:off x="1177795" y="617004"/>
              <a:ext cx="165383" cy="206896"/>
              <a:chOff x="0" y="0"/>
              <a:chExt cx="288032" cy="360330"/>
            </a:xfrm>
            <a:grpFill/>
          </p:grpSpPr>
          <p:sp>
            <p:nvSpPr>
              <p:cNvPr id="72746" name="椭圆 144"/>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47" name="椭圆 145"/>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48" name="组合 129"/>
            <p:cNvGrpSpPr/>
            <p:nvPr/>
          </p:nvGrpSpPr>
          <p:grpSpPr>
            <a:xfrm>
              <a:off x="1559202" y="617004"/>
              <a:ext cx="165383" cy="206896"/>
              <a:chOff x="0" y="0"/>
              <a:chExt cx="288032" cy="360330"/>
            </a:xfrm>
            <a:grpFill/>
          </p:grpSpPr>
          <p:sp>
            <p:nvSpPr>
              <p:cNvPr id="72749" name="椭圆 142"/>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50" name="椭圆 143"/>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51" name="组合 130"/>
            <p:cNvGrpSpPr/>
            <p:nvPr/>
          </p:nvGrpSpPr>
          <p:grpSpPr>
            <a:xfrm>
              <a:off x="1940609" y="617004"/>
              <a:ext cx="165383" cy="206896"/>
              <a:chOff x="0" y="0"/>
              <a:chExt cx="288032" cy="360330"/>
            </a:xfrm>
            <a:grpFill/>
          </p:grpSpPr>
          <p:sp>
            <p:nvSpPr>
              <p:cNvPr id="72752" name="椭圆 140"/>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53" name="椭圆 141"/>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grpSp>
          <p:nvGrpSpPr>
            <p:cNvPr id="72754" name="组合 131"/>
            <p:cNvGrpSpPr/>
            <p:nvPr/>
          </p:nvGrpSpPr>
          <p:grpSpPr>
            <a:xfrm>
              <a:off x="2322016" y="617004"/>
              <a:ext cx="165383" cy="206896"/>
              <a:chOff x="0" y="0"/>
              <a:chExt cx="288032" cy="360330"/>
            </a:xfrm>
            <a:grpFill/>
          </p:grpSpPr>
          <p:sp>
            <p:nvSpPr>
              <p:cNvPr id="72755" name="椭圆 138"/>
              <p:cNvSpPr/>
              <p:nvPr/>
            </p:nvSpPr>
            <p:spPr>
              <a:xfrm>
                <a:off x="0" y="0"/>
                <a:ext cx="288032" cy="288032"/>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72756" name="椭圆 139"/>
              <p:cNvSpPr/>
              <p:nvPr/>
            </p:nvSpPr>
            <p:spPr>
              <a:xfrm>
                <a:off x="0" y="72299"/>
                <a:ext cx="288032" cy="288031"/>
              </a:xfrm>
              <a:prstGeom prst="ellipse">
                <a:avLst/>
              </a:prstGeom>
              <a:grpFill/>
              <a:ln w="25400">
                <a:noFill/>
              </a:ln>
            </p:spPr>
            <p:txBody>
              <a:bodyPr vert="horz" wrap="square" anchor="ctr"/>
              <a:lstStyle/>
              <a:p>
                <a:pPr algn="ctr" fontAlgn="base">
                  <a:buNone/>
                </a:pPr>
                <a:endParaRPr b="1" i="1" strike="noStrike" baseline="0" noProof="1">
                  <a:solidFill>
                    <a:srgbClr val="FFFFFF"/>
                  </a:solidFill>
                  <a:latin typeface="Calibri" panose="020F0502020204030204" charset="0"/>
                  <a:ea typeface="宋体" panose="02010600030101010101" pitchFamily="2" charset="-122"/>
                  <a:sym typeface="宋体" panose="02010600030101010101" pitchFamily="2" charset="-122"/>
                </a:endParaRPr>
              </a:p>
            </p:txBody>
          </p:sp>
        </p:grpSp>
        <p:sp>
          <p:nvSpPr>
            <p:cNvPr id="72757" name="空心弧 132"/>
            <p:cNvSpPr/>
            <p:nvPr/>
          </p:nvSpPr>
          <p:spPr>
            <a:xfrm>
              <a:off x="2122292" y="0"/>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58" name="空心弧 133"/>
            <p:cNvSpPr/>
            <p:nvPr/>
          </p:nvSpPr>
          <p:spPr>
            <a:xfrm>
              <a:off x="1716360" y="2839"/>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59" name="空心弧 134"/>
            <p:cNvSpPr/>
            <p:nvPr/>
          </p:nvSpPr>
          <p:spPr>
            <a:xfrm>
              <a:off x="1294880" y="0"/>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60" name="空心弧 135"/>
            <p:cNvSpPr/>
            <p:nvPr/>
          </p:nvSpPr>
          <p:spPr>
            <a:xfrm>
              <a:off x="1018368" y="2840"/>
              <a:ext cx="392034" cy="798500"/>
            </a:xfrm>
            <a:custGeom>
              <a:avLst/>
              <a:gdLst>
                <a:gd name="txL" fmla="*/ 0 w 21600"/>
                <a:gd name="txT" fmla="*/ 0 h 21600"/>
                <a:gd name="txR" fmla="*/ 21600 w 21600"/>
                <a:gd name="txB" fmla="*/ 10800 h 21600"/>
              </a:gdLst>
              <a:ahLst/>
              <a:cxnLst>
                <a:cxn ang="270">
                  <a:pos x="10800" y="0"/>
                </a:cxn>
                <a:cxn ang="180">
                  <a:pos x="548" y="10800"/>
                </a:cxn>
                <a:cxn ang="270">
                  <a:pos x="10800" y="1097"/>
                </a:cxn>
                <a:cxn ang="0">
                  <a:pos x="21051" y="10800"/>
                </a:cxn>
              </a:cxnLst>
              <a:rect l="txL" t="txT" r="txR" b="txB"/>
              <a:pathLst>
                <a:path w="21600" h="21600">
                  <a:moveTo>
                    <a:pt x="1097" y="10800"/>
                  </a:moveTo>
                  <a:arcTo wR="9703" hR="970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61" name="空心弧 136"/>
            <p:cNvSpPr/>
            <p:nvPr/>
          </p:nvSpPr>
          <p:spPr>
            <a:xfrm>
              <a:off x="614429" y="0"/>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2762" name="空心弧 137"/>
            <p:cNvSpPr/>
            <p:nvPr/>
          </p:nvSpPr>
          <p:spPr>
            <a:xfrm>
              <a:off x="178032" y="15539"/>
              <a:ext cx="456501" cy="798500"/>
            </a:xfrm>
            <a:custGeom>
              <a:avLst/>
              <a:gdLst>
                <a:gd name="txL" fmla="*/ 0 w 21600"/>
                <a:gd name="txT" fmla="*/ 0 h 21600"/>
                <a:gd name="txR" fmla="*/ 21600 w 21600"/>
                <a:gd name="txB" fmla="*/ 10800 h 21600"/>
              </a:gdLst>
              <a:ahLst/>
              <a:cxnLst>
                <a:cxn ang="270">
                  <a:pos x="10800" y="0"/>
                </a:cxn>
                <a:cxn ang="180">
                  <a:pos x="638" y="10800"/>
                </a:cxn>
                <a:cxn ang="270">
                  <a:pos x="10800" y="1277"/>
                </a:cxn>
                <a:cxn ang="0">
                  <a:pos x="20961" y="10800"/>
                </a:cxn>
              </a:cxnLst>
              <a:rect l="txL" t="txT" r="txR" b="txB"/>
              <a:pathLst>
                <a:path w="21600" h="21600">
                  <a:moveTo>
                    <a:pt x="1277" y="10800"/>
                  </a:moveTo>
                  <a:arcTo wR="9523" hR="9523" stAng="10800000" swAng="10800000"/>
                  <a:lnTo>
                    <a:pt x="21600" y="10800"/>
                  </a:lnTo>
                  <a:arcTo wR="10800" hR="10800" stAng="0" swAng="-10800000"/>
                  <a:close/>
                </a:path>
              </a:pathLst>
            </a:custGeom>
            <a:grpFill/>
            <a:ln w="25400">
              <a:noFill/>
            </a:ln>
          </p:spPr>
          <p:txBody>
            <a:bodyPr vert="horz" wrap="square" anchor="ctr"/>
            <a:lstStyle/>
            <a:p>
              <a:pPr algn="ctr" fontAlgn="base">
                <a:buNone/>
              </a:pPr>
              <a:endParaRPr b="1" i="1" strike="noStrike" baseline="0" noProof="1">
                <a:solidFill>
                  <a:srgbClr val="000000"/>
                </a:solidFill>
                <a:latin typeface="Calibri" panose="020F0502020204030204" charset="0"/>
                <a:ea typeface="宋体" panose="02010600030101010101" pitchFamily="2" charset="-122"/>
                <a:sym typeface="宋体" panose="02010600030101010101" pitchFamily="2" charset="-122"/>
              </a:endParaRPr>
            </a:p>
          </p:txBody>
        </p:sp>
      </p:grpSp>
      <p:sp>
        <p:nvSpPr>
          <p:cNvPr id="43017" name="TextBox 178"/>
          <p:cNvSpPr/>
          <p:nvPr/>
        </p:nvSpPr>
        <p:spPr>
          <a:xfrm>
            <a:off x="3344863" y="1306513"/>
            <a:ext cx="1962150" cy="385762"/>
          </a:xfrm>
          <a:prstGeom prst="rect">
            <a:avLst/>
          </a:prstGeom>
          <a:noFill/>
          <a:ln w="9525">
            <a:noFill/>
          </a:ln>
        </p:spPr>
        <p:txBody>
          <a:bodyPr wrap="square" anchor="t">
            <a:spAutoFit/>
          </a:bodyPr>
          <a:lstStyle/>
          <a:p>
            <a:pPr algn="ctr">
              <a:lnSpc>
                <a:spcPct val="80000"/>
              </a:lnSpc>
            </a:pPr>
            <a:endParaRPr lang="zh-CN" altLang="en-US" sz="2400" b="1" i="1" dirty="0">
              <a:solidFill>
                <a:srgbClr val="FFFFFF"/>
              </a:solidFill>
              <a:latin typeface="浪漫雅圆" charset="-122"/>
              <a:ea typeface="微软雅黑" panose="020B0503020204020204" charset="-122"/>
              <a:sym typeface="浪漫雅圆" charset="-122"/>
            </a:endParaRPr>
          </a:p>
        </p:txBody>
      </p:sp>
      <p:sp>
        <p:nvSpPr>
          <p:cNvPr id="43018" name="文本框 4"/>
          <p:cNvSpPr txBox="1"/>
          <p:nvPr/>
        </p:nvSpPr>
        <p:spPr>
          <a:xfrm>
            <a:off x="3305175" y="1306513"/>
            <a:ext cx="2033588" cy="830262"/>
          </a:xfrm>
          <a:prstGeom prst="rect">
            <a:avLst/>
          </a:prstGeom>
          <a:noFill/>
          <a:ln w="9525">
            <a:noFill/>
          </a:ln>
        </p:spPr>
        <p:txBody>
          <a:bodyPr wrap="square" anchor="t">
            <a:spAutoFit/>
          </a:bodyPr>
          <a:lstStyle/>
          <a:p>
            <a:r>
              <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rPr>
              <a:t>水资源税的纳税义务发生时间为</a:t>
            </a:r>
            <a:r>
              <a:rPr lang="zh-CN" altLang="en-US" sz="1600" b="1" dirty="0">
                <a:solidFill>
                  <a:srgbClr val="FF0000"/>
                </a:solidFill>
                <a:latin typeface="微软雅黑" panose="020B0503020204020204" charset="-122"/>
                <a:ea typeface="微软雅黑" panose="020B0503020204020204" charset="-122"/>
                <a:sym typeface="宋体" panose="02010600030101010101" pitchFamily="2" charset="-122"/>
              </a:rPr>
              <a:t>纳税人取用水资源的当日</a:t>
            </a:r>
            <a:r>
              <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rPr>
              <a:t>。</a:t>
            </a:r>
            <a:endPar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43019" name="文本框 5"/>
          <p:cNvSpPr txBox="1"/>
          <p:nvPr/>
        </p:nvSpPr>
        <p:spPr>
          <a:xfrm>
            <a:off x="5943600" y="1184275"/>
            <a:ext cx="2065338" cy="2308324"/>
          </a:xfrm>
          <a:prstGeom prst="rect">
            <a:avLst/>
          </a:prstGeom>
          <a:noFill/>
          <a:ln w="9525">
            <a:noFill/>
          </a:ln>
        </p:spPr>
        <p:txBody>
          <a:bodyPr wrap="square" anchor="t">
            <a:spAutoFit/>
          </a:bodyPr>
          <a:lstStyle/>
          <a:p>
            <a:r>
              <a:rPr lang="en-US" altLang="zh-CN" sz="1600" b="1" dirty="0">
                <a:solidFill>
                  <a:schemeClr val="bg1"/>
                </a:solidFill>
                <a:latin typeface="微软雅黑" panose="020B0503020204020204" charset="-122"/>
                <a:ea typeface="微软雅黑" panose="020B0503020204020204" charset="-122"/>
                <a:sym typeface="宋体" panose="02010600030101010101" pitchFamily="2" charset="-122"/>
              </a:rPr>
              <a:t> </a:t>
            </a:r>
            <a:r>
              <a:rPr lang="zh-CN" altLang="en-US" sz="1600" b="1" dirty="0" smtClean="0">
                <a:solidFill>
                  <a:schemeClr val="bg1"/>
                </a:solidFill>
                <a:latin typeface="微软雅黑" panose="020B0503020204020204" charset="-122"/>
                <a:ea typeface="微软雅黑" panose="020B0503020204020204" charset="-122"/>
                <a:sym typeface="宋体" panose="02010600030101010101" pitchFamily="2" charset="-122"/>
              </a:rPr>
              <a:t>除农业取用水外，建议各省</a:t>
            </a:r>
            <a:r>
              <a:rPr lang="zh-CN" altLang="zh-CN" sz="1600" b="1" dirty="0" smtClean="0">
                <a:solidFill>
                  <a:schemeClr val="bg1"/>
                </a:solidFill>
                <a:latin typeface="微软雅黑" panose="020B0503020204020204" charset="-122"/>
                <a:ea typeface="微软雅黑" panose="020B0503020204020204" charset="-122"/>
                <a:sym typeface="宋体" panose="02010600030101010101" pitchFamily="2" charset="-122"/>
              </a:rPr>
              <a:t>水资源</a:t>
            </a:r>
            <a:r>
              <a:rPr lang="zh-CN" altLang="zh-CN" sz="1600" b="1" dirty="0">
                <a:solidFill>
                  <a:schemeClr val="bg1"/>
                </a:solidFill>
                <a:latin typeface="微软雅黑" panose="020B0503020204020204" charset="-122"/>
                <a:ea typeface="微软雅黑" panose="020B0503020204020204" charset="-122"/>
                <a:sym typeface="宋体" panose="02010600030101010101" pitchFamily="2" charset="-122"/>
              </a:rPr>
              <a:t>税按</a:t>
            </a:r>
            <a:r>
              <a:rPr lang="zh-CN" altLang="zh-CN" sz="1600" b="1" dirty="0" smtClean="0">
                <a:solidFill>
                  <a:schemeClr val="bg1"/>
                </a:solidFill>
                <a:latin typeface="微软雅黑" panose="020B0503020204020204" charset="-122"/>
                <a:ea typeface="微软雅黑" panose="020B0503020204020204" charset="-122"/>
                <a:sym typeface="宋体" panose="02010600030101010101" pitchFamily="2" charset="-122"/>
              </a:rPr>
              <a:t>季</a:t>
            </a:r>
            <a:r>
              <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rPr>
              <a:t>征收</a:t>
            </a:r>
            <a:r>
              <a:rPr lang="zh-CN" altLang="zh-CN" sz="1600" b="1" dirty="0" smtClean="0">
                <a:solidFill>
                  <a:schemeClr val="bg1"/>
                </a:solidFill>
                <a:latin typeface="微软雅黑" panose="020B0503020204020204" charset="-122"/>
                <a:ea typeface="微软雅黑" panose="020B0503020204020204" charset="-122"/>
                <a:sym typeface="宋体" panose="02010600030101010101" pitchFamily="2" charset="-122"/>
              </a:rPr>
              <a:t>，</a:t>
            </a:r>
            <a:r>
              <a:rPr lang="zh-CN" altLang="en-US" sz="1600" b="1" dirty="0" smtClean="0">
                <a:solidFill>
                  <a:schemeClr val="bg1"/>
                </a:solidFill>
                <a:latin typeface="微软雅黑" panose="020B0503020204020204" charset="-122"/>
                <a:ea typeface="微软雅黑" panose="020B0503020204020204" charset="-122"/>
                <a:sym typeface="宋体" panose="02010600030101010101" pitchFamily="2" charset="-122"/>
              </a:rPr>
              <a:t>今年</a:t>
            </a:r>
            <a:r>
              <a:rPr lang="en-US" altLang="zh-CN" sz="1600" b="1" dirty="0" smtClean="0">
                <a:solidFill>
                  <a:schemeClr val="bg1"/>
                </a:solidFill>
                <a:latin typeface="微软雅黑" panose="020B0503020204020204" charset="-122"/>
                <a:ea typeface="微软雅黑" panose="020B0503020204020204" charset="-122"/>
                <a:sym typeface="宋体" panose="02010600030101010101" pitchFamily="2" charset="-122"/>
              </a:rPr>
              <a:t>12</a:t>
            </a:r>
            <a:r>
              <a:rPr lang="zh-CN" altLang="en-US" sz="1600" b="1" dirty="0" smtClean="0">
                <a:solidFill>
                  <a:schemeClr val="bg1"/>
                </a:solidFill>
                <a:latin typeface="微软雅黑" panose="020B0503020204020204" charset="-122"/>
                <a:ea typeface="微软雅黑" panose="020B0503020204020204" charset="-122"/>
                <a:sym typeface="宋体" panose="02010600030101010101" pitchFamily="2" charset="-122"/>
              </a:rPr>
              <a:t>月水资源税视同一个季度</a:t>
            </a:r>
            <a:r>
              <a:rPr lang="zh-CN" altLang="zh-CN" sz="1600" b="1" dirty="0" smtClean="0">
                <a:solidFill>
                  <a:schemeClr val="bg1"/>
                </a:solidFill>
                <a:latin typeface="微软雅黑" panose="020B0503020204020204" charset="-122"/>
                <a:ea typeface="微软雅黑" panose="020B0503020204020204" charset="-122"/>
                <a:sym typeface="宋体" panose="02010600030101010101" pitchFamily="2" charset="-122"/>
              </a:rPr>
              <a:t>。</a:t>
            </a:r>
            <a:r>
              <a:rPr lang="zh-CN" altLang="zh-CN" sz="1600" b="1" dirty="0">
                <a:solidFill>
                  <a:schemeClr val="bg1"/>
                </a:solidFill>
                <a:latin typeface="微软雅黑" panose="020B0503020204020204" charset="-122"/>
                <a:ea typeface="微软雅黑" panose="020B0503020204020204" charset="-122"/>
                <a:sym typeface="宋体" panose="02010600030101010101" pitchFamily="2" charset="-122"/>
              </a:rPr>
              <a:t>农业生产取用水水资源税可按年</a:t>
            </a:r>
            <a:r>
              <a:rPr lang="zh-CN" altLang="zh-CN" sz="1600" b="1" dirty="0" smtClean="0">
                <a:solidFill>
                  <a:schemeClr val="bg1"/>
                </a:solidFill>
                <a:latin typeface="微软雅黑" panose="020B0503020204020204" charset="-122"/>
                <a:ea typeface="微软雅黑" panose="020B0503020204020204" charset="-122"/>
                <a:sym typeface="宋体" panose="02010600030101010101" pitchFamily="2" charset="-122"/>
              </a:rPr>
              <a:t>征收</a:t>
            </a:r>
            <a:r>
              <a:rPr lang="zh-CN" altLang="en-US" sz="1600" b="1" dirty="0" smtClean="0">
                <a:solidFill>
                  <a:schemeClr val="bg1"/>
                </a:solidFill>
                <a:latin typeface="微软雅黑" panose="020B0503020204020204" charset="-122"/>
                <a:ea typeface="微软雅黑" panose="020B0503020204020204" charset="-122"/>
                <a:sym typeface="宋体" panose="02010600030101010101" pitchFamily="2" charset="-122"/>
              </a:rPr>
              <a:t>（按次申报缴纳）</a:t>
            </a:r>
            <a:r>
              <a:rPr lang="zh-CN" altLang="zh-CN" sz="1600" b="1" dirty="0" smtClean="0">
                <a:solidFill>
                  <a:schemeClr val="bg1"/>
                </a:solidFill>
                <a:latin typeface="微软雅黑" panose="020B0503020204020204" charset="-122"/>
                <a:ea typeface="微软雅黑" panose="020B0503020204020204" charset="-122"/>
                <a:sym typeface="宋体" panose="02010600030101010101" pitchFamily="2" charset="-122"/>
              </a:rPr>
              <a:t>，</a:t>
            </a:r>
            <a:r>
              <a:rPr lang="zh-CN" altLang="zh-CN" sz="1600" b="1" dirty="0">
                <a:solidFill>
                  <a:schemeClr val="bg1"/>
                </a:solidFill>
                <a:latin typeface="微软雅黑" panose="020B0503020204020204" charset="-122"/>
                <a:ea typeface="微软雅黑" panose="020B0503020204020204" charset="-122"/>
                <a:sym typeface="宋体" panose="02010600030101010101" pitchFamily="2" charset="-122"/>
              </a:rPr>
              <a:t>不能按固定期限计算纳税的可以按次申报</a:t>
            </a:r>
            <a:r>
              <a:rPr lang="zh-CN" altLang="zh-CN" sz="1600" b="1" dirty="0" smtClean="0">
                <a:solidFill>
                  <a:schemeClr val="bg1"/>
                </a:solidFill>
                <a:latin typeface="微软雅黑" panose="020B0503020204020204" charset="-122"/>
                <a:ea typeface="微软雅黑" panose="020B0503020204020204" charset="-122"/>
                <a:sym typeface="宋体" panose="02010600030101010101" pitchFamily="2" charset="-122"/>
              </a:rPr>
              <a:t>纳税</a:t>
            </a:r>
            <a:r>
              <a:rPr lang="zh-CN" altLang="en-US" sz="1600" b="1" dirty="0" smtClean="0">
                <a:solidFill>
                  <a:schemeClr val="bg1"/>
                </a:solidFill>
                <a:latin typeface="微软雅黑" panose="020B0503020204020204" charset="-122"/>
                <a:ea typeface="微软雅黑" panose="020B0503020204020204" charset="-122"/>
                <a:sym typeface="宋体" panose="02010600030101010101" pitchFamily="2" charset="-122"/>
              </a:rPr>
              <a:t>。</a:t>
            </a:r>
            <a:endParaRPr lang="zh-CN" altLang="zh-CN" sz="1600" b="1"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43020" name="文本框 6"/>
          <p:cNvSpPr txBox="1"/>
          <p:nvPr/>
        </p:nvSpPr>
        <p:spPr>
          <a:xfrm>
            <a:off x="3262313" y="2224088"/>
            <a:ext cx="2046287" cy="1076325"/>
          </a:xfrm>
          <a:prstGeom prst="rect">
            <a:avLst/>
          </a:prstGeom>
          <a:noFill/>
          <a:ln w="9525">
            <a:noFill/>
          </a:ln>
        </p:spPr>
        <p:txBody>
          <a:bodyPr wrap="square" anchor="t">
            <a:spAutoFit/>
          </a:bodyPr>
          <a:lstStyle/>
          <a:p>
            <a:r>
              <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rPr>
              <a:t>纳税人应当自纳税期满或者纳税义务发生之日起</a:t>
            </a:r>
            <a:r>
              <a:rPr lang="en-US" altLang="zh-CN" sz="1600" b="1" dirty="0">
                <a:solidFill>
                  <a:srgbClr val="FF0000"/>
                </a:solidFill>
                <a:latin typeface="微软雅黑" panose="020B0503020204020204" charset="-122"/>
                <a:ea typeface="微软雅黑" panose="020B0503020204020204" charset="-122"/>
                <a:sym typeface="宋体" panose="02010600030101010101" pitchFamily="2" charset="-122"/>
              </a:rPr>
              <a:t>1</a:t>
            </a:r>
            <a:r>
              <a:rPr lang="zh-CN" altLang="en-US" sz="1600" b="1" dirty="0">
                <a:solidFill>
                  <a:srgbClr val="FF0000"/>
                </a:solidFill>
                <a:latin typeface="微软雅黑" panose="020B0503020204020204" charset="-122"/>
                <a:ea typeface="微软雅黑" panose="020B0503020204020204" charset="-122"/>
                <a:sym typeface="宋体" panose="02010600030101010101" pitchFamily="2" charset="-122"/>
              </a:rPr>
              <a:t>5日内</a:t>
            </a:r>
            <a:r>
              <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rPr>
              <a:t>申报纳税。</a:t>
            </a:r>
            <a:endPar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8" name="AutoShape 3"/>
          <p:cNvSpPr/>
          <p:nvPr/>
        </p:nvSpPr>
        <p:spPr>
          <a:xfrm>
            <a:off x="1533525" y="4359275"/>
            <a:ext cx="1376363" cy="509588"/>
          </a:xfrm>
          <a:prstGeom prst="roundRect">
            <a:avLst>
              <a:gd name="adj" fmla="val 13125"/>
            </a:avLst>
          </a:prstGeom>
          <a:solidFill>
            <a:srgbClr val="0070C0"/>
          </a:solidFill>
          <a:ln w="25400">
            <a:noFill/>
          </a:ln>
        </p:spPr>
        <p:txBody>
          <a:bodyPr anchor="ctr"/>
          <a:lstStyle/>
          <a:p>
            <a:pPr algn="ctr"/>
            <a:endParaRPr lang="zh-CN" altLang="zh-CN" sz="2000" b="1">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43022" name="文本框 6"/>
          <p:cNvSpPr txBox="1"/>
          <p:nvPr/>
        </p:nvSpPr>
        <p:spPr>
          <a:xfrm>
            <a:off x="1597025" y="4429125"/>
            <a:ext cx="1397000" cy="368300"/>
          </a:xfrm>
          <a:prstGeom prst="rect">
            <a:avLst/>
          </a:prstGeom>
          <a:noFill/>
          <a:ln w="9525">
            <a:noFill/>
          </a:ln>
        </p:spPr>
        <p:txBody>
          <a:bodyPr wrap="square" anchor="t">
            <a:spAutoFit/>
          </a:bodyPr>
          <a:lstStyle/>
          <a:p>
            <a:r>
              <a:rPr lang="zh-CN" altLang="en-US" b="1">
                <a:solidFill>
                  <a:schemeClr val="bg1"/>
                </a:solidFill>
                <a:latin typeface="微软雅黑" panose="020B0503020204020204" charset="-122"/>
                <a:ea typeface="微软雅黑" panose="020B0503020204020204" charset="-122"/>
              </a:rPr>
              <a:t>纳税地点：</a:t>
            </a:r>
            <a:endParaRPr lang="zh-CN" altLang="en-US" b="1">
              <a:solidFill>
                <a:schemeClr val="bg1"/>
              </a:solidFill>
              <a:latin typeface="微软雅黑" panose="020B0503020204020204" charset="-122"/>
              <a:ea typeface="微软雅黑" panose="020B0503020204020204" charset="-122"/>
            </a:endParaRPr>
          </a:p>
        </p:txBody>
      </p:sp>
      <p:sp>
        <p:nvSpPr>
          <p:cNvPr id="43023" name="圆角矩形 6"/>
          <p:cNvSpPr/>
          <p:nvPr/>
        </p:nvSpPr>
        <p:spPr>
          <a:xfrm>
            <a:off x="2994025" y="3724275"/>
            <a:ext cx="6127750" cy="1001713"/>
          </a:xfrm>
          <a:custGeom>
            <a:avLst/>
            <a:gdLst/>
            <a:ahLst/>
            <a:cxnLst>
              <a:cxn ang="0">
                <a:pos x="1211257" y="0"/>
              </a:cxn>
              <a:cxn ang="0">
                <a:pos x="5022765" y="0"/>
              </a:cxn>
              <a:cxn ang="0">
                <a:pos x="5608637" y="585871"/>
              </a:cxn>
              <a:cxn ang="0">
                <a:pos x="5608637" y="1173079"/>
              </a:cxn>
              <a:cxn ang="0">
                <a:pos x="5022765" y="1758950"/>
              </a:cxn>
              <a:cxn ang="0">
                <a:pos x="1285388" y="1758950"/>
              </a:cxn>
              <a:cxn ang="0">
                <a:pos x="1211257" y="1758950"/>
              </a:cxn>
              <a:cxn ang="0">
                <a:pos x="383070" y="1758950"/>
              </a:cxn>
              <a:cxn ang="0">
                <a:pos x="0" y="1375881"/>
              </a:cxn>
              <a:cxn ang="0">
                <a:pos x="0" y="991937"/>
              </a:cxn>
              <a:cxn ang="0">
                <a:pos x="383070" y="608867"/>
              </a:cxn>
              <a:cxn ang="0">
                <a:pos x="1285388" y="608867"/>
              </a:cxn>
              <a:cxn ang="0">
                <a:pos x="1285388" y="799037"/>
              </a:cxn>
              <a:cxn ang="0">
                <a:pos x="459342" y="799037"/>
              </a:cxn>
              <a:cxn ang="0">
                <a:pos x="202956" y="1055423"/>
              </a:cxn>
              <a:cxn ang="0">
                <a:pos x="202956" y="1312394"/>
              </a:cxn>
              <a:cxn ang="0">
                <a:pos x="459342" y="1568779"/>
              </a:cxn>
              <a:cxn ang="0">
                <a:pos x="1285388" y="1568779"/>
              </a:cxn>
              <a:cxn ang="0">
                <a:pos x="1285388" y="1569064"/>
              </a:cxn>
              <a:cxn ang="0">
                <a:pos x="4946305" y="1569064"/>
              </a:cxn>
              <a:cxn ang="0">
                <a:pos x="5405681" y="1109688"/>
              </a:cxn>
              <a:cxn ang="0">
                <a:pos x="5405681" y="649262"/>
              </a:cxn>
              <a:cxn ang="0">
                <a:pos x="4946305" y="189886"/>
              </a:cxn>
              <a:cxn ang="0">
                <a:pos x="1211257" y="189886"/>
              </a:cxn>
              <a:cxn ang="0">
                <a:pos x="1335445" y="102701"/>
              </a:cxn>
              <a:cxn ang="0">
                <a:pos x="1211257" y="0"/>
              </a:cxn>
            </a:cxnLst>
            <a:rect l="0" t="0" r="0" b="0"/>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rgbClr val="00B0F0"/>
          </a:solidFill>
          <a:ln w="28575" cap="flat" cmpd="sng">
            <a:solidFill>
              <a:srgbClr val="FFFFFF"/>
            </a:solidFill>
            <a:prstDash val="solid"/>
            <a:bevel/>
            <a:headEnd type="none" w="med" len="med"/>
            <a:tailEnd type="none" w="med" len="med"/>
          </a:ln>
        </p:spPr>
        <p:txBody>
          <a:bodyPr/>
          <a:lstStyle/>
          <a:p>
            <a:endParaRPr lang="zh-CN" altLang="en-US"/>
          </a:p>
        </p:txBody>
      </p:sp>
      <p:sp>
        <p:nvSpPr>
          <p:cNvPr id="43024" name="燕尾形 26"/>
          <p:cNvSpPr/>
          <p:nvPr/>
        </p:nvSpPr>
        <p:spPr>
          <a:xfrm>
            <a:off x="4219575" y="3981450"/>
            <a:ext cx="323850" cy="325438"/>
          </a:xfrm>
          <a:prstGeom prst="chevron">
            <a:avLst>
              <a:gd name="adj" fmla="val 50000"/>
            </a:avLst>
          </a:prstGeom>
          <a:solidFill>
            <a:srgbClr val="B7E020"/>
          </a:solidFill>
          <a:ln w="28575"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3025" name="燕尾形 27"/>
          <p:cNvSpPr/>
          <p:nvPr/>
        </p:nvSpPr>
        <p:spPr>
          <a:xfrm>
            <a:off x="4410075" y="3981450"/>
            <a:ext cx="325438" cy="325438"/>
          </a:xfrm>
          <a:prstGeom prst="chevron">
            <a:avLst>
              <a:gd name="adj" fmla="val 49990"/>
            </a:avLst>
          </a:prstGeom>
          <a:solidFill>
            <a:srgbClr val="E36C09"/>
          </a:solidFill>
          <a:ln w="28575"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3026" name="文本框 10"/>
          <p:cNvSpPr txBox="1"/>
          <p:nvPr/>
        </p:nvSpPr>
        <p:spPr>
          <a:xfrm>
            <a:off x="4711700" y="3838575"/>
            <a:ext cx="3832225" cy="522288"/>
          </a:xfrm>
          <a:prstGeom prst="rect">
            <a:avLst/>
          </a:prstGeom>
          <a:noFill/>
          <a:ln w="9525">
            <a:noFill/>
          </a:ln>
        </p:spPr>
        <p:txBody>
          <a:bodyPr wrap="square" anchor="t">
            <a:spAutoFit/>
          </a:bodyPr>
          <a:lstStyle/>
          <a:p>
            <a:r>
              <a:rPr lang="zh-CN" altLang="en-US" sz="1400" b="1" dirty="0">
                <a:latin typeface="微软雅黑" panose="020B0503020204020204" charset="-122"/>
                <a:ea typeface="微软雅黑" panose="020B0503020204020204" charset="-122"/>
                <a:sym typeface="宋体" panose="02010600030101010101" pitchFamily="2" charset="-122"/>
              </a:rPr>
              <a:t>纳税人应当向</a:t>
            </a:r>
            <a:r>
              <a:rPr lang="zh-CN" altLang="en-US" sz="1400" b="1" dirty="0">
                <a:solidFill>
                  <a:srgbClr val="FF0000"/>
                </a:solidFill>
                <a:latin typeface="微软雅黑" panose="020B0503020204020204" charset="-122"/>
                <a:ea typeface="微软雅黑" panose="020B0503020204020204" charset="-122"/>
                <a:sym typeface="宋体" panose="02010600030101010101" pitchFamily="2" charset="-122"/>
              </a:rPr>
              <a:t>生产经营所在地</a:t>
            </a:r>
            <a:r>
              <a:rPr lang="zh-CN" altLang="en-US" sz="1400" b="1" dirty="0">
                <a:latin typeface="微软雅黑" panose="020B0503020204020204" charset="-122"/>
                <a:ea typeface="微软雅黑" panose="020B0503020204020204" charset="-122"/>
                <a:sym typeface="宋体" panose="02010600030101010101" pitchFamily="2" charset="-122"/>
              </a:rPr>
              <a:t>的税务机关申报缴纳水资源税。</a:t>
            </a:r>
            <a:endParaRPr lang="zh-CN" altLang="en-US" sz="1400" b="1" dirty="0">
              <a:latin typeface="微软雅黑" panose="020B0503020204020204" charset="-122"/>
              <a:ea typeface="微软雅黑" panose="020B0503020204020204" charset="-122"/>
              <a:sym typeface="宋体" panose="02010600030101010101" pitchFamily="2" charset="-122"/>
            </a:endParaRPr>
          </a:p>
        </p:txBody>
      </p:sp>
      <p:sp>
        <p:nvSpPr>
          <p:cNvPr id="43027" name="文本框 12"/>
          <p:cNvSpPr txBox="1"/>
          <p:nvPr/>
        </p:nvSpPr>
        <p:spPr>
          <a:xfrm>
            <a:off x="3190875" y="4287838"/>
            <a:ext cx="5734050" cy="306387"/>
          </a:xfrm>
          <a:prstGeom prst="rect">
            <a:avLst/>
          </a:prstGeom>
          <a:noFill/>
          <a:ln w="9525">
            <a:noFill/>
          </a:ln>
        </p:spPr>
        <p:txBody>
          <a:bodyPr wrap="square" anchor="t">
            <a:spAutoFit/>
          </a:bodyPr>
          <a:lstStyle/>
          <a:p>
            <a:r>
              <a:rPr lang="zh-CN" altLang="en-US" sz="1400" b="1" dirty="0">
                <a:latin typeface="微软雅黑" panose="020B0503020204020204" charset="-122"/>
                <a:ea typeface="微软雅黑" panose="020B0503020204020204" charset="-122"/>
                <a:sym typeface="宋体" panose="02010600030101010101" pitchFamily="2" charset="-122"/>
              </a:rPr>
              <a:t>试点省份内取用水，纳税地点需要调整的，由省级财政、税务部门决定</a:t>
            </a:r>
            <a:endParaRPr lang="zh-CN" altLang="en-US" sz="1400" b="1" dirty="0">
              <a:latin typeface="微软雅黑" panose="020B0503020204020204" charset="-122"/>
              <a:ea typeface="微软雅黑" panose="020B0503020204020204" charset="-122"/>
              <a:sym typeface="宋体" panose="02010600030101010101" pitchFamily="2" charset="-122"/>
            </a:endParaRPr>
          </a:p>
        </p:txBody>
      </p:sp>
      <p:sp>
        <p:nvSpPr>
          <p:cNvPr id="43028" name="圆角矩形 6"/>
          <p:cNvSpPr/>
          <p:nvPr/>
        </p:nvSpPr>
        <p:spPr>
          <a:xfrm>
            <a:off x="2978150" y="4787900"/>
            <a:ext cx="6127750" cy="715963"/>
          </a:xfrm>
          <a:custGeom>
            <a:avLst/>
            <a:gdLst/>
            <a:ahLst/>
            <a:cxnLst>
              <a:cxn ang="0">
                <a:pos x="1211257" y="0"/>
              </a:cxn>
              <a:cxn ang="0">
                <a:pos x="5022765" y="0"/>
              </a:cxn>
              <a:cxn ang="0">
                <a:pos x="5608637" y="585871"/>
              </a:cxn>
              <a:cxn ang="0">
                <a:pos x="5608637" y="1173079"/>
              </a:cxn>
              <a:cxn ang="0">
                <a:pos x="5022765" y="1758950"/>
              </a:cxn>
              <a:cxn ang="0">
                <a:pos x="1285388" y="1758950"/>
              </a:cxn>
              <a:cxn ang="0">
                <a:pos x="1211257" y="1758950"/>
              </a:cxn>
              <a:cxn ang="0">
                <a:pos x="383070" y="1758950"/>
              </a:cxn>
              <a:cxn ang="0">
                <a:pos x="0" y="1375881"/>
              </a:cxn>
              <a:cxn ang="0">
                <a:pos x="0" y="991937"/>
              </a:cxn>
              <a:cxn ang="0">
                <a:pos x="383070" y="608867"/>
              </a:cxn>
              <a:cxn ang="0">
                <a:pos x="1285388" y="608867"/>
              </a:cxn>
              <a:cxn ang="0">
                <a:pos x="1285388" y="799037"/>
              </a:cxn>
              <a:cxn ang="0">
                <a:pos x="459342" y="799037"/>
              </a:cxn>
              <a:cxn ang="0">
                <a:pos x="202956" y="1055423"/>
              </a:cxn>
              <a:cxn ang="0">
                <a:pos x="202956" y="1312394"/>
              </a:cxn>
              <a:cxn ang="0">
                <a:pos x="459342" y="1568779"/>
              </a:cxn>
              <a:cxn ang="0">
                <a:pos x="1285388" y="1568779"/>
              </a:cxn>
              <a:cxn ang="0">
                <a:pos x="1285388" y="1569064"/>
              </a:cxn>
              <a:cxn ang="0">
                <a:pos x="4946305" y="1569064"/>
              </a:cxn>
              <a:cxn ang="0">
                <a:pos x="5405681" y="1109688"/>
              </a:cxn>
              <a:cxn ang="0">
                <a:pos x="5405681" y="649262"/>
              </a:cxn>
              <a:cxn ang="0">
                <a:pos x="4946305" y="189886"/>
              </a:cxn>
              <a:cxn ang="0">
                <a:pos x="1211257" y="189886"/>
              </a:cxn>
              <a:cxn ang="0">
                <a:pos x="1335445" y="102701"/>
              </a:cxn>
              <a:cxn ang="0">
                <a:pos x="1211257" y="0"/>
              </a:cxn>
            </a:cxnLst>
            <a:rect l="0" t="0" r="0" b="0"/>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rgbClr val="00B0F0"/>
          </a:solidFill>
          <a:ln w="28575" cap="flat" cmpd="sng">
            <a:solidFill>
              <a:srgbClr val="FFFFFF"/>
            </a:solidFill>
            <a:prstDash val="solid"/>
            <a:bevel/>
            <a:headEnd type="none" w="med" len="med"/>
            <a:tailEnd type="none" w="med" len="med"/>
          </a:ln>
        </p:spPr>
        <p:txBody>
          <a:bodyPr/>
          <a:lstStyle/>
          <a:p>
            <a:endParaRPr lang="zh-CN" altLang="en-US"/>
          </a:p>
        </p:txBody>
      </p:sp>
      <p:sp>
        <p:nvSpPr>
          <p:cNvPr id="43029" name="燕尾形 26"/>
          <p:cNvSpPr/>
          <p:nvPr/>
        </p:nvSpPr>
        <p:spPr>
          <a:xfrm>
            <a:off x="4202113" y="4897438"/>
            <a:ext cx="323850" cy="325437"/>
          </a:xfrm>
          <a:prstGeom prst="chevron">
            <a:avLst>
              <a:gd name="adj" fmla="val 50000"/>
            </a:avLst>
          </a:prstGeom>
          <a:solidFill>
            <a:srgbClr val="B7E020"/>
          </a:solidFill>
          <a:ln w="28575"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3030" name="燕尾形 27"/>
          <p:cNvSpPr/>
          <p:nvPr/>
        </p:nvSpPr>
        <p:spPr>
          <a:xfrm>
            <a:off x="4394200" y="4897438"/>
            <a:ext cx="325438" cy="325437"/>
          </a:xfrm>
          <a:prstGeom prst="chevron">
            <a:avLst>
              <a:gd name="adj" fmla="val 49990"/>
            </a:avLst>
          </a:prstGeom>
          <a:solidFill>
            <a:srgbClr val="E36C09"/>
          </a:solidFill>
          <a:ln w="28575"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3031" name="文本框 16"/>
          <p:cNvSpPr txBox="1"/>
          <p:nvPr/>
        </p:nvSpPr>
        <p:spPr>
          <a:xfrm>
            <a:off x="4611688" y="4856163"/>
            <a:ext cx="3832225" cy="584200"/>
          </a:xfrm>
          <a:prstGeom prst="rect">
            <a:avLst/>
          </a:prstGeom>
          <a:noFill/>
          <a:ln w="9525">
            <a:noFill/>
          </a:ln>
        </p:spPr>
        <p:txBody>
          <a:bodyPr wrap="square" anchor="t">
            <a:spAutoFit/>
          </a:bodyPr>
          <a:lstStyle/>
          <a:p>
            <a:r>
              <a:rPr lang="zh-CN" altLang="en-US" sz="1600" b="1" dirty="0">
                <a:latin typeface="微软雅黑" panose="020B0503020204020204" charset="-122"/>
                <a:ea typeface="微软雅黑" panose="020B0503020204020204" charset="-122"/>
                <a:sym typeface="宋体" panose="02010600030101010101" pitchFamily="2" charset="-122"/>
              </a:rPr>
              <a:t>跨省（区、市）调度的水资源，由调入区域所在地的税务机关征收水资源税</a:t>
            </a:r>
            <a:endParaRPr lang="zh-CN" altLang="en-US" sz="1600" b="1" dirty="0">
              <a:latin typeface="微软雅黑" panose="020B0503020204020204" charset="-122"/>
              <a:ea typeface="微软雅黑" panose="020B0503020204020204" charset="-122"/>
              <a:sym typeface="宋体" panose="02010600030101010101" pitchFamily="2" charset="-122"/>
            </a:endParaRPr>
          </a:p>
        </p:txBody>
      </p:sp>
      <p:sp>
        <p:nvSpPr>
          <p:cNvPr id="43032" name="圆角矩形 6"/>
          <p:cNvSpPr/>
          <p:nvPr/>
        </p:nvSpPr>
        <p:spPr>
          <a:xfrm>
            <a:off x="2978150" y="5573713"/>
            <a:ext cx="6127750" cy="1247775"/>
          </a:xfrm>
          <a:custGeom>
            <a:avLst/>
            <a:gdLst/>
            <a:ahLst/>
            <a:cxnLst>
              <a:cxn ang="0">
                <a:pos x="1211257" y="0"/>
              </a:cxn>
              <a:cxn ang="0">
                <a:pos x="5022765" y="0"/>
              </a:cxn>
              <a:cxn ang="0">
                <a:pos x="5608637" y="585871"/>
              </a:cxn>
              <a:cxn ang="0">
                <a:pos x="5608637" y="1173079"/>
              </a:cxn>
              <a:cxn ang="0">
                <a:pos x="5022765" y="1758950"/>
              </a:cxn>
              <a:cxn ang="0">
                <a:pos x="1285388" y="1758950"/>
              </a:cxn>
              <a:cxn ang="0">
                <a:pos x="1211257" y="1758950"/>
              </a:cxn>
              <a:cxn ang="0">
                <a:pos x="383070" y="1758950"/>
              </a:cxn>
              <a:cxn ang="0">
                <a:pos x="0" y="1375881"/>
              </a:cxn>
              <a:cxn ang="0">
                <a:pos x="0" y="991937"/>
              </a:cxn>
              <a:cxn ang="0">
                <a:pos x="383070" y="608867"/>
              </a:cxn>
              <a:cxn ang="0">
                <a:pos x="1285388" y="608867"/>
              </a:cxn>
              <a:cxn ang="0">
                <a:pos x="1285388" y="799037"/>
              </a:cxn>
              <a:cxn ang="0">
                <a:pos x="459342" y="799037"/>
              </a:cxn>
              <a:cxn ang="0">
                <a:pos x="202956" y="1055423"/>
              </a:cxn>
              <a:cxn ang="0">
                <a:pos x="202956" y="1312394"/>
              </a:cxn>
              <a:cxn ang="0">
                <a:pos x="459342" y="1568779"/>
              </a:cxn>
              <a:cxn ang="0">
                <a:pos x="1285388" y="1568779"/>
              </a:cxn>
              <a:cxn ang="0">
                <a:pos x="1285388" y="1569064"/>
              </a:cxn>
              <a:cxn ang="0">
                <a:pos x="4946305" y="1569064"/>
              </a:cxn>
              <a:cxn ang="0">
                <a:pos x="5405681" y="1109688"/>
              </a:cxn>
              <a:cxn ang="0">
                <a:pos x="5405681" y="649262"/>
              </a:cxn>
              <a:cxn ang="0">
                <a:pos x="4946305" y="189886"/>
              </a:cxn>
              <a:cxn ang="0">
                <a:pos x="1211257" y="189886"/>
              </a:cxn>
              <a:cxn ang="0">
                <a:pos x="1335445" y="102701"/>
              </a:cxn>
              <a:cxn ang="0">
                <a:pos x="1211257" y="0"/>
              </a:cxn>
            </a:cxnLst>
            <a:rect l="0" t="0" r="0" b="0"/>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rgbClr val="00B0F0"/>
          </a:solidFill>
          <a:ln w="28575" cap="flat" cmpd="sng">
            <a:solidFill>
              <a:srgbClr val="FFFFFF"/>
            </a:solidFill>
            <a:prstDash val="solid"/>
            <a:bevel/>
            <a:headEnd type="none" w="med" len="med"/>
            <a:tailEnd type="none" w="med" len="med"/>
          </a:ln>
        </p:spPr>
        <p:txBody>
          <a:bodyPr/>
          <a:lstStyle/>
          <a:p>
            <a:endParaRPr lang="zh-CN" altLang="en-US"/>
          </a:p>
        </p:txBody>
      </p:sp>
      <p:sp>
        <p:nvSpPr>
          <p:cNvPr id="43033" name="燕尾形 26"/>
          <p:cNvSpPr/>
          <p:nvPr/>
        </p:nvSpPr>
        <p:spPr>
          <a:xfrm>
            <a:off x="4202113" y="5830888"/>
            <a:ext cx="323850" cy="404812"/>
          </a:xfrm>
          <a:prstGeom prst="chevron">
            <a:avLst>
              <a:gd name="adj" fmla="val 50000"/>
            </a:avLst>
          </a:prstGeom>
          <a:solidFill>
            <a:srgbClr val="B7E020"/>
          </a:solidFill>
          <a:ln w="28575"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3034" name="燕尾形 27"/>
          <p:cNvSpPr/>
          <p:nvPr/>
        </p:nvSpPr>
        <p:spPr>
          <a:xfrm>
            <a:off x="4394200" y="5830888"/>
            <a:ext cx="325438" cy="404812"/>
          </a:xfrm>
          <a:prstGeom prst="chevron">
            <a:avLst>
              <a:gd name="adj" fmla="val 50000"/>
            </a:avLst>
          </a:prstGeom>
          <a:solidFill>
            <a:srgbClr val="E36C09"/>
          </a:solidFill>
          <a:ln w="28575" cap="flat" cmpd="sng">
            <a:solidFill>
              <a:srgbClr val="FFFFFF"/>
            </a:solidFill>
            <a:prstDash val="solid"/>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3035" name="文本框 22"/>
          <p:cNvSpPr txBox="1"/>
          <p:nvPr/>
        </p:nvSpPr>
        <p:spPr>
          <a:xfrm>
            <a:off x="4622800" y="5688013"/>
            <a:ext cx="4160838" cy="522287"/>
          </a:xfrm>
          <a:prstGeom prst="rect">
            <a:avLst/>
          </a:prstGeom>
          <a:noFill/>
          <a:ln w="9525">
            <a:noFill/>
          </a:ln>
        </p:spPr>
        <p:txBody>
          <a:bodyPr wrap="square" anchor="t">
            <a:spAutoFit/>
          </a:bodyPr>
          <a:lstStyle/>
          <a:p>
            <a:r>
              <a:rPr lang="zh-CN" altLang="en-US" sz="1400" b="1" dirty="0">
                <a:latin typeface="微软雅黑" panose="020B0503020204020204" charset="-122"/>
                <a:ea typeface="微软雅黑" panose="020B0503020204020204" charset="-122"/>
                <a:sym typeface="宋体" panose="02010600030101010101" pitchFamily="2" charset="-122"/>
              </a:rPr>
              <a:t>跨省（区、市）水利发电取用水的水资源税分配比例，比照《财政部关于跨省区水电项目税收分配的</a:t>
            </a:r>
            <a:endParaRPr lang="zh-CN" altLang="en-US" sz="1400" b="1" dirty="0">
              <a:latin typeface="微软雅黑" panose="020B0503020204020204" charset="-122"/>
              <a:ea typeface="微软雅黑" panose="020B0503020204020204" charset="-122"/>
              <a:sym typeface="宋体" panose="02010600030101010101" pitchFamily="2" charset="-122"/>
            </a:endParaRPr>
          </a:p>
        </p:txBody>
      </p:sp>
      <p:sp>
        <p:nvSpPr>
          <p:cNvPr id="43036" name="文本框 23"/>
          <p:cNvSpPr txBox="1"/>
          <p:nvPr/>
        </p:nvSpPr>
        <p:spPr>
          <a:xfrm>
            <a:off x="3201988" y="6127750"/>
            <a:ext cx="5580062" cy="522288"/>
          </a:xfrm>
          <a:prstGeom prst="rect">
            <a:avLst/>
          </a:prstGeom>
          <a:noFill/>
          <a:ln w="9525">
            <a:noFill/>
          </a:ln>
        </p:spPr>
        <p:txBody>
          <a:bodyPr wrap="square" anchor="t">
            <a:spAutoFit/>
          </a:bodyPr>
          <a:lstStyle/>
          <a:p>
            <a:r>
              <a:rPr lang="zh-CN" altLang="en-US" sz="1400" b="1" dirty="0">
                <a:latin typeface="微软雅黑" panose="020B0503020204020204" charset="-122"/>
                <a:ea typeface="微软雅黑" panose="020B0503020204020204" charset="-122"/>
                <a:sym typeface="宋体" panose="02010600030101010101" pitchFamily="2" charset="-122"/>
              </a:rPr>
              <a:t>指导意见》明确的税收分配办法确定。涉及非试点省份水资源费征收分配的对比试点省份水资源税管理办法执行。</a:t>
            </a:r>
            <a:endParaRPr lang="zh-CN" altLang="en-US" sz="1400" b="1" dirty="0">
              <a:latin typeface="微软雅黑" panose="020B0503020204020204" charset="-122"/>
              <a:ea typeface="微软雅黑" panose="020B0503020204020204"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7"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strVal val="#ppt_w*2.5"/>
                                          </p:val>
                                        </p:tav>
                                        <p:tav tm="100000">
                                          <p:val>
                                            <p:strVal val="#ppt_w"/>
                                          </p:val>
                                        </p:tav>
                                      </p:tavLst>
                                    </p:anim>
                                    <p:anim calcmode="lin" valueType="num">
                                      <p:cBhvr>
                                        <p:cTn id="8" dur="500" fill="hold"/>
                                        <p:tgtEl>
                                          <p:spTgt spid="9218"/>
                                        </p:tgtEl>
                                        <p:attrNameLst>
                                          <p:attrName>ppt_h</p:attrName>
                                        </p:attrNameLst>
                                      </p:cBhvr>
                                      <p:tavLst>
                                        <p:tav tm="0">
                                          <p:val>
                                            <p:strVal val="#ppt_h*0.01"/>
                                          </p:val>
                                        </p:tav>
                                        <p:tav tm="100000">
                                          <p:val>
                                            <p:strVal val="#ppt_h"/>
                                          </p:val>
                                        </p:tav>
                                      </p:tavLst>
                                    </p:anim>
                                    <p:anim calcmode="lin" valueType="num">
                                      <p:cBhvr>
                                        <p:cTn id="9" dur="500" fill="hold"/>
                                        <p:tgtEl>
                                          <p:spTgt spid="9218"/>
                                        </p:tgtEl>
                                        <p:attrNameLst>
                                          <p:attrName>ppt_x</p:attrName>
                                        </p:attrNameLst>
                                      </p:cBhvr>
                                      <p:tavLst>
                                        <p:tav tm="0">
                                          <p:val>
                                            <p:strVal val="#ppt_x"/>
                                          </p:val>
                                        </p:tav>
                                        <p:tav tm="100000">
                                          <p:val>
                                            <p:strVal val="#ppt_x"/>
                                          </p:val>
                                        </p:tav>
                                      </p:tavLst>
                                    </p:anim>
                                    <p:anim calcmode="lin" valueType="num">
                                      <p:cBhvr>
                                        <p:cTn id="10" dur="500" fill="hold"/>
                                        <p:tgtEl>
                                          <p:spTgt spid="9218"/>
                                        </p:tgtEl>
                                        <p:attrNameLst>
                                          <p:attrName>ppt_y</p:attrName>
                                        </p:attrNameLst>
                                      </p:cBhvr>
                                      <p:tavLst>
                                        <p:tav tm="0">
                                          <p:val>
                                            <p:strVal val="#ppt_h+1"/>
                                          </p:val>
                                        </p:tav>
                                        <p:tav tm="100000">
                                          <p:val>
                                            <p:strVal val="#ppt_y"/>
                                          </p:val>
                                        </p:tav>
                                      </p:tavLst>
                                    </p:anim>
                                    <p:animEffect transition="in" filter="fade">
                                      <p:cBhvr>
                                        <p:cTn id="11" dur="500"/>
                                        <p:tgtEl>
                                          <p:spTgt spid="9218"/>
                                        </p:tgtEl>
                                      </p:cBhvr>
                                    </p:animEffect>
                                  </p:childTnLst>
                                </p:cTn>
                              </p:par>
                              <p:par>
                                <p:cTn id="12" presetID="58" presetClass="entr" presetSubtype="0" accel="100000" fill="hold" grpId="7" nodeType="withEffect">
                                  <p:stCondLst>
                                    <p:cond delay="0"/>
                                  </p:stCondLst>
                                  <p:childTnLst>
                                    <p:set>
                                      <p:cBhvr>
                                        <p:cTn id="13" dur="1" fill="hold">
                                          <p:stCondLst>
                                            <p:cond delay="0"/>
                                          </p:stCondLst>
                                        </p:cTn>
                                        <p:tgtEl>
                                          <p:spTgt spid="43012"/>
                                        </p:tgtEl>
                                        <p:attrNameLst>
                                          <p:attrName>style.visibility</p:attrName>
                                        </p:attrNameLst>
                                      </p:cBhvr>
                                      <p:to>
                                        <p:strVal val="visible"/>
                                      </p:to>
                                    </p:set>
                                    <p:anim calcmode="lin" valueType="num">
                                      <p:cBhvr>
                                        <p:cTn id="14" dur="500" fill="hold"/>
                                        <p:tgtEl>
                                          <p:spTgt spid="43012"/>
                                        </p:tgtEl>
                                        <p:attrNameLst>
                                          <p:attrName>ppt_w</p:attrName>
                                        </p:attrNameLst>
                                      </p:cBhvr>
                                      <p:tavLst>
                                        <p:tav tm="0">
                                          <p:val>
                                            <p:strVal val="#ppt_w*2.5"/>
                                          </p:val>
                                        </p:tav>
                                        <p:tav tm="100000">
                                          <p:val>
                                            <p:strVal val="#ppt_w"/>
                                          </p:val>
                                        </p:tav>
                                      </p:tavLst>
                                    </p:anim>
                                    <p:anim calcmode="lin" valueType="num">
                                      <p:cBhvr>
                                        <p:cTn id="15" dur="500" fill="hold"/>
                                        <p:tgtEl>
                                          <p:spTgt spid="43012"/>
                                        </p:tgtEl>
                                        <p:attrNameLst>
                                          <p:attrName>ppt_h</p:attrName>
                                        </p:attrNameLst>
                                      </p:cBhvr>
                                      <p:tavLst>
                                        <p:tav tm="0">
                                          <p:val>
                                            <p:strVal val="#ppt_h*0.01"/>
                                          </p:val>
                                        </p:tav>
                                        <p:tav tm="100000">
                                          <p:val>
                                            <p:strVal val="#ppt_h"/>
                                          </p:val>
                                        </p:tav>
                                      </p:tavLst>
                                    </p:anim>
                                    <p:anim calcmode="lin" valueType="num">
                                      <p:cBhvr>
                                        <p:cTn id="16" dur="500" fill="hold"/>
                                        <p:tgtEl>
                                          <p:spTgt spid="43012"/>
                                        </p:tgtEl>
                                        <p:attrNameLst>
                                          <p:attrName>ppt_x</p:attrName>
                                        </p:attrNameLst>
                                      </p:cBhvr>
                                      <p:tavLst>
                                        <p:tav tm="0">
                                          <p:val>
                                            <p:strVal val="#ppt_x"/>
                                          </p:val>
                                        </p:tav>
                                        <p:tav tm="100000">
                                          <p:val>
                                            <p:strVal val="#ppt_x"/>
                                          </p:val>
                                        </p:tav>
                                      </p:tavLst>
                                    </p:anim>
                                    <p:anim calcmode="lin" valueType="num">
                                      <p:cBhvr>
                                        <p:cTn id="17" dur="500" fill="hold"/>
                                        <p:tgtEl>
                                          <p:spTgt spid="43012"/>
                                        </p:tgtEl>
                                        <p:attrNameLst>
                                          <p:attrName>ppt_y</p:attrName>
                                        </p:attrNameLst>
                                      </p:cBhvr>
                                      <p:tavLst>
                                        <p:tav tm="0">
                                          <p:val>
                                            <p:strVal val="#ppt_h+1"/>
                                          </p:val>
                                        </p:tav>
                                        <p:tav tm="100000">
                                          <p:val>
                                            <p:strVal val="#ppt_y"/>
                                          </p:val>
                                        </p:tav>
                                      </p:tavLst>
                                    </p:anim>
                                    <p:animEffect transition="in" filter="fade">
                                      <p:cBhvr>
                                        <p:cTn id="18" dur="500"/>
                                        <p:tgtEl>
                                          <p:spTgt spid="43012"/>
                                        </p:tgtEl>
                                      </p:cBhvr>
                                    </p:animEffect>
                                  </p:childTnLst>
                                </p:cTn>
                              </p:par>
                              <p:par>
                                <p:cTn id="19" presetID="58" presetClass="entr" presetSubtype="0" accel="100000" fill="hold" nodeType="withEffect">
                                  <p:stCondLst>
                                    <p:cond delay="0"/>
                                  </p:stCondLst>
                                  <p:childTnLst>
                                    <p:set>
                                      <p:cBhvr>
                                        <p:cTn id="20" dur="1" fill="hold">
                                          <p:stCondLst>
                                            <p:cond delay="0"/>
                                          </p:stCondLst>
                                        </p:cTn>
                                        <p:tgtEl>
                                          <p:spTgt spid="43013"/>
                                        </p:tgtEl>
                                        <p:attrNameLst>
                                          <p:attrName>style.visibility</p:attrName>
                                        </p:attrNameLst>
                                      </p:cBhvr>
                                      <p:to>
                                        <p:strVal val="visible"/>
                                      </p:to>
                                    </p:set>
                                    <p:anim calcmode="lin" valueType="num">
                                      <p:cBhvr>
                                        <p:cTn id="21" dur="500" fill="hold"/>
                                        <p:tgtEl>
                                          <p:spTgt spid="43013"/>
                                        </p:tgtEl>
                                        <p:attrNameLst>
                                          <p:attrName>ppt_w</p:attrName>
                                        </p:attrNameLst>
                                      </p:cBhvr>
                                      <p:tavLst>
                                        <p:tav tm="0">
                                          <p:val>
                                            <p:strVal val="#ppt_w*2.5"/>
                                          </p:val>
                                        </p:tav>
                                        <p:tav tm="100000">
                                          <p:val>
                                            <p:strVal val="#ppt_w"/>
                                          </p:val>
                                        </p:tav>
                                      </p:tavLst>
                                    </p:anim>
                                    <p:anim calcmode="lin" valueType="num">
                                      <p:cBhvr>
                                        <p:cTn id="22" dur="500" fill="hold"/>
                                        <p:tgtEl>
                                          <p:spTgt spid="43013"/>
                                        </p:tgtEl>
                                        <p:attrNameLst>
                                          <p:attrName>ppt_h</p:attrName>
                                        </p:attrNameLst>
                                      </p:cBhvr>
                                      <p:tavLst>
                                        <p:tav tm="0">
                                          <p:val>
                                            <p:strVal val="#ppt_h*0.01"/>
                                          </p:val>
                                        </p:tav>
                                        <p:tav tm="100000">
                                          <p:val>
                                            <p:strVal val="#ppt_h"/>
                                          </p:val>
                                        </p:tav>
                                      </p:tavLst>
                                    </p:anim>
                                    <p:anim calcmode="lin" valueType="num">
                                      <p:cBhvr>
                                        <p:cTn id="23" dur="500" fill="hold"/>
                                        <p:tgtEl>
                                          <p:spTgt spid="43013"/>
                                        </p:tgtEl>
                                        <p:attrNameLst>
                                          <p:attrName>ppt_x</p:attrName>
                                        </p:attrNameLst>
                                      </p:cBhvr>
                                      <p:tavLst>
                                        <p:tav tm="0">
                                          <p:val>
                                            <p:strVal val="#ppt_x"/>
                                          </p:val>
                                        </p:tav>
                                        <p:tav tm="100000">
                                          <p:val>
                                            <p:strVal val="#ppt_x"/>
                                          </p:val>
                                        </p:tav>
                                      </p:tavLst>
                                    </p:anim>
                                    <p:anim calcmode="lin" valueType="num">
                                      <p:cBhvr>
                                        <p:cTn id="24" dur="500" fill="hold"/>
                                        <p:tgtEl>
                                          <p:spTgt spid="43013"/>
                                        </p:tgtEl>
                                        <p:attrNameLst>
                                          <p:attrName>ppt_y</p:attrName>
                                        </p:attrNameLst>
                                      </p:cBhvr>
                                      <p:tavLst>
                                        <p:tav tm="0">
                                          <p:val>
                                            <p:strVal val="#ppt_h+1"/>
                                          </p:val>
                                        </p:tav>
                                        <p:tav tm="100000">
                                          <p:val>
                                            <p:strVal val="#ppt_y"/>
                                          </p:val>
                                        </p:tav>
                                      </p:tavLst>
                                    </p:anim>
                                    <p:animEffect transition="in" filter="fade">
                                      <p:cBhvr>
                                        <p:cTn id="25" dur="500"/>
                                        <p:tgtEl>
                                          <p:spTgt spid="43013"/>
                                        </p:tgtEl>
                                      </p:cBhvr>
                                    </p:animEffect>
                                  </p:childTnLst>
                                </p:cTn>
                              </p:par>
                              <p:par>
                                <p:cTn id="26" presetID="58" presetClass="entr" presetSubtype="0" accel="100000" fill="hold" grpId="7" nodeType="withEffect">
                                  <p:stCondLst>
                                    <p:cond delay="0"/>
                                  </p:stCondLst>
                                  <p:childTnLst>
                                    <p:set>
                                      <p:cBhvr>
                                        <p:cTn id="27" dur="1" fill="hold">
                                          <p:stCondLst>
                                            <p:cond delay="0"/>
                                          </p:stCondLst>
                                        </p:cTn>
                                        <p:tgtEl>
                                          <p:spTgt spid="43014"/>
                                        </p:tgtEl>
                                        <p:attrNameLst>
                                          <p:attrName>style.visibility</p:attrName>
                                        </p:attrNameLst>
                                      </p:cBhvr>
                                      <p:to>
                                        <p:strVal val="visible"/>
                                      </p:to>
                                    </p:set>
                                    <p:anim calcmode="lin" valueType="num">
                                      <p:cBhvr>
                                        <p:cTn id="28" dur="500" fill="hold"/>
                                        <p:tgtEl>
                                          <p:spTgt spid="43014"/>
                                        </p:tgtEl>
                                        <p:attrNameLst>
                                          <p:attrName>ppt_w</p:attrName>
                                        </p:attrNameLst>
                                      </p:cBhvr>
                                      <p:tavLst>
                                        <p:tav tm="0">
                                          <p:val>
                                            <p:strVal val="#ppt_w*2.5"/>
                                          </p:val>
                                        </p:tav>
                                        <p:tav tm="100000">
                                          <p:val>
                                            <p:strVal val="#ppt_w"/>
                                          </p:val>
                                        </p:tav>
                                      </p:tavLst>
                                    </p:anim>
                                    <p:anim calcmode="lin" valueType="num">
                                      <p:cBhvr>
                                        <p:cTn id="29" dur="500" fill="hold"/>
                                        <p:tgtEl>
                                          <p:spTgt spid="43014"/>
                                        </p:tgtEl>
                                        <p:attrNameLst>
                                          <p:attrName>ppt_h</p:attrName>
                                        </p:attrNameLst>
                                      </p:cBhvr>
                                      <p:tavLst>
                                        <p:tav tm="0">
                                          <p:val>
                                            <p:strVal val="#ppt_h*0.01"/>
                                          </p:val>
                                        </p:tav>
                                        <p:tav tm="100000">
                                          <p:val>
                                            <p:strVal val="#ppt_h"/>
                                          </p:val>
                                        </p:tav>
                                      </p:tavLst>
                                    </p:anim>
                                    <p:anim calcmode="lin" valueType="num">
                                      <p:cBhvr>
                                        <p:cTn id="30" dur="500" fill="hold"/>
                                        <p:tgtEl>
                                          <p:spTgt spid="43014"/>
                                        </p:tgtEl>
                                        <p:attrNameLst>
                                          <p:attrName>ppt_x</p:attrName>
                                        </p:attrNameLst>
                                      </p:cBhvr>
                                      <p:tavLst>
                                        <p:tav tm="0">
                                          <p:val>
                                            <p:strVal val="#ppt_x"/>
                                          </p:val>
                                        </p:tav>
                                        <p:tav tm="100000">
                                          <p:val>
                                            <p:strVal val="#ppt_x"/>
                                          </p:val>
                                        </p:tav>
                                      </p:tavLst>
                                    </p:anim>
                                    <p:anim calcmode="lin" valueType="num">
                                      <p:cBhvr>
                                        <p:cTn id="31" dur="500" fill="hold"/>
                                        <p:tgtEl>
                                          <p:spTgt spid="43014"/>
                                        </p:tgtEl>
                                        <p:attrNameLst>
                                          <p:attrName>ppt_y</p:attrName>
                                        </p:attrNameLst>
                                      </p:cBhvr>
                                      <p:tavLst>
                                        <p:tav tm="0">
                                          <p:val>
                                            <p:strVal val="#ppt_h+1"/>
                                          </p:val>
                                        </p:tav>
                                        <p:tav tm="100000">
                                          <p:val>
                                            <p:strVal val="#ppt_y"/>
                                          </p:val>
                                        </p:tav>
                                      </p:tavLst>
                                    </p:anim>
                                    <p:animEffect transition="in" filter="fade">
                                      <p:cBhvr>
                                        <p:cTn id="32" dur="500"/>
                                        <p:tgtEl>
                                          <p:spTgt spid="43014"/>
                                        </p:tgtEl>
                                      </p:cBhvr>
                                    </p:animEffect>
                                  </p:childTnLst>
                                </p:cTn>
                              </p:par>
                              <p:par>
                                <p:cTn id="33" presetID="58" presetClass="entr" presetSubtype="0" accel="100000" fill="hold" nodeType="withEffect">
                                  <p:stCondLst>
                                    <p:cond delay="0"/>
                                  </p:stCondLst>
                                  <p:childTnLst>
                                    <p:set>
                                      <p:cBhvr>
                                        <p:cTn id="34" dur="1" fill="hold">
                                          <p:stCondLst>
                                            <p:cond delay="0"/>
                                          </p:stCondLst>
                                        </p:cTn>
                                        <p:tgtEl>
                                          <p:spTgt spid="72707"/>
                                        </p:tgtEl>
                                        <p:attrNameLst>
                                          <p:attrName>style.visibility</p:attrName>
                                        </p:attrNameLst>
                                      </p:cBhvr>
                                      <p:to>
                                        <p:strVal val="visible"/>
                                      </p:to>
                                    </p:set>
                                    <p:anim calcmode="lin" valueType="num">
                                      <p:cBhvr>
                                        <p:cTn id="35" dur="500" fill="hold"/>
                                        <p:tgtEl>
                                          <p:spTgt spid="72707"/>
                                        </p:tgtEl>
                                        <p:attrNameLst>
                                          <p:attrName>ppt_w</p:attrName>
                                        </p:attrNameLst>
                                      </p:cBhvr>
                                      <p:tavLst>
                                        <p:tav tm="0">
                                          <p:val>
                                            <p:strVal val="#ppt_w*2.5"/>
                                          </p:val>
                                        </p:tav>
                                        <p:tav tm="100000">
                                          <p:val>
                                            <p:strVal val="#ppt_w"/>
                                          </p:val>
                                        </p:tav>
                                      </p:tavLst>
                                    </p:anim>
                                    <p:anim calcmode="lin" valueType="num">
                                      <p:cBhvr>
                                        <p:cTn id="36" dur="500" fill="hold"/>
                                        <p:tgtEl>
                                          <p:spTgt spid="72707"/>
                                        </p:tgtEl>
                                        <p:attrNameLst>
                                          <p:attrName>ppt_h</p:attrName>
                                        </p:attrNameLst>
                                      </p:cBhvr>
                                      <p:tavLst>
                                        <p:tav tm="0">
                                          <p:val>
                                            <p:strVal val="#ppt_h*0.01"/>
                                          </p:val>
                                        </p:tav>
                                        <p:tav tm="100000">
                                          <p:val>
                                            <p:strVal val="#ppt_h"/>
                                          </p:val>
                                        </p:tav>
                                      </p:tavLst>
                                    </p:anim>
                                    <p:anim calcmode="lin" valueType="num">
                                      <p:cBhvr>
                                        <p:cTn id="37" dur="500" fill="hold"/>
                                        <p:tgtEl>
                                          <p:spTgt spid="72707"/>
                                        </p:tgtEl>
                                        <p:attrNameLst>
                                          <p:attrName>ppt_x</p:attrName>
                                        </p:attrNameLst>
                                      </p:cBhvr>
                                      <p:tavLst>
                                        <p:tav tm="0">
                                          <p:val>
                                            <p:strVal val="#ppt_x"/>
                                          </p:val>
                                        </p:tav>
                                        <p:tav tm="100000">
                                          <p:val>
                                            <p:strVal val="#ppt_x"/>
                                          </p:val>
                                        </p:tav>
                                      </p:tavLst>
                                    </p:anim>
                                    <p:anim calcmode="lin" valueType="num">
                                      <p:cBhvr>
                                        <p:cTn id="38" dur="500" fill="hold"/>
                                        <p:tgtEl>
                                          <p:spTgt spid="72707"/>
                                        </p:tgtEl>
                                        <p:attrNameLst>
                                          <p:attrName>ppt_y</p:attrName>
                                        </p:attrNameLst>
                                      </p:cBhvr>
                                      <p:tavLst>
                                        <p:tav tm="0">
                                          <p:val>
                                            <p:strVal val="#ppt_h+1"/>
                                          </p:val>
                                        </p:tav>
                                        <p:tav tm="100000">
                                          <p:val>
                                            <p:strVal val="#ppt_y"/>
                                          </p:val>
                                        </p:tav>
                                      </p:tavLst>
                                    </p:anim>
                                    <p:animEffect transition="in" filter="fade">
                                      <p:cBhvr>
                                        <p:cTn id="39" dur="500"/>
                                        <p:tgtEl>
                                          <p:spTgt spid="72707"/>
                                        </p:tgtEl>
                                      </p:cBhvr>
                                    </p:animEffect>
                                  </p:childTnLst>
                                </p:cTn>
                              </p:par>
                              <p:par>
                                <p:cTn id="40" presetID="58" presetClass="entr" presetSubtype="0" accel="100000" fill="hold" nodeType="withEffect">
                                  <p:stCondLst>
                                    <p:cond delay="0"/>
                                  </p:stCondLst>
                                  <p:childTnLst>
                                    <p:set>
                                      <p:cBhvr>
                                        <p:cTn id="41" dur="1" fill="hold">
                                          <p:stCondLst>
                                            <p:cond delay="0"/>
                                          </p:stCondLst>
                                        </p:cTn>
                                        <p:tgtEl>
                                          <p:spTgt spid="72735"/>
                                        </p:tgtEl>
                                        <p:attrNameLst>
                                          <p:attrName>style.visibility</p:attrName>
                                        </p:attrNameLst>
                                      </p:cBhvr>
                                      <p:to>
                                        <p:strVal val="visible"/>
                                      </p:to>
                                    </p:set>
                                    <p:anim calcmode="lin" valueType="num">
                                      <p:cBhvr>
                                        <p:cTn id="42" dur="500" fill="hold"/>
                                        <p:tgtEl>
                                          <p:spTgt spid="72735"/>
                                        </p:tgtEl>
                                        <p:attrNameLst>
                                          <p:attrName>ppt_w</p:attrName>
                                        </p:attrNameLst>
                                      </p:cBhvr>
                                      <p:tavLst>
                                        <p:tav tm="0">
                                          <p:val>
                                            <p:strVal val="#ppt_w*2.5"/>
                                          </p:val>
                                        </p:tav>
                                        <p:tav tm="100000">
                                          <p:val>
                                            <p:strVal val="#ppt_w"/>
                                          </p:val>
                                        </p:tav>
                                      </p:tavLst>
                                    </p:anim>
                                    <p:anim calcmode="lin" valueType="num">
                                      <p:cBhvr>
                                        <p:cTn id="43" dur="500" fill="hold"/>
                                        <p:tgtEl>
                                          <p:spTgt spid="72735"/>
                                        </p:tgtEl>
                                        <p:attrNameLst>
                                          <p:attrName>ppt_h</p:attrName>
                                        </p:attrNameLst>
                                      </p:cBhvr>
                                      <p:tavLst>
                                        <p:tav tm="0">
                                          <p:val>
                                            <p:strVal val="#ppt_h*0.01"/>
                                          </p:val>
                                        </p:tav>
                                        <p:tav tm="100000">
                                          <p:val>
                                            <p:strVal val="#ppt_h"/>
                                          </p:val>
                                        </p:tav>
                                      </p:tavLst>
                                    </p:anim>
                                    <p:anim calcmode="lin" valueType="num">
                                      <p:cBhvr>
                                        <p:cTn id="44" dur="500" fill="hold"/>
                                        <p:tgtEl>
                                          <p:spTgt spid="72735"/>
                                        </p:tgtEl>
                                        <p:attrNameLst>
                                          <p:attrName>ppt_x</p:attrName>
                                        </p:attrNameLst>
                                      </p:cBhvr>
                                      <p:tavLst>
                                        <p:tav tm="0">
                                          <p:val>
                                            <p:strVal val="#ppt_x"/>
                                          </p:val>
                                        </p:tav>
                                        <p:tav tm="100000">
                                          <p:val>
                                            <p:strVal val="#ppt_x"/>
                                          </p:val>
                                        </p:tav>
                                      </p:tavLst>
                                    </p:anim>
                                    <p:anim calcmode="lin" valueType="num">
                                      <p:cBhvr>
                                        <p:cTn id="45" dur="500" fill="hold"/>
                                        <p:tgtEl>
                                          <p:spTgt spid="72735"/>
                                        </p:tgtEl>
                                        <p:attrNameLst>
                                          <p:attrName>ppt_y</p:attrName>
                                        </p:attrNameLst>
                                      </p:cBhvr>
                                      <p:tavLst>
                                        <p:tav tm="0">
                                          <p:val>
                                            <p:strVal val="#ppt_h+1"/>
                                          </p:val>
                                        </p:tav>
                                        <p:tav tm="100000">
                                          <p:val>
                                            <p:strVal val="#ppt_y"/>
                                          </p:val>
                                        </p:tav>
                                      </p:tavLst>
                                    </p:anim>
                                    <p:animEffect transition="in" filter="fade">
                                      <p:cBhvr>
                                        <p:cTn id="46" dur="500"/>
                                        <p:tgtEl>
                                          <p:spTgt spid="72735"/>
                                        </p:tgtEl>
                                      </p:cBhvr>
                                    </p:animEffect>
                                  </p:childTnLst>
                                </p:cTn>
                              </p:par>
                              <p:par>
                                <p:cTn id="47" presetID="58" presetClass="entr" presetSubtype="0" accel="100000" fill="hold" grpId="7" nodeType="withEffect">
                                  <p:stCondLst>
                                    <p:cond delay="0"/>
                                  </p:stCondLst>
                                  <p:childTnLst>
                                    <p:set>
                                      <p:cBhvr>
                                        <p:cTn id="48" dur="1" fill="hold">
                                          <p:stCondLst>
                                            <p:cond delay="0"/>
                                          </p:stCondLst>
                                        </p:cTn>
                                        <p:tgtEl>
                                          <p:spTgt spid="43017"/>
                                        </p:tgtEl>
                                        <p:attrNameLst>
                                          <p:attrName>style.visibility</p:attrName>
                                        </p:attrNameLst>
                                      </p:cBhvr>
                                      <p:to>
                                        <p:strVal val="visible"/>
                                      </p:to>
                                    </p:set>
                                    <p:anim calcmode="lin" valueType="num">
                                      <p:cBhvr>
                                        <p:cTn id="49" dur="500" fill="hold"/>
                                        <p:tgtEl>
                                          <p:spTgt spid="43017"/>
                                        </p:tgtEl>
                                        <p:attrNameLst>
                                          <p:attrName>ppt_w</p:attrName>
                                        </p:attrNameLst>
                                      </p:cBhvr>
                                      <p:tavLst>
                                        <p:tav tm="0">
                                          <p:val>
                                            <p:strVal val="#ppt_w*2.5"/>
                                          </p:val>
                                        </p:tav>
                                        <p:tav tm="100000">
                                          <p:val>
                                            <p:strVal val="#ppt_w"/>
                                          </p:val>
                                        </p:tav>
                                      </p:tavLst>
                                    </p:anim>
                                    <p:anim calcmode="lin" valueType="num">
                                      <p:cBhvr>
                                        <p:cTn id="50" dur="500" fill="hold"/>
                                        <p:tgtEl>
                                          <p:spTgt spid="43017"/>
                                        </p:tgtEl>
                                        <p:attrNameLst>
                                          <p:attrName>ppt_h</p:attrName>
                                        </p:attrNameLst>
                                      </p:cBhvr>
                                      <p:tavLst>
                                        <p:tav tm="0">
                                          <p:val>
                                            <p:strVal val="#ppt_h*0.01"/>
                                          </p:val>
                                        </p:tav>
                                        <p:tav tm="100000">
                                          <p:val>
                                            <p:strVal val="#ppt_h"/>
                                          </p:val>
                                        </p:tav>
                                      </p:tavLst>
                                    </p:anim>
                                    <p:anim calcmode="lin" valueType="num">
                                      <p:cBhvr>
                                        <p:cTn id="51" dur="500" fill="hold"/>
                                        <p:tgtEl>
                                          <p:spTgt spid="43017"/>
                                        </p:tgtEl>
                                        <p:attrNameLst>
                                          <p:attrName>ppt_x</p:attrName>
                                        </p:attrNameLst>
                                      </p:cBhvr>
                                      <p:tavLst>
                                        <p:tav tm="0">
                                          <p:val>
                                            <p:strVal val="#ppt_x"/>
                                          </p:val>
                                        </p:tav>
                                        <p:tav tm="100000">
                                          <p:val>
                                            <p:strVal val="#ppt_x"/>
                                          </p:val>
                                        </p:tav>
                                      </p:tavLst>
                                    </p:anim>
                                    <p:anim calcmode="lin" valueType="num">
                                      <p:cBhvr>
                                        <p:cTn id="52" dur="500" fill="hold"/>
                                        <p:tgtEl>
                                          <p:spTgt spid="43017"/>
                                        </p:tgtEl>
                                        <p:attrNameLst>
                                          <p:attrName>ppt_y</p:attrName>
                                        </p:attrNameLst>
                                      </p:cBhvr>
                                      <p:tavLst>
                                        <p:tav tm="0">
                                          <p:val>
                                            <p:strVal val="#ppt_h+1"/>
                                          </p:val>
                                        </p:tav>
                                        <p:tav tm="100000">
                                          <p:val>
                                            <p:strVal val="#ppt_y"/>
                                          </p:val>
                                        </p:tav>
                                      </p:tavLst>
                                    </p:anim>
                                    <p:animEffect transition="in" filter="fade">
                                      <p:cBhvr>
                                        <p:cTn id="53" dur="500"/>
                                        <p:tgtEl>
                                          <p:spTgt spid="43017"/>
                                        </p:tgtEl>
                                      </p:cBhvr>
                                    </p:animEffect>
                                  </p:childTnLst>
                                </p:cTn>
                              </p:par>
                              <p:par>
                                <p:cTn id="54" presetID="58" presetClass="entr" presetSubtype="0" accel="100000" fill="hold" grpId="7" nodeType="withEffect">
                                  <p:stCondLst>
                                    <p:cond delay="0"/>
                                  </p:stCondLst>
                                  <p:childTnLst>
                                    <p:set>
                                      <p:cBhvr>
                                        <p:cTn id="55" dur="1" fill="hold">
                                          <p:stCondLst>
                                            <p:cond delay="0"/>
                                          </p:stCondLst>
                                        </p:cTn>
                                        <p:tgtEl>
                                          <p:spTgt spid="43018"/>
                                        </p:tgtEl>
                                        <p:attrNameLst>
                                          <p:attrName>style.visibility</p:attrName>
                                        </p:attrNameLst>
                                      </p:cBhvr>
                                      <p:to>
                                        <p:strVal val="visible"/>
                                      </p:to>
                                    </p:set>
                                    <p:anim calcmode="lin" valueType="num">
                                      <p:cBhvr>
                                        <p:cTn id="56" dur="500" fill="hold"/>
                                        <p:tgtEl>
                                          <p:spTgt spid="43018"/>
                                        </p:tgtEl>
                                        <p:attrNameLst>
                                          <p:attrName>ppt_w</p:attrName>
                                        </p:attrNameLst>
                                      </p:cBhvr>
                                      <p:tavLst>
                                        <p:tav tm="0">
                                          <p:val>
                                            <p:strVal val="#ppt_w*2.5"/>
                                          </p:val>
                                        </p:tav>
                                        <p:tav tm="100000">
                                          <p:val>
                                            <p:strVal val="#ppt_w"/>
                                          </p:val>
                                        </p:tav>
                                      </p:tavLst>
                                    </p:anim>
                                    <p:anim calcmode="lin" valueType="num">
                                      <p:cBhvr>
                                        <p:cTn id="57" dur="500" fill="hold"/>
                                        <p:tgtEl>
                                          <p:spTgt spid="43018"/>
                                        </p:tgtEl>
                                        <p:attrNameLst>
                                          <p:attrName>ppt_h</p:attrName>
                                        </p:attrNameLst>
                                      </p:cBhvr>
                                      <p:tavLst>
                                        <p:tav tm="0">
                                          <p:val>
                                            <p:strVal val="#ppt_h*0.01"/>
                                          </p:val>
                                        </p:tav>
                                        <p:tav tm="100000">
                                          <p:val>
                                            <p:strVal val="#ppt_h"/>
                                          </p:val>
                                        </p:tav>
                                      </p:tavLst>
                                    </p:anim>
                                    <p:anim calcmode="lin" valueType="num">
                                      <p:cBhvr>
                                        <p:cTn id="58" dur="500" fill="hold"/>
                                        <p:tgtEl>
                                          <p:spTgt spid="43018"/>
                                        </p:tgtEl>
                                        <p:attrNameLst>
                                          <p:attrName>ppt_x</p:attrName>
                                        </p:attrNameLst>
                                      </p:cBhvr>
                                      <p:tavLst>
                                        <p:tav tm="0">
                                          <p:val>
                                            <p:strVal val="#ppt_x"/>
                                          </p:val>
                                        </p:tav>
                                        <p:tav tm="100000">
                                          <p:val>
                                            <p:strVal val="#ppt_x"/>
                                          </p:val>
                                        </p:tav>
                                      </p:tavLst>
                                    </p:anim>
                                    <p:anim calcmode="lin" valueType="num">
                                      <p:cBhvr>
                                        <p:cTn id="59" dur="500" fill="hold"/>
                                        <p:tgtEl>
                                          <p:spTgt spid="43018"/>
                                        </p:tgtEl>
                                        <p:attrNameLst>
                                          <p:attrName>ppt_y</p:attrName>
                                        </p:attrNameLst>
                                      </p:cBhvr>
                                      <p:tavLst>
                                        <p:tav tm="0">
                                          <p:val>
                                            <p:strVal val="#ppt_h+1"/>
                                          </p:val>
                                        </p:tav>
                                        <p:tav tm="100000">
                                          <p:val>
                                            <p:strVal val="#ppt_y"/>
                                          </p:val>
                                        </p:tav>
                                      </p:tavLst>
                                    </p:anim>
                                    <p:animEffect transition="in" filter="fade">
                                      <p:cBhvr>
                                        <p:cTn id="60" dur="500"/>
                                        <p:tgtEl>
                                          <p:spTgt spid="43018"/>
                                        </p:tgtEl>
                                      </p:cBhvr>
                                    </p:animEffect>
                                  </p:childTnLst>
                                </p:cTn>
                              </p:par>
                              <p:par>
                                <p:cTn id="61" presetID="58" presetClass="entr" presetSubtype="0" accel="100000" fill="hold" grpId="7" nodeType="withEffect">
                                  <p:stCondLst>
                                    <p:cond delay="0"/>
                                  </p:stCondLst>
                                  <p:childTnLst>
                                    <p:set>
                                      <p:cBhvr>
                                        <p:cTn id="62" dur="1" fill="hold">
                                          <p:stCondLst>
                                            <p:cond delay="0"/>
                                          </p:stCondLst>
                                        </p:cTn>
                                        <p:tgtEl>
                                          <p:spTgt spid="43019"/>
                                        </p:tgtEl>
                                        <p:attrNameLst>
                                          <p:attrName>style.visibility</p:attrName>
                                        </p:attrNameLst>
                                      </p:cBhvr>
                                      <p:to>
                                        <p:strVal val="visible"/>
                                      </p:to>
                                    </p:set>
                                    <p:anim calcmode="lin" valueType="num">
                                      <p:cBhvr>
                                        <p:cTn id="63" dur="500" fill="hold"/>
                                        <p:tgtEl>
                                          <p:spTgt spid="43019"/>
                                        </p:tgtEl>
                                        <p:attrNameLst>
                                          <p:attrName>ppt_w</p:attrName>
                                        </p:attrNameLst>
                                      </p:cBhvr>
                                      <p:tavLst>
                                        <p:tav tm="0">
                                          <p:val>
                                            <p:strVal val="#ppt_w*2.5"/>
                                          </p:val>
                                        </p:tav>
                                        <p:tav tm="100000">
                                          <p:val>
                                            <p:strVal val="#ppt_w"/>
                                          </p:val>
                                        </p:tav>
                                      </p:tavLst>
                                    </p:anim>
                                    <p:anim calcmode="lin" valueType="num">
                                      <p:cBhvr>
                                        <p:cTn id="64" dur="500" fill="hold"/>
                                        <p:tgtEl>
                                          <p:spTgt spid="43019"/>
                                        </p:tgtEl>
                                        <p:attrNameLst>
                                          <p:attrName>ppt_h</p:attrName>
                                        </p:attrNameLst>
                                      </p:cBhvr>
                                      <p:tavLst>
                                        <p:tav tm="0">
                                          <p:val>
                                            <p:strVal val="#ppt_h*0.01"/>
                                          </p:val>
                                        </p:tav>
                                        <p:tav tm="100000">
                                          <p:val>
                                            <p:strVal val="#ppt_h"/>
                                          </p:val>
                                        </p:tav>
                                      </p:tavLst>
                                    </p:anim>
                                    <p:anim calcmode="lin" valueType="num">
                                      <p:cBhvr>
                                        <p:cTn id="65" dur="500" fill="hold"/>
                                        <p:tgtEl>
                                          <p:spTgt spid="43019"/>
                                        </p:tgtEl>
                                        <p:attrNameLst>
                                          <p:attrName>ppt_x</p:attrName>
                                        </p:attrNameLst>
                                      </p:cBhvr>
                                      <p:tavLst>
                                        <p:tav tm="0">
                                          <p:val>
                                            <p:strVal val="#ppt_x"/>
                                          </p:val>
                                        </p:tav>
                                        <p:tav tm="100000">
                                          <p:val>
                                            <p:strVal val="#ppt_x"/>
                                          </p:val>
                                        </p:tav>
                                      </p:tavLst>
                                    </p:anim>
                                    <p:anim calcmode="lin" valueType="num">
                                      <p:cBhvr>
                                        <p:cTn id="66" dur="500" fill="hold"/>
                                        <p:tgtEl>
                                          <p:spTgt spid="43019"/>
                                        </p:tgtEl>
                                        <p:attrNameLst>
                                          <p:attrName>ppt_y</p:attrName>
                                        </p:attrNameLst>
                                      </p:cBhvr>
                                      <p:tavLst>
                                        <p:tav tm="0">
                                          <p:val>
                                            <p:strVal val="#ppt_h+1"/>
                                          </p:val>
                                        </p:tav>
                                        <p:tav tm="100000">
                                          <p:val>
                                            <p:strVal val="#ppt_y"/>
                                          </p:val>
                                        </p:tav>
                                      </p:tavLst>
                                    </p:anim>
                                    <p:animEffect transition="in" filter="fade">
                                      <p:cBhvr>
                                        <p:cTn id="67" dur="500"/>
                                        <p:tgtEl>
                                          <p:spTgt spid="43019"/>
                                        </p:tgtEl>
                                      </p:cBhvr>
                                    </p:animEffect>
                                  </p:childTnLst>
                                </p:cTn>
                              </p:par>
                              <p:par>
                                <p:cTn id="68" presetID="58" presetClass="entr" presetSubtype="0" accel="100000" fill="hold" grpId="7" nodeType="withEffect">
                                  <p:stCondLst>
                                    <p:cond delay="0"/>
                                  </p:stCondLst>
                                  <p:childTnLst>
                                    <p:set>
                                      <p:cBhvr>
                                        <p:cTn id="69" dur="1" fill="hold">
                                          <p:stCondLst>
                                            <p:cond delay="0"/>
                                          </p:stCondLst>
                                        </p:cTn>
                                        <p:tgtEl>
                                          <p:spTgt spid="43020"/>
                                        </p:tgtEl>
                                        <p:attrNameLst>
                                          <p:attrName>style.visibility</p:attrName>
                                        </p:attrNameLst>
                                      </p:cBhvr>
                                      <p:to>
                                        <p:strVal val="visible"/>
                                      </p:to>
                                    </p:set>
                                    <p:anim calcmode="lin" valueType="num">
                                      <p:cBhvr>
                                        <p:cTn id="70" dur="500" fill="hold"/>
                                        <p:tgtEl>
                                          <p:spTgt spid="43020"/>
                                        </p:tgtEl>
                                        <p:attrNameLst>
                                          <p:attrName>ppt_w</p:attrName>
                                        </p:attrNameLst>
                                      </p:cBhvr>
                                      <p:tavLst>
                                        <p:tav tm="0">
                                          <p:val>
                                            <p:strVal val="#ppt_w*2.5"/>
                                          </p:val>
                                        </p:tav>
                                        <p:tav tm="100000">
                                          <p:val>
                                            <p:strVal val="#ppt_w"/>
                                          </p:val>
                                        </p:tav>
                                      </p:tavLst>
                                    </p:anim>
                                    <p:anim calcmode="lin" valueType="num">
                                      <p:cBhvr>
                                        <p:cTn id="71" dur="500" fill="hold"/>
                                        <p:tgtEl>
                                          <p:spTgt spid="43020"/>
                                        </p:tgtEl>
                                        <p:attrNameLst>
                                          <p:attrName>ppt_h</p:attrName>
                                        </p:attrNameLst>
                                      </p:cBhvr>
                                      <p:tavLst>
                                        <p:tav tm="0">
                                          <p:val>
                                            <p:strVal val="#ppt_h*0.01"/>
                                          </p:val>
                                        </p:tav>
                                        <p:tav tm="100000">
                                          <p:val>
                                            <p:strVal val="#ppt_h"/>
                                          </p:val>
                                        </p:tav>
                                      </p:tavLst>
                                    </p:anim>
                                    <p:anim calcmode="lin" valueType="num">
                                      <p:cBhvr>
                                        <p:cTn id="72" dur="500" fill="hold"/>
                                        <p:tgtEl>
                                          <p:spTgt spid="43020"/>
                                        </p:tgtEl>
                                        <p:attrNameLst>
                                          <p:attrName>ppt_x</p:attrName>
                                        </p:attrNameLst>
                                      </p:cBhvr>
                                      <p:tavLst>
                                        <p:tav tm="0">
                                          <p:val>
                                            <p:strVal val="#ppt_x"/>
                                          </p:val>
                                        </p:tav>
                                        <p:tav tm="100000">
                                          <p:val>
                                            <p:strVal val="#ppt_x"/>
                                          </p:val>
                                        </p:tav>
                                      </p:tavLst>
                                    </p:anim>
                                    <p:anim calcmode="lin" valueType="num">
                                      <p:cBhvr>
                                        <p:cTn id="73" dur="500" fill="hold"/>
                                        <p:tgtEl>
                                          <p:spTgt spid="43020"/>
                                        </p:tgtEl>
                                        <p:attrNameLst>
                                          <p:attrName>ppt_y</p:attrName>
                                        </p:attrNameLst>
                                      </p:cBhvr>
                                      <p:tavLst>
                                        <p:tav tm="0">
                                          <p:val>
                                            <p:strVal val="#ppt_h+1"/>
                                          </p:val>
                                        </p:tav>
                                        <p:tav tm="100000">
                                          <p:val>
                                            <p:strVal val="#ppt_y"/>
                                          </p:val>
                                        </p:tav>
                                      </p:tavLst>
                                    </p:anim>
                                    <p:animEffect transition="in" filter="fade">
                                      <p:cBhvr>
                                        <p:cTn id="74" dur="500"/>
                                        <p:tgtEl>
                                          <p:spTgt spid="43020"/>
                                        </p:tgtEl>
                                      </p:cBhvr>
                                    </p:animEffect>
                                  </p:childTnLst>
                                </p:cTn>
                              </p:par>
                            </p:childTnLst>
                          </p:cTn>
                        </p:par>
                      </p:childTnLst>
                    </p:cTn>
                  </p:par>
                  <p:par>
                    <p:cTn id="75" fill="hold">
                      <p:stCondLst>
                        <p:cond delay="indefinite"/>
                      </p:stCondLst>
                      <p:childTnLst>
                        <p:par>
                          <p:cTn id="76" fill="hold">
                            <p:stCondLst>
                              <p:cond delay="0"/>
                            </p:stCondLst>
                            <p:childTnLst>
                              <p:par>
                                <p:cTn id="77" presetID="58" presetClass="entr" presetSubtype="0" accel="100000" fill="hold" nodeType="clickEffect">
                                  <p:stCondLst>
                                    <p:cond delay="0"/>
                                  </p:stCondLst>
                                  <p:childTnLst>
                                    <p:set>
                                      <p:cBhvr>
                                        <p:cTn id="78" dur="1" fill="hold">
                                          <p:stCondLst>
                                            <p:cond delay="0"/>
                                          </p:stCondLst>
                                        </p:cTn>
                                        <p:tgtEl>
                                          <p:spTgt spid="43009"/>
                                        </p:tgtEl>
                                        <p:attrNameLst>
                                          <p:attrName>style.visibility</p:attrName>
                                        </p:attrNameLst>
                                      </p:cBhvr>
                                      <p:to>
                                        <p:strVal val="visible"/>
                                      </p:to>
                                    </p:set>
                                    <p:anim calcmode="lin" valueType="num">
                                      <p:cBhvr>
                                        <p:cTn id="79" dur="500" fill="hold"/>
                                        <p:tgtEl>
                                          <p:spTgt spid="43009"/>
                                        </p:tgtEl>
                                        <p:attrNameLst>
                                          <p:attrName>ppt_w</p:attrName>
                                        </p:attrNameLst>
                                      </p:cBhvr>
                                      <p:tavLst>
                                        <p:tav tm="0">
                                          <p:val>
                                            <p:strVal val="#ppt_w*2.5"/>
                                          </p:val>
                                        </p:tav>
                                        <p:tav tm="100000">
                                          <p:val>
                                            <p:strVal val="#ppt_w"/>
                                          </p:val>
                                        </p:tav>
                                      </p:tavLst>
                                    </p:anim>
                                    <p:anim calcmode="lin" valueType="num">
                                      <p:cBhvr>
                                        <p:cTn id="80" dur="500" fill="hold"/>
                                        <p:tgtEl>
                                          <p:spTgt spid="43009"/>
                                        </p:tgtEl>
                                        <p:attrNameLst>
                                          <p:attrName>ppt_h</p:attrName>
                                        </p:attrNameLst>
                                      </p:cBhvr>
                                      <p:tavLst>
                                        <p:tav tm="0">
                                          <p:val>
                                            <p:strVal val="#ppt_h*0.01"/>
                                          </p:val>
                                        </p:tav>
                                        <p:tav tm="100000">
                                          <p:val>
                                            <p:strVal val="#ppt_h"/>
                                          </p:val>
                                        </p:tav>
                                      </p:tavLst>
                                    </p:anim>
                                    <p:anim calcmode="lin" valueType="num">
                                      <p:cBhvr>
                                        <p:cTn id="81" dur="500" fill="hold"/>
                                        <p:tgtEl>
                                          <p:spTgt spid="43009"/>
                                        </p:tgtEl>
                                        <p:attrNameLst>
                                          <p:attrName>ppt_x</p:attrName>
                                        </p:attrNameLst>
                                      </p:cBhvr>
                                      <p:tavLst>
                                        <p:tav tm="0">
                                          <p:val>
                                            <p:strVal val="#ppt_x"/>
                                          </p:val>
                                        </p:tav>
                                        <p:tav tm="100000">
                                          <p:val>
                                            <p:strVal val="#ppt_x"/>
                                          </p:val>
                                        </p:tav>
                                      </p:tavLst>
                                    </p:anim>
                                    <p:anim calcmode="lin" valueType="num">
                                      <p:cBhvr>
                                        <p:cTn id="82" dur="500" fill="hold"/>
                                        <p:tgtEl>
                                          <p:spTgt spid="43009"/>
                                        </p:tgtEl>
                                        <p:attrNameLst>
                                          <p:attrName>ppt_y</p:attrName>
                                        </p:attrNameLst>
                                      </p:cBhvr>
                                      <p:tavLst>
                                        <p:tav tm="0">
                                          <p:val>
                                            <p:strVal val="#ppt_h+1"/>
                                          </p:val>
                                        </p:tav>
                                        <p:tav tm="100000">
                                          <p:val>
                                            <p:strVal val="#ppt_y"/>
                                          </p:val>
                                        </p:tav>
                                      </p:tavLst>
                                    </p:anim>
                                    <p:animEffect transition="in" filter="fade">
                                      <p:cBhvr>
                                        <p:cTn id="83" dur="500"/>
                                        <p:tgtEl>
                                          <p:spTgt spid="43009"/>
                                        </p:tgtEl>
                                      </p:cBhvr>
                                    </p:animEffect>
                                  </p:childTnLst>
                                </p:cTn>
                              </p:par>
                              <p:par>
                                <p:cTn id="84" presetID="58" presetClass="entr" presetSubtype="0" accel="100000" fill="hold" grpId="0" nodeType="withEffect">
                                  <p:stCondLst>
                                    <p:cond delay="0"/>
                                  </p:stCondLst>
                                  <p:childTnLst>
                                    <p:set>
                                      <p:cBhvr>
                                        <p:cTn id="85" dur="1" fill="hold">
                                          <p:stCondLst>
                                            <p:cond delay="0"/>
                                          </p:stCondLst>
                                        </p:cTn>
                                        <p:tgtEl>
                                          <p:spTgt spid="8"/>
                                        </p:tgtEl>
                                        <p:attrNameLst>
                                          <p:attrName>style.visibility</p:attrName>
                                        </p:attrNameLst>
                                      </p:cBhvr>
                                      <p:to>
                                        <p:strVal val="visible"/>
                                      </p:to>
                                    </p:set>
                                    <p:anim calcmode="lin" valueType="num">
                                      <p:cBhvr>
                                        <p:cTn id="86" dur="500" fill="hold"/>
                                        <p:tgtEl>
                                          <p:spTgt spid="8"/>
                                        </p:tgtEl>
                                        <p:attrNameLst>
                                          <p:attrName>ppt_w</p:attrName>
                                        </p:attrNameLst>
                                      </p:cBhvr>
                                      <p:tavLst>
                                        <p:tav tm="0">
                                          <p:val>
                                            <p:strVal val="#ppt_w*2.5"/>
                                          </p:val>
                                        </p:tav>
                                        <p:tav tm="100000">
                                          <p:val>
                                            <p:strVal val="#ppt_w"/>
                                          </p:val>
                                        </p:tav>
                                      </p:tavLst>
                                    </p:anim>
                                    <p:anim calcmode="lin" valueType="num">
                                      <p:cBhvr>
                                        <p:cTn id="87" dur="500" fill="hold"/>
                                        <p:tgtEl>
                                          <p:spTgt spid="8"/>
                                        </p:tgtEl>
                                        <p:attrNameLst>
                                          <p:attrName>ppt_h</p:attrName>
                                        </p:attrNameLst>
                                      </p:cBhvr>
                                      <p:tavLst>
                                        <p:tav tm="0">
                                          <p:val>
                                            <p:strVal val="#ppt_h*0.01"/>
                                          </p:val>
                                        </p:tav>
                                        <p:tav tm="100000">
                                          <p:val>
                                            <p:strVal val="#ppt_h"/>
                                          </p:val>
                                        </p:tav>
                                      </p:tavLst>
                                    </p:anim>
                                    <p:anim calcmode="lin" valueType="num">
                                      <p:cBhvr>
                                        <p:cTn id="88" dur="500" fill="hold"/>
                                        <p:tgtEl>
                                          <p:spTgt spid="8"/>
                                        </p:tgtEl>
                                        <p:attrNameLst>
                                          <p:attrName>ppt_x</p:attrName>
                                        </p:attrNameLst>
                                      </p:cBhvr>
                                      <p:tavLst>
                                        <p:tav tm="0">
                                          <p:val>
                                            <p:strVal val="#ppt_x"/>
                                          </p:val>
                                        </p:tav>
                                        <p:tav tm="100000">
                                          <p:val>
                                            <p:strVal val="#ppt_x"/>
                                          </p:val>
                                        </p:tav>
                                      </p:tavLst>
                                    </p:anim>
                                    <p:anim calcmode="lin" valueType="num">
                                      <p:cBhvr>
                                        <p:cTn id="89" dur="500" fill="hold"/>
                                        <p:tgtEl>
                                          <p:spTgt spid="8"/>
                                        </p:tgtEl>
                                        <p:attrNameLst>
                                          <p:attrName>ppt_y</p:attrName>
                                        </p:attrNameLst>
                                      </p:cBhvr>
                                      <p:tavLst>
                                        <p:tav tm="0">
                                          <p:val>
                                            <p:strVal val="#ppt_h+1"/>
                                          </p:val>
                                        </p:tav>
                                        <p:tav tm="100000">
                                          <p:val>
                                            <p:strVal val="#ppt_y"/>
                                          </p:val>
                                        </p:tav>
                                      </p:tavLst>
                                    </p:anim>
                                    <p:animEffect transition="in" filter="fade">
                                      <p:cBhvr>
                                        <p:cTn id="90" dur="500"/>
                                        <p:tgtEl>
                                          <p:spTgt spid="8"/>
                                        </p:tgtEl>
                                      </p:cBhvr>
                                    </p:animEffect>
                                  </p:childTnLst>
                                </p:cTn>
                              </p:par>
                              <p:par>
                                <p:cTn id="91" presetID="58" presetClass="entr" presetSubtype="0" accel="100000" fill="hold" grpId="0" nodeType="withEffect">
                                  <p:stCondLst>
                                    <p:cond delay="0"/>
                                  </p:stCondLst>
                                  <p:childTnLst>
                                    <p:set>
                                      <p:cBhvr>
                                        <p:cTn id="92" dur="1" fill="hold">
                                          <p:stCondLst>
                                            <p:cond delay="0"/>
                                          </p:stCondLst>
                                        </p:cTn>
                                        <p:tgtEl>
                                          <p:spTgt spid="43022"/>
                                        </p:tgtEl>
                                        <p:attrNameLst>
                                          <p:attrName>style.visibility</p:attrName>
                                        </p:attrNameLst>
                                      </p:cBhvr>
                                      <p:to>
                                        <p:strVal val="visible"/>
                                      </p:to>
                                    </p:set>
                                    <p:anim calcmode="lin" valueType="num">
                                      <p:cBhvr>
                                        <p:cTn id="93" dur="500" fill="hold"/>
                                        <p:tgtEl>
                                          <p:spTgt spid="43022"/>
                                        </p:tgtEl>
                                        <p:attrNameLst>
                                          <p:attrName>ppt_w</p:attrName>
                                        </p:attrNameLst>
                                      </p:cBhvr>
                                      <p:tavLst>
                                        <p:tav tm="0">
                                          <p:val>
                                            <p:strVal val="#ppt_w*2.5"/>
                                          </p:val>
                                        </p:tav>
                                        <p:tav tm="100000">
                                          <p:val>
                                            <p:strVal val="#ppt_w"/>
                                          </p:val>
                                        </p:tav>
                                      </p:tavLst>
                                    </p:anim>
                                    <p:anim calcmode="lin" valueType="num">
                                      <p:cBhvr>
                                        <p:cTn id="94" dur="500" fill="hold"/>
                                        <p:tgtEl>
                                          <p:spTgt spid="43022"/>
                                        </p:tgtEl>
                                        <p:attrNameLst>
                                          <p:attrName>ppt_h</p:attrName>
                                        </p:attrNameLst>
                                      </p:cBhvr>
                                      <p:tavLst>
                                        <p:tav tm="0">
                                          <p:val>
                                            <p:strVal val="#ppt_h*0.01"/>
                                          </p:val>
                                        </p:tav>
                                        <p:tav tm="100000">
                                          <p:val>
                                            <p:strVal val="#ppt_h"/>
                                          </p:val>
                                        </p:tav>
                                      </p:tavLst>
                                    </p:anim>
                                    <p:anim calcmode="lin" valueType="num">
                                      <p:cBhvr>
                                        <p:cTn id="95" dur="500" fill="hold"/>
                                        <p:tgtEl>
                                          <p:spTgt spid="43022"/>
                                        </p:tgtEl>
                                        <p:attrNameLst>
                                          <p:attrName>ppt_x</p:attrName>
                                        </p:attrNameLst>
                                      </p:cBhvr>
                                      <p:tavLst>
                                        <p:tav tm="0">
                                          <p:val>
                                            <p:strVal val="#ppt_x"/>
                                          </p:val>
                                        </p:tav>
                                        <p:tav tm="100000">
                                          <p:val>
                                            <p:strVal val="#ppt_x"/>
                                          </p:val>
                                        </p:tav>
                                      </p:tavLst>
                                    </p:anim>
                                    <p:anim calcmode="lin" valueType="num">
                                      <p:cBhvr>
                                        <p:cTn id="96" dur="500" fill="hold"/>
                                        <p:tgtEl>
                                          <p:spTgt spid="43022"/>
                                        </p:tgtEl>
                                        <p:attrNameLst>
                                          <p:attrName>ppt_y</p:attrName>
                                        </p:attrNameLst>
                                      </p:cBhvr>
                                      <p:tavLst>
                                        <p:tav tm="0">
                                          <p:val>
                                            <p:strVal val="#ppt_h+1"/>
                                          </p:val>
                                        </p:tav>
                                        <p:tav tm="100000">
                                          <p:val>
                                            <p:strVal val="#ppt_y"/>
                                          </p:val>
                                        </p:tav>
                                      </p:tavLst>
                                    </p:anim>
                                    <p:animEffect transition="in" filter="fade">
                                      <p:cBhvr>
                                        <p:cTn id="97" dur="500"/>
                                        <p:tgtEl>
                                          <p:spTgt spid="43022"/>
                                        </p:tgtEl>
                                      </p:cBhvr>
                                    </p:animEffect>
                                  </p:childTnLst>
                                </p:cTn>
                              </p:par>
                              <p:par>
                                <p:cTn id="98" presetID="58" presetClass="entr" presetSubtype="0" accel="100000" fill="hold" grpId="0" nodeType="withEffect">
                                  <p:stCondLst>
                                    <p:cond delay="0"/>
                                  </p:stCondLst>
                                  <p:childTnLst>
                                    <p:set>
                                      <p:cBhvr>
                                        <p:cTn id="99" dur="1" fill="hold">
                                          <p:stCondLst>
                                            <p:cond delay="0"/>
                                          </p:stCondLst>
                                        </p:cTn>
                                        <p:tgtEl>
                                          <p:spTgt spid="43023"/>
                                        </p:tgtEl>
                                        <p:attrNameLst>
                                          <p:attrName>style.visibility</p:attrName>
                                        </p:attrNameLst>
                                      </p:cBhvr>
                                      <p:to>
                                        <p:strVal val="visible"/>
                                      </p:to>
                                    </p:set>
                                    <p:anim calcmode="lin" valueType="num">
                                      <p:cBhvr>
                                        <p:cTn id="100" dur="500" fill="hold"/>
                                        <p:tgtEl>
                                          <p:spTgt spid="43023"/>
                                        </p:tgtEl>
                                        <p:attrNameLst>
                                          <p:attrName>ppt_w</p:attrName>
                                        </p:attrNameLst>
                                      </p:cBhvr>
                                      <p:tavLst>
                                        <p:tav tm="0">
                                          <p:val>
                                            <p:strVal val="#ppt_w*2.5"/>
                                          </p:val>
                                        </p:tav>
                                        <p:tav tm="100000">
                                          <p:val>
                                            <p:strVal val="#ppt_w"/>
                                          </p:val>
                                        </p:tav>
                                      </p:tavLst>
                                    </p:anim>
                                    <p:anim calcmode="lin" valueType="num">
                                      <p:cBhvr>
                                        <p:cTn id="101" dur="500" fill="hold"/>
                                        <p:tgtEl>
                                          <p:spTgt spid="43023"/>
                                        </p:tgtEl>
                                        <p:attrNameLst>
                                          <p:attrName>ppt_h</p:attrName>
                                        </p:attrNameLst>
                                      </p:cBhvr>
                                      <p:tavLst>
                                        <p:tav tm="0">
                                          <p:val>
                                            <p:strVal val="#ppt_h*0.01"/>
                                          </p:val>
                                        </p:tav>
                                        <p:tav tm="100000">
                                          <p:val>
                                            <p:strVal val="#ppt_h"/>
                                          </p:val>
                                        </p:tav>
                                      </p:tavLst>
                                    </p:anim>
                                    <p:anim calcmode="lin" valueType="num">
                                      <p:cBhvr>
                                        <p:cTn id="102" dur="500" fill="hold"/>
                                        <p:tgtEl>
                                          <p:spTgt spid="43023"/>
                                        </p:tgtEl>
                                        <p:attrNameLst>
                                          <p:attrName>ppt_x</p:attrName>
                                        </p:attrNameLst>
                                      </p:cBhvr>
                                      <p:tavLst>
                                        <p:tav tm="0">
                                          <p:val>
                                            <p:strVal val="#ppt_x"/>
                                          </p:val>
                                        </p:tav>
                                        <p:tav tm="100000">
                                          <p:val>
                                            <p:strVal val="#ppt_x"/>
                                          </p:val>
                                        </p:tav>
                                      </p:tavLst>
                                    </p:anim>
                                    <p:anim calcmode="lin" valueType="num">
                                      <p:cBhvr>
                                        <p:cTn id="103" dur="500" fill="hold"/>
                                        <p:tgtEl>
                                          <p:spTgt spid="43023"/>
                                        </p:tgtEl>
                                        <p:attrNameLst>
                                          <p:attrName>ppt_y</p:attrName>
                                        </p:attrNameLst>
                                      </p:cBhvr>
                                      <p:tavLst>
                                        <p:tav tm="0">
                                          <p:val>
                                            <p:strVal val="#ppt_h+1"/>
                                          </p:val>
                                        </p:tav>
                                        <p:tav tm="100000">
                                          <p:val>
                                            <p:strVal val="#ppt_y"/>
                                          </p:val>
                                        </p:tav>
                                      </p:tavLst>
                                    </p:anim>
                                    <p:animEffect transition="in" filter="fade">
                                      <p:cBhvr>
                                        <p:cTn id="104" dur="500"/>
                                        <p:tgtEl>
                                          <p:spTgt spid="43023"/>
                                        </p:tgtEl>
                                      </p:cBhvr>
                                    </p:animEffect>
                                  </p:childTnLst>
                                </p:cTn>
                              </p:par>
                              <p:par>
                                <p:cTn id="105" presetID="58" presetClass="entr" presetSubtype="0" accel="100000" fill="hold" grpId="0" nodeType="withEffect">
                                  <p:stCondLst>
                                    <p:cond delay="0"/>
                                  </p:stCondLst>
                                  <p:childTnLst>
                                    <p:set>
                                      <p:cBhvr>
                                        <p:cTn id="106" dur="1" fill="hold">
                                          <p:stCondLst>
                                            <p:cond delay="0"/>
                                          </p:stCondLst>
                                        </p:cTn>
                                        <p:tgtEl>
                                          <p:spTgt spid="43024"/>
                                        </p:tgtEl>
                                        <p:attrNameLst>
                                          <p:attrName>style.visibility</p:attrName>
                                        </p:attrNameLst>
                                      </p:cBhvr>
                                      <p:to>
                                        <p:strVal val="visible"/>
                                      </p:to>
                                    </p:set>
                                    <p:anim calcmode="lin" valueType="num">
                                      <p:cBhvr>
                                        <p:cTn id="107" dur="500" fill="hold"/>
                                        <p:tgtEl>
                                          <p:spTgt spid="43024"/>
                                        </p:tgtEl>
                                        <p:attrNameLst>
                                          <p:attrName>ppt_w</p:attrName>
                                        </p:attrNameLst>
                                      </p:cBhvr>
                                      <p:tavLst>
                                        <p:tav tm="0">
                                          <p:val>
                                            <p:strVal val="#ppt_w*2.5"/>
                                          </p:val>
                                        </p:tav>
                                        <p:tav tm="100000">
                                          <p:val>
                                            <p:strVal val="#ppt_w"/>
                                          </p:val>
                                        </p:tav>
                                      </p:tavLst>
                                    </p:anim>
                                    <p:anim calcmode="lin" valueType="num">
                                      <p:cBhvr>
                                        <p:cTn id="108" dur="500" fill="hold"/>
                                        <p:tgtEl>
                                          <p:spTgt spid="43024"/>
                                        </p:tgtEl>
                                        <p:attrNameLst>
                                          <p:attrName>ppt_h</p:attrName>
                                        </p:attrNameLst>
                                      </p:cBhvr>
                                      <p:tavLst>
                                        <p:tav tm="0">
                                          <p:val>
                                            <p:strVal val="#ppt_h*0.01"/>
                                          </p:val>
                                        </p:tav>
                                        <p:tav tm="100000">
                                          <p:val>
                                            <p:strVal val="#ppt_h"/>
                                          </p:val>
                                        </p:tav>
                                      </p:tavLst>
                                    </p:anim>
                                    <p:anim calcmode="lin" valueType="num">
                                      <p:cBhvr>
                                        <p:cTn id="109" dur="500" fill="hold"/>
                                        <p:tgtEl>
                                          <p:spTgt spid="43024"/>
                                        </p:tgtEl>
                                        <p:attrNameLst>
                                          <p:attrName>ppt_x</p:attrName>
                                        </p:attrNameLst>
                                      </p:cBhvr>
                                      <p:tavLst>
                                        <p:tav tm="0">
                                          <p:val>
                                            <p:strVal val="#ppt_x"/>
                                          </p:val>
                                        </p:tav>
                                        <p:tav tm="100000">
                                          <p:val>
                                            <p:strVal val="#ppt_x"/>
                                          </p:val>
                                        </p:tav>
                                      </p:tavLst>
                                    </p:anim>
                                    <p:anim calcmode="lin" valueType="num">
                                      <p:cBhvr>
                                        <p:cTn id="110" dur="500" fill="hold"/>
                                        <p:tgtEl>
                                          <p:spTgt spid="43024"/>
                                        </p:tgtEl>
                                        <p:attrNameLst>
                                          <p:attrName>ppt_y</p:attrName>
                                        </p:attrNameLst>
                                      </p:cBhvr>
                                      <p:tavLst>
                                        <p:tav tm="0">
                                          <p:val>
                                            <p:strVal val="#ppt_h+1"/>
                                          </p:val>
                                        </p:tav>
                                        <p:tav tm="100000">
                                          <p:val>
                                            <p:strVal val="#ppt_y"/>
                                          </p:val>
                                        </p:tav>
                                      </p:tavLst>
                                    </p:anim>
                                    <p:animEffect transition="in" filter="fade">
                                      <p:cBhvr>
                                        <p:cTn id="111" dur="500"/>
                                        <p:tgtEl>
                                          <p:spTgt spid="43024"/>
                                        </p:tgtEl>
                                      </p:cBhvr>
                                    </p:animEffect>
                                  </p:childTnLst>
                                </p:cTn>
                              </p:par>
                              <p:par>
                                <p:cTn id="112" presetID="58" presetClass="entr" presetSubtype="0" accel="100000" fill="hold" grpId="0" nodeType="withEffect">
                                  <p:stCondLst>
                                    <p:cond delay="0"/>
                                  </p:stCondLst>
                                  <p:childTnLst>
                                    <p:set>
                                      <p:cBhvr>
                                        <p:cTn id="113" dur="1" fill="hold">
                                          <p:stCondLst>
                                            <p:cond delay="0"/>
                                          </p:stCondLst>
                                        </p:cTn>
                                        <p:tgtEl>
                                          <p:spTgt spid="43025"/>
                                        </p:tgtEl>
                                        <p:attrNameLst>
                                          <p:attrName>style.visibility</p:attrName>
                                        </p:attrNameLst>
                                      </p:cBhvr>
                                      <p:to>
                                        <p:strVal val="visible"/>
                                      </p:to>
                                    </p:set>
                                    <p:anim calcmode="lin" valueType="num">
                                      <p:cBhvr>
                                        <p:cTn id="114" dur="500" fill="hold"/>
                                        <p:tgtEl>
                                          <p:spTgt spid="43025"/>
                                        </p:tgtEl>
                                        <p:attrNameLst>
                                          <p:attrName>ppt_w</p:attrName>
                                        </p:attrNameLst>
                                      </p:cBhvr>
                                      <p:tavLst>
                                        <p:tav tm="0">
                                          <p:val>
                                            <p:strVal val="#ppt_w*2.5"/>
                                          </p:val>
                                        </p:tav>
                                        <p:tav tm="100000">
                                          <p:val>
                                            <p:strVal val="#ppt_w"/>
                                          </p:val>
                                        </p:tav>
                                      </p:tavLst>
                                    </p:anim>
                                    <p:anim calcmode="lin" valueType="num">
                                      <p:cBhvr>
                                        <p:cTn id="115" dur="500" fill="hold"/>
                                        <p:tgtEl>
                                          <p:spTgt spid="43025"/>
                                        </p:tgtEl>
                                        <p:attrNameLst>
                                          <p:attrName>ppt_h</p:attrName>
                                        </p:attrNameLst>
                                      </p:cBhvr>
                                      <p:tavLst>
                                        <p:tav tm="0">
                                          <p:val>
                                            <p:strVal val="#ppt_h*0.01"/>
                                          </p:val>
                                        </p:tav>
                                        <p:tav tm="100000">
                                          <p:val>
                                            <p:strVal val="#ppt_h"/>
                                          </p:val>
                                        </p:tav>
                                      </p:tavLst>
                                    </p:anim>
                                    <p:anim calcmode="lin" valueType="num">
                                      <p:cBhvr>
                                        <p:cTn id="116" dur="500" fill="hold"/>
                                        <p:tgtEl>
                                          <p:spTgt spid="43025"/>
                                        </p:tgtEl>
                                        <p:attrNameLst>
                                          <p:attrName>ppt_x</p:attrName>
                                        </p:attrNameLst>
                                      </p:cBhvr>
                                      <p:tavLst>
                                        <p:tav tm="0">
                                          <p:val>
                                            <p:strVal val="#ppt_x"/>
                                          </p:val>
                                        </p:tav>
                                        <p:tav tm="100000">
                                          <p:val>
                                            <p:strVal val="#ppt_x"/>
                                          </p:val>
                                        </p:tav>
                                      </p:tavLst>
                                    </p:anim>
                                    <p:anim calcmode="lin" valueType="num">
                                      <p:cBhvr>
                                        <p:cTn id="117" dur="500" fill="hold"/>
                                        <p:tgtEl>
                                          <p:spTgt spid="43025"/>
                                        </p:tgtEl>
                                        <p:attrNameLst>
                                          <p:attrName>ppt_y</p:attrName>
                                        </p:attrNameLst>
                                      </p:cBhvr>
                                      <p:tavLst>
                                        <p:tav tm="0">
                                          <p:val>
                                            <p:strVal val="#ppt_h+1"/>
                                          </p:val>
                                        </p:tav>
                                        <p:tav tm="100000">
                                          <p:val>
                                            <p:strVal val="#ppt_y"/>
                                          </p:val>
                                        </p:tav>
                                      </p:tavLst>
                                    </p:anim>
                                    <p:animEffect transition="in" filter="fade">
                                      <p:cBhvr>
                                        <p:cTn id="118" dur="500"/>
                                        <p:tgtEl>
                                          <p:spTgt spid="43025"/>
                                        </p:tgtEl>
                                      </p:cBhvr>
                                    </p:animEffect>
                                  </p:childTnLst>
                                </p:cTn>
                              </p:par>
                              <p:par>
                                <p:cTn id="119" presetID="58" presetClass="entr" presetSubtype="0" accel="100000" fill="hold" grpId="0" nodeType="withEffect">
                                  <p:stCondLst>
                                    <p:cond delay="0"/>
                                  </p:stCondLst>
                                  <p:childTnLst>
                                    <p:set>
                                      <p:cBhvr>
                                        <p:cTn id="120" dur="1" fill="hold">
                                          <p:stCondLst>
                                            <p:cond delay="0"/>
                                          </p:stCondLst>
                                        </p:cTn>
                                        <p:tgtEl>
                                          <p:spTgt spid="43026"/>
                                        </p:tgtEl>
                                        <p:attrNameLst>
                                          <p:attrName>style.visibility</p:attrName>
                                        </p:attrNameLst>
                                      </p:cBhvr>
                                      <p:to>
                                        <p:strVal val="visible"/>
                                      </p:to>
                                    </p:set>
                                    <p:anim calcmode="lin" valueType="num">
                                      <p:cBhvr>
                                        <p:cTn id="121" dur="500" fill="hold"/>
                                        <p:tgtEl>
                                          <p:spTgt spid="43026"/>
                                        </p:tgtEl>
                                        <p:attrNameLst>
                                          <p:attrName>ppt_w</p:attrName>
                                        </p:attrNameLst>
                                      </p:cBhvr>
                                      <p:tavLst>
                                        <p:tav tm="0">
                                          <p:val>
                                            <p:strVal val="#ppt_w*2.5"/>
                                          </p:val>
                                        </p:tav>
                                        <p:tav tm="100000">
                                          <p:val>
                                            <p:strVal val="#ppt_w"/>
                                          </p:val>
                                        </p:tav>
                                      </p:tavLst>
                                    </p:anim>
                                    <p:anim calcmode="lin" valueType="num">
                                      <p:cBhvr>
                                        <p:cTn id="122" dur="500" fill="hold"/>
                                        <p:tgtEl>
                                          <p:spTgt spid="43026"/>
                                        </p:tgtEl>
                                        <p:attrNameLst>
                                          <p:attrName>ppt_h</p:attrName>
                                        </p:attrNameLst>
                                      </p:cBhvr>
                                      <p:tavLst>
                                        <p:tav tm="0">
                                          <p:val>
                                            <p:strVal val="#ppt_h*0.01"/>
                                          </p:val>
                                        </p:tav>
                                        <p:tav tm="100000">
                                          <p:val>
                                            <p:strVal val="#ppt_h"/>
                                          </p:val>
                                        </p:tav>
                                      </p:tavLst>
                                    </p:anim>
                                    <p:anim calcmode="lin" valueType="num">
                                      <p:cBhvr>
                                        <p:cTn id="123" dur="500" fill="hold"/>
                                        <p:tgtEl>
                                          <p:spTgt spid="43026"/>
                                        </p:tgtEl>
                                        <p:attrNameLst>
                                          <p:attrName>ppt_x</p:attrName>
                                        </p:attrNameLst>
                                      </p:cBhvr>
                                      <p:tavLst>
                                        <p:tav tm="0">
                                          <p:val>
                                            <p:strVal val="#ppt_x"/>
                                          </p:val>
                                        </p:tav>
                                        <p:tav tm="100000">
                                          <p:val>
                                            <p:strVal val="#ppt_x"/>
                                          </p:val>
                                        </p:tav>
                                      </p:tavLst>
                                    </p:anim>
                                    <p:anim calcmode="lin" valueType="num">
                                      <p:cBhvr>
                                        <p:cTn id="124" dur="500" fill="hold"/>
                                        <p:tgtEl>
                                          <p:spTgt spid="43026"/>
                                        </p:tgtEl>
                                        <p:attrNameLst>
                                          <p:attrName>ppt_y</p:attrName>
                                        </p:attrNameLst>
                                      </p:cBhvr>
                                      <p:tavLst>
                                        <p:tav tm="0">
                                          <p:val>
                                            <p:strVal val="#ppt_h+1"/>
                                          </p:val>
                                        </p:tav>
                                        <p:tav tm="100000">
                                          <p:val>
                                            <p:strVal val="#ppt_y"/>
                                          </p:val>
                                        </p:tav>
                                      </p:tavLst>
                                    </p:anim>
                                    <p:animEffect transition="in" filter="fade">
                                      <p:cBhvr>
                                        <p:cTn id="125" dur="500"/>
                                        <p:tgtEl>
                                          <p:spTgt spid="43026"/>
                                        </p:tgtEl>
                                      </p:cBhvr>
                                    </p:animEffect>
                                  </p:childTnLst>
                                </p:cTn>
                              </p:par>
                              <p:par>
                                <p:cTn id="126" presetID="58" presetClass="entr" presetSubtype="0" accel="100000" fill="hold" grpId="0" nodeType="withEffect">
                                  <p:stCondLst>
                                    <p:cond delay="0"/>
                                  </p:stCondLst>
                                  <p:childTnLst>
                                    <p:set>
                                      <p:cBhvr>
                                        <p:cTn id="127" dur="1" fill="hold">
                                          <p:stCondLst>
                                            <p:cond delay="0"/>
                                          </p:stCondLst>
                                        </p:cTn>
                                        <p:tgtEl>
                                          <p:spTgt spid="43027"/>
                                        </p:tgtEl>
                                        <p:attrNameLst>
                                          <p:attrName>style.visibility</p:attrName>
                                        </p:attrNameLst>
                                      </p:cBhvr>
                                      <p:to>
                                        <p:strVal val="visible"/>
                                      </p:to>
                                    </p:set>
                                    <p:anim calcmode="lin" valueType="num">
                                      <p:cBhvr>
                                        <p:cTn id="128" dur="500" fill="hold"/>
                                        <p:tgtEl>
                                          <p:spTgt spid="43027"/>
                                        </p:tgtEl>
                                        <p:attrNameLst>
                                          <p:attrName>ppt_w</p:attrName>
                                        </p:attrNameLst>
                                      </p:cBhvr>
                                      <p:tavLst>
                                        <p:tav tm="0">
                                          <p:val>
                                            <p:strVal val="#ppt_w*2.5"/>
                                          </p:val>
                                        </p:tav>
                                        <p:tav tm="100000">
                                          <p:val>
                                            <p:strVal val="#ppt_w"/>
                                          </p:val>
                                        </p:tav>
                                      </p:tavLst>
                                    </p:anim>
                                    <p:anim calcmode="lin" valueType="num">
                                      <p:cBhvr>
                                        <p:cTn id="129" dur="500" fill="hold"/>
                                        <p:tgtEl>
                                          <p:spTgt spid="43027"/>
                                        </p:tgtEl>
                                        <p:attrNameLst>
                                          <p:attrName>ppt_h</p:attrName>
                                        </p:attrNameLst>
                                      </p:cBhvr>
                                      <p:tavLst>
                                        <p:tav tm="0">
                                          <p:val>
                                            <p:strVal val="#ppt_h*0.01"/>
                                          </p:val>
                                        </p:tav>
                                        <p:tav tm="100000">
                                          <p:val>
                                            <p:strVal val="#ppt_h"/>
                                          </p:val>
                                        </p:tav>
                                      </p:tavLst>
                                    </p:anim>
                                    <p:anim calcmode="lin" valueType="num">
                                      <p:cBhvr>
                                        <p:cTn id="130" dur="500" fill="hold"/>
                                        <p:tgtEl>
                                          <p:spTgt spid="43027"/>
                                        </p:tgtEl>
                                        <p:attrNameLst>
                                          <p:attrName>ppt_x</p:attrName>
                                        </p:attrNameLst>
                                      </p:cBhvr>
                                      <p:tavLst>
                                        <p:tav tm="0">
                                          <p:val>
                                            <p:strVal val="#ppt_x"/>
                                          </p:val>
                                        </p:tav>
                                        <p:tav tm="100000">
                                          <p:val>
                                            <p:strVal val="#ppt_x"/>
                                          </p:val>
                                        </p:tav>
                                      </p:tavLst>
                                    </p:anim>
                                    <p:anim calcmode="lin" valueType="num">
                                      <p:cBhvr>
                                        <p:cTn id="131" dur="500" fill="hold"/>
                                        <p:tgtEl>
                                          <p:spTgt spid="43027"/>
                                        </p:tgtEl>
                                        <p:attrNameLst>
                                          <p:attrName>ppt_y</p:attrName>
                                        </p:attrNameLst>
                                      </p:cBhvr>
                                      <p:tavLst>
                                        <p:tav tm="0">
                                          <p:val>
                                            <p:strVal val="#ppt_h+1"/>
                                          </p:val>
                                        </p:tav>
                                        <p:tav tm="100000">
                                          <p:val>
                                            <p:strVal val="#ppt_y"/>
                                          </p:val>
                                        </p:tav>
                                      </p:tavLst>
                                    </p:anim>
                                    <p:animEffect transition="in" filter="fade">
                                      <p:cBhvr>
                                        <p:cTn id="132" dur="500"/>
                                        <p:tgtEl>
                                          <p:spTgt spid="43027"/>
                                        </p:tgtEl>
                                      </p:cBhvr>
                                    </p:animEffect>
                                  </p:childTnLst>
                                </p:cTn>
                              </p:par>
                              <p:par>
                                <p:cTn id="133" presetID="58" presetClass="entr" presetSubtype="0" accel="100000" fill="hold" grpId="0" nodeType="withEffect">
                                  <p:stCondLst>
                                    <p:cond delay="0"/>
                                  </p:stCondLst>
                                  <p:childTnLst>
                                    <p:set>
                                      <p:cBhvr>
                                        <p:cTn id="134" dur="1" fill="hold">
                                          <p:stCondLst>
                                            <p:cond delay="0"/>
                                          </p:stCondLst>
                                        </p:cTn>
                                        <p:tgtEl>
                                          <p:spTgt spid="43028"/>
                                        </p:tgtEl>
                                        <p:attrNameLst>
                                          <p:attrName>style.visibility</p:attrName>
                                        </p:attrNameLst>
                                      </p:cBhvr>
                                      <p:to>
                                        <p:strVal val="visible"/>
                                      </p:to>
                                    </p:set>
                                    <p:anim calcmode="lin" valueType="num">
                                      <p:cBhvr>
                                        <p:cTn id="135" dur="500" fill="hold"/>
                                        <p:tgtEl>
                                          <p:spTgt spid="43028"/>
                                        </p:tgtEl>
                                        <p:attrNameLst>
                                          <p:attrName>ppt_w</p:attrName>
                                        </p:attrNameLst>
                                      </p:cBhvr>
                                      <p:tavLst>
                                        <p:tav tm="0">
                                          <p:val>
                                            <p:strVal val="#ppt_w*2.5"/>
                                          </p:val>
                                        </p:tav>
                                        <p:tav tm="100000">
                                          <p:val>
                                            <p:strVal val="#ppt_w"/>
                                          </p:val>
                                        </p:tav>
                                      </p:tavLst>
                                    </p:anim>
                                    <p:anim calcmode="lin" valueType="num">
                                      <p:cBhvr>
                                        <p:cTn id="136" dur="500" fill="hold"/>
                                        <p:tgtEl>
                                          <p:spTgt spid="43028"/>
                                        </p:tgtEl>
                                        <p:attrNameLst>
                                          <p:attrName>ppt_h</p:attrName>
                                        </p:attrNameLst>
                                      </p:cBhvr>
                                      <p:tavLst>
                                        <p:tav tm="0">
                                          <p:val>
                                            <p:strVal val="#ppt_h*0.01"/>
                                          </p:val>
                                        </p:tav>
                                        <p:tav tm="100000">
                                          <p:val>
                                            <p:strVal val="#ppt_h"/>
                                          </p:val>
                                        </p:tav>
                                      </p:tavLst>
                                    </p:anim>
                                    <p:anim calcmode="lin" valueType="num">
                                      <p:cBhvr>
                                        <p:cTn id="137" dur="500" fill="hold"/>
                                        <p:tgtEl>
                                          <p:spTgt spid="43028"/>
                                        </p:tgtEl>
                                        <p:attrNameLst>
                                          <p:attrName>ppt_x</p:attrName>
                                        </p:attrNameLst>
                                      </p:cBhvr>
                                      <p:tavLst>
                                        <p:tav tm="0">
                                          <p:val>
                                            <p:strVal val="#ppt_x"/>
                                          </p:val>
                                        </p:tav>
                                        <p:tav tm="100000">
                                          <p:val>
                                            <p:strVal val="#ppt_x"/>
                                          </p:val>
                                        </p:tav>
                                      </p:tavLst>
                                    </p:anim>
                                    <p:anim calcmode="lin" valueType="num">
                                      <p:cBhvr>
                                        <p:cTn id="138" dur="500" fill="hold"/>
                                        <p:tgtEl>
                                          <p:spTgt spid="43028"/>
                                        </p:tgtEl>
                                        <p:attrNameLst>
                                          <p:attrName>ppt_y</p:attrName>
                                        </p:attrNameLst>
                                      </p:cBhvr>
                                      <p:tavLst>
                                        <p:tav tm="0">
                                          <p:val>
                                            <p:strVal val="#ppt_h+1"/>
                                          </p:val>
                                        </p:tav>
                                        <p:tav tm="100000">
                                          <p:val>
                                            <p:strVal val="#ppt_y"/>
                                          </p:val>
                                        </p:tav>
                                      </p:tavLst>
                                    </p:anim>
                                    <p:animEffect transition="in" filter="fade">
                                      <p:cBhvr>
                                        <p:cTn id="139" dur="500"/>
                                        <p:tgtEl>
                                          <p:spTgt spid="43028"/>
                                        </p:tgtEl>
                                      </p:cBhvr>
                                    </p:animEffect>
                                  </p:childTnLst>
                                </p:cTn>
                              </p:par>
                              <p:par>
                                <p:cTn id="140" presetID="58" presetClass="entr" presetSubtype="0" accel="100000" fill="hold" grpId="0" nodeType="withEffect">
                                  <p:stCondLst>
                                    <p:cond delay="0"/>
                                  </p:stCondLst>
                                  <p:childTnLst>
                                    <p:set>
                                      <p:cBhvr>
                                        <p:cTn id="141" dur="1" fill="hold">
                                          <p:stCondLst>
                                            <p:cond delay="0"/>
                                          </p:stCondLst>
                                        </p:cTn>
                                        <p:tgtEl>
                                          <p:spTgt spid="43029"/>
                                        </p:tgtEl>
                                        <p:attrNameLst>
                                          <p:attrName>style.visibility</p:attrName>
                                        </p:attrNameLst>
                                      </p:cBhvr>
                                      <p:to>
                                        <p:strVal val="visible"/>
                                      </p:to>
                                    </p:set>
                                    <p:anim calcmode="lin" valueType="num">
                                      <p:cBhvr>
                                        <p:cTn id="142" dur="500" fill="hold"/>
                                        <p:tgtEl>
                                          <p:spTgt spid="43029"/>
                                        </p:tgtEl>
                                        <p:attrNameLst>
                                          <p:attrName>ppt_w</p:attrName>
                                        </p:attrNameLst>
                                      </p:cBhvr>
                                      <p:tavLst>
                                        <p:tav tm="0">
                                          <p:val>
                                            <p:strVal val="#ppt_w*2.5"/>
                                          </p:val>
                                        </p:tav>
                                        <p:tav tm="100000">
                                          <p:val>
                                            <p:strVal val="#ppt_w"/>
                                          </p:val>
                                        </p:tav>
                                      </p:tavLst>
                                    </p:anim>
                                    <p:anim calcmode="lin" valueType="num">
                                      <p:cBhvr>
                                        <p:cTn id="143" dur="500" fill="hold"/>
                                        <p:tgtEl>
                                          <p:spTgt spid="43029"/>
                                        </p:tgtEl>
                                        <p:attrNameLst>
                                          <p:attrName>ppt_h</p:attrName>
                                        </p:attrNameLst>
                                      </p:cBhvr>
                                      <p:tavLst>
                                        <p:tav tm="0">
                                          <p:val>
                                            <p:strVal val="#ppt_h*0.01"/>
                                          </p:val>
                                        </p:tav>
                                        <p:tav tm="100000">
                                          <p:val>
                                            <p:strVal val="#ppt_h"/>
                                          </p:val>
                                        </p:tav>
                                      </p:tavLst>
                                    </p:anim>
                                    <p:anim calcmode="lin" valueType="num">
                                      <p:cBhvr>
                                        <p:cTn id="144" dur="500" fill="hold"/>
                                        <p:tgtEl>
                                          <p:spTgt spid="43029"/>
                                        </p:tgtEl>
                                        <p:attrNameLst>
                                          <p:attrName>ppt_x</p:attrName>
                                        </p:attrNameLst>
                                      </p:cBhvr>
                                      <p:tavLst>
                                        <p:tav tm="0">
                                          <p:val>
                                            <p:strVal val="#ppt_x"/>
                                          </p:val>
                                        </p:tav>
                                        <p:tav tm="100000">
                                          <p:val>
                                            <p:strVal val="#ppt_x"/>
                                          </p:val>
                                        </p:tav>
                                      </p:tavLst>
                                    </p:anim>
                                    <p:anim calcmode="lin" valueType="num">
                                      <p:cBhvr>
                                        <p:cTn id="145" dur="500" fill="hold"/>
                                        <p:tgtEl>
                                          <p:spTgt spid="43029"/>
                                        </p:tgtEl>
                                        <p:attrNameLst>
                                          <p:attrName>ppt_y</p:attrName>
                                        </p:attrNameLst>
                                      </p:cBhvr>
                                      <p:tavLst>
                                        <p:tav tm="0">
                                          <p:val>
                                            <p:strVal val="#ppt_h+1"/>
                                          </p:val>
                                        </p:tav>
                                        <p:tav tm="100000">
                                          <p:val>
                                            <p:strVal val="#ppt_y"/>
                                          </p:val>
                                        </p:tav>
                                      </p:tavLst>
                                    </p:anim>
                                    <p:animEffect transition="in" filter="fade">
                                      <p:cBhvr>
                                        <p:cTn id="146" dur="500"/>
                                        <p:tgtEl>
                                          <p:spTgt spid="43029"/>
                                        </p:tgtEl>
                                      </p:cBhvr>
                                    </p:animEffect>
                                  </p:childTnLst>
                                </p:cTn>
                              </p:par>
                              <p:par>
                                <p:cTn id="147" presetID="58" presetClass="entr" presetSubtype="0" accel="100000" fill="hold" grpId="0" nodeType="withEffect">
                                  <p:stCondLst>
                                    <p:cond delay="0"/>
                                  </p:stCondLst>
                                  <p:childTnLst>
                                    <p:set>
                                      <p:cBhvr>
                                        <p:cTn id="148" dur="1" fill="hold">
                                          <p:stCondLst>
                                            <p:cond delay="0"/>
                                          </p:stCondLst>
                                        </p:cTn>
                                        <p:tgtEl>
                                          <p:spTgt spid="43030"/>
                                        </p:tgtEl>
                                        <p:attrNameLst>
                                          <p:attrName>style.visibility</p:attrName>
                                        </p:attrNameLst>
                                      </p:cBhvr>
                                      <p:to>
                                        <p:strVal val="visible"/>
                                      </p:to>
                                    </p:set>
                                    <p:anim calcmode="lin" valueType="num">
                                      <p:cBhvr>
                                        <p:cTn id="149" dur="500" fill="hold"/>
                                        <p:tgtEl>
                                          <p:spTgt spid="43030"/>
                                        </p:tgtEl>
                                        <p:attrNameLst>
                                          <p:attrName>ppt_w</p:attrName>
                                        </p:attrNameLst>
                                      </p:cBhvr>
                                      <p:tavLst>
                                        <p:tav tm="0">
                                          <p:val>
                                            <p:strVal val="#ppt_w*2.5"/>
                                          </p:val>
                                        </p:tav>
                                        <p:tav tm="100000">
                                          <p:val>
                                            <p:strVal val="#ppt_w"/>
                                          </p:val>
                                        </p:tav>
                                      </p:tavLst>
                                    </p:anim>
                                    <p:anim calcmode="lin" valueType="num">
                                      <p:cBhvr>
                                        <p:cTn id="150" dur="500" fill="hold"/>
                                        <p:tgtEl>
                                          <p:spTgt spid="43030"/>
                                        </p:tgtEl>
                                        <p:attrNameLst>
                                          <p:attrName>ppt_h</p:attrName>
                                        </p:attrNameLst>
                                      </p:cBhvr>
                                      <p:tavLst>
                                        <p:tav tm="0">
                                          <p:val>
                                            <p:strVal val="#ppt_h*0.01"/>
                                          </p:val>
                                        </p:tav>
                                        <p:tav tm="100000">
                                          <p:val>
                                            <p:strVal val="#ppt_h"/>
                                          </p:val>
                                        </p:tav>
                                      </p:tavLst>
                                    </p:anim>
                                    <p:anim calcmode="lin" valueType="num">
                                      <p:cBhvr>
                                        <p:cTn id="151" dur="500" fill="hold"/>
                                        <p:tgtEl>
                                          <p:spTgt spid="43030"/>
                                        </p:tgtEl>
                                        <p:attrNameLst>
                                          <p:attrName>ppt_x</p:attrName>
                                        </p:attrNameLst>
                                      </p:cBhvr>
                                      <p:tavLst>
                                        <p:tav tm="0">
                                          <p:val>
                                            <p:strVal val="#ppt_x"/>
                                          </p:val>
                                        </p:tav>
                                        <p:tav tm="100000">
                                          <p:val>
                                            <p:strVal val="#ppt_x"/>
                                          </p:val>
                                        </p:tav>
                                      </p:tavLst>
                                    </p:anim>
                                    <p:anim calcmode="lin" valueType="num">
                                      <p:cBhvr>
                                        <p:cTn id="152" dur="500" fill="hold"/>
                                        <p:tgtEl>
                                          <p:spTgt spid="43030"/>
                                        </p:tgtEl>
                                        <p:attrNameLst>
                                          <p:attrName>ppt_y</p:attrName>
                                        </p:attrNameLst>
                                      </p:cBhvr>
                                      <p:tavLst>
                                        <p:tav tm="0">
                                          <p:val>
                                            <p:strVal val="#ppt_h+1"/>
                                          </p:val>
                                        </p:tav>
                                        <p:tav tm="100000">
                                          <p:val>
                                            <p:strVal val="#ppt_y"/>
                                          </p:val>
                                        </p:tav>
                                      </p:tavLst>
                                    </p:anim>
                                    <p:animEffect transition="in" filter="fade">
                                      <p:cBhvr>
                                        <p:cTn id="153" dur="500"/>
                                        <p:tgtEl>
                                          <p:spTgt spid="43030"/>
                                        </p:tgtEl>
                                      </p:cBhvr>
                                    </p:animEffect>
                                  </p:childTnLst>
                                </p:cTn>
                              </p:par>
                              <p:par>
                                <p:cTn id="154" presetID="58" presetClass="entr" presetSubtype="0" accel="100000" fill="hold" grpId="0" nodeType="withEffect">
                                  <p:stCondLst>
                                    <p:cond delay="0"/>
                                  </p:stCondLst>
                                  <p:childTnLst>
                                    <p:set>
                                      <p:cBhvr>
                                        <p:cTn id="155" dur="1" fill="hold">
                                          <p:stCondLst>
                                            <p:cond delay="0"/>
                                          </p:stCondLst>
                                        </p:cTn>
                                        <p:tgtEl>
                                          <p:spTgt spid="43031"/>
                                        </p:tgtEl>
                                        <p:attrNameLst>
                                          <p:attrName>style.visibility</p:attrName>
                                        </p:attrNameLst>
                                      </p:cBhvr>
                                      <p:to>
                                        <p:strVal val="visible"/>
                                      </p:to>
                                    </p:set>
                                    <p:anim calcmode="lin" valueType="num">
                                      <p:cBhvr>
                                        <p:cTn id="156" dur="500" fill="hold"/>
                                        <p:tgtEl>
                                          <p:spTgt spid="43031"/>
                                        </p:tgtEl>
                                        <p:attrNameLst>
                                          <p:attrName>ppt_w</p:attrName>
                                        </p:attrNameLst>
                                      </p:cBhvr>
                                      <p:tavLst>
                                        <p:tav tm="0">
                                          <p:val>
                                            <p:strVal val="#ppt_w*2.5"/>
                                          </p:val>
                                        </p:tav>
                                        <p:tav tm="100000">
                                          <p:val>
                                            <p:strVal val="#ppt_w"/>
                                          </p:val>
                                        </p:tav>
                                      </p:tavLst>
                                    </p:anim>
                                    <p:anim calcmode="lin" valueType="num">
                                      <p:cBhvr>
                                        <p:cTn id="157" dur="500" fill="hold"/>
                                        <p:tgtEl>
                                          <p:spTgt spid="43031"/>
                                        </p:tgtEl>
                                        <p:attrNameLst>
                                          <p:attrName>ppt_h</p:attrName>
                                        </p:attrNameLst>
                                      </p:cBhvr>
                                      <p:tavLst>
                                        <p:tav tm="0">
                                          <p:val>
                                            <p:strVal val="#ppt_h*0.01"/>
                                          </p:val>
                                        </p:tav>
                                        <p:tav tm="100000">
                                          <p:val>
                                            <p:strVal val="#ppt_h"/>
                                          </p:val>
                                        </p:tav>
                                      </p:tavLst>
                                    </p:anim>
                                    <p:anim calcmode="lin" valueType="num">
                                      <p:cBhvr>
                                        <p:cTn id="158" dur="500" fill="hold"/>
                                        <p:tgtEl>
                                          <p:spTgt spid="43031"/>
                                        </p:tgtEl>
                                        <p:attrNameLst>
                                          <p:attrName>ppt_x</p:attrName>
                                        </p:attrNameLst>
                                      </p:cBhvr>
                                      <p:tavLst>
                                        <p:tav tm="0">
                                          <p:val>
                                            <p:strVal val="#ppt_x"/>
                                          </p:val>
                                        </p:tav>
                                        <p:tav tm="100000">
                                          <p:val>
                                            <p:strVal val="#ppt_x"/>
                                          </p:val>
                                        </p:tav>
                                      </p:tavLst>
                                    </p:anim>
                                    <p:anim calcmode="lin" valueType="num">
                                      <p:cBhvr>
                                        <p:cTn id="159" dur="500" fill="hold"/>
                                        <p:tgtEl>
                                          <p:spTgt spid="43031"/>
                                        </p:tgtEl>
                                        <p:attrNameLst>
                                          <p:attrName>ppt_y</p:attrName>
                                        </p:attrNameLst>
                                      </p:cBhvr>
                                      <p:tavLst>
                                        <p:tav tm="0">
                                          <p:val>
                                            <p:strVal val="#ppt_h+1"/>
                                          </p:val>
                                        </p:tav>
                                        <p:tav tm="100000">
                                          <p:val>
                                            <p:strVal val="#ppt_y"/>
                                          </p:val>
                                        </p:tav>
                                      </p:tavLst>
                                    </p:anim>
                                    <p:animEffect transition="in" filter="fade">
                                      <p:cBhvr>
                                        <p:cTn id="160" dur="500"/>
                                        <p:tgtEl>
                                          <p:spTgt spid="43031"/>
                                        </p:tgtEl>
                                      </p:cBhvr>
                                    </p:animEffect>
                                  </p:childTnLst>
                                </p:cTn>
                              </p:par>
                              <p:par>
                                <p:cTn id="161" presetID="58" presetClass="entr" presetSubtype="0" accel="100000" fill="hold" grpId="0" nodeType="withEffect">
                                  <p:stCondLst>
                                    <p:cond delay="0"/>
                                  </p:stCondLst>
                                  <p:childTnLst>
                                    <p:set>
                                      <p:cBhvr>
                                        <p:cTn id="162" dur="1" fill="hold">
                                          <p:stCondLst>
                                            <p:cond delay="0"/>
                                          </p:stCondLst>
                                        </p:cTn>
                                        <p:tgtEl>
                                          <p:spTgt spid="43032"/>
                                        </p:tgtEl>
                                        <p:attrNameLst>
                                          <p:attrName>style.visibility</p:attrName>
                                        </p:attrNameLst>
                                      </p:cBhvr>
                                      <p:to>
                                        <p:strVal val="visible"/>
                                      </p:to>
                                    </p:set>
                                    <p:anim calcmode="lin" valueType="num">
                                      <p:cBhvr>
                                        <p:cTn id="163" dur="500" fill="hold"/>
                                        <p:tgtEl>
                                          <p:spTgt spid="43032"/>
                                        </p:tgtEl>
                                        <p:attrNameLst>
                                          <p:attrName>ppt_w</p:attrName>
                                        </p:attrNameLst>
                                      </p:cBhvr>
                                      <p:tavLst>
                                        <p:tav tm="0">
                                          <p:val>
                                            <p:strVal val="#ppt_w*2.5"/>
                                          </p:val>
                                        </p:tav>
                                        <p:tav tm="100000">
                                          <p:val>
                                            <p:strVal val="#ppt_w"/>
                                          </p:val>
                                        </p:tav>
                                      </p:tavLst>
                                    </p:anim>
                                    <p:anim calcmode="lin" valueType="num">
                                      <p:cBhvr>
                                        <p:cTn id="164" dur="500" fill="hold"/>
                                        <p:tgtEl>
                                          <p:spTgt spid="43032"/>
                                        </p:tgtEl>
                                        <p:attrNameLst>
                                          <p:attrName>ppt_h</p:attrName>
                                        </p:attrNameLst>
                                      </p:cBhvr>
                                      <p:tavLst>
                                        <p:tav tm="0">
                                          <p:val>
                                            <p:strVal val="#ppt_h*0.01"/>
                                          </p:val>
                                        </p:tav>
                                        <p:tav tm="100000">
                                          <p:val>
                                            <p:strVal val="#ppt_h"/>
                                          </p:val>
                                        </p:tav>
                                      </p:tavLst>
                                    </p:anim>
                                    <p:anim calcmode="lin" valueType="num">
                                      <p:cBhvr>
                                        <p:cTn id="165" dur="500" fill="hold"/>
                                        <p:tgtEl>
                                          <p:spTgt spid="43032"/>
                                        </p:tgtEl>
                                        <p:attrNameLst>
                                          <p:attrName>ppt_x</p:attrName>
                                        </p:attrNameLst>
                                      </p:cBhvr>
                                      <p:tavLst>
                                        <p:tav tm="0">
                                          <p:val>
                                            <p:strVal val="#ppt_x"/>
                                          </p:val>
                                        </p:tav>
                                        <p:tav tm="100000">
                                          <p:val>
                                            <p:strVal val="#ppt_x"/>
                                          </p:val>
                                        </p:tav>
                                      </p:tavLst>
                                    </p:anim>
                                    <p:anim calcmode="lin" valueType="num">
                                      <p:cBhvr>
                                        <p:cTn id="166" dur="500" fill="hold"/>
                                        <p:tgtEl>
                                          <p:spTgt spid="43032"/>
                                        </p:tgtEl>
                                        <p:attrNameLst>
                                          <p:attrName>ppt_y</p:attrName>
                                        </p:attrNameLst>
                                      </p:cBhvr>
                                      <p:tavLst>
                                        <p:tav tm="0">
                                          <p:val>
                                            <p:strVal val="#ppt_h+1"/>
                                          </p:val>
                                        </p:tav>
                                        <p:tav tm="100000">
                                          <p:val>
                                            <p:strVal val="#ppt_y"/>
                                          </p:val>
                                        </p:tav>
                                      </p:tavLst>
                                    </p:anim>
                                    <p:animEffect transition="in" filter="fade">
                                      <p:cBhvr>
                                        <p:cTn id="167" dur="500"/>
                                        <p:tgtEl>
                                          <p:spTgt spid="43032"/>
                                        </p:tgtEl>
                                      </p:cBhvr>
                                    </p:animEffect>
                                  </p:childTnLst>
                                </p:cTn>
                              </p:par>
                              <p:par>
                                <p:cTn id="168" presetID="58" presetClass="entr" presetSubtype="0" accel="100000" fill="hold" grpId="0" nodeType="withEffect">
                                  <p:stCondLst>
                                    <p:cond delay="0"/>
                                  </p:stCondLst>
                                  <p:childTnLst>
                                    <p:set>
                                      <p:cBhvr>
                                        <p:cTn id="169" dur="1" fill="hold">
                                          <p:stCondLst>
                                            <p:cond delay="0"/>
                                          </p:stCondLst>
                                        </p:cTn>
                                        <p:tgtEl>
                                          <p:spTgt spid="43033"/>
                                        </p:tgtEl>
                                        <p:attrNameLst>
                                          <p:attrName>style.visibility</p:attrName>
                                        </p:attrNameLst>
                                      </p:cBhvr>
                                      <p:to>
                                        <p:strVal val="visible"/>
                                      </p:to>
                                    </p:set>
                                    <p:anim calcmode="lin" valueType="num">
                                      <p:cBhvr>
                                        <p:cTn id="170" dur="500" fill="hold"/>
                                        <p:tgtEl>
                                          <p:spTgt spid="43033"/>
                                        </p:tgtEl>
                                        <p:attrNameLst>
                                          <p:attrName>ppt_w</p:attrName>
                                        </p:attrNameLst>
                                      </p:cBhvr>
                                      <p:tavLst>
                                        <p:tav tm="0">
                                          <p:val>
                                            <p:strVal val="#ppt_w*2.5"/>
                                          </p:val>
                                        </p:tav>
                                        <p:tav tm="100000">
                                          <p:val>
                                            <p:strVal val="#ppt_w"/>
                                          </p:val>
                                        </p:tav>
                                      </p:tavLst>
                                    </p:anim>
                                    <p:anim calcmode="lin" valueType="num">
                                      <p:cBhvr>
                                        <p:cTn id="171" dur="500" fill="hold"/>
                                        <p:tgtEl>
                                          <p:spTgt spid="43033"/>
                                        </p:tgtEl>
                                        <p:attrNameLst>
                                          <p:attrName>ppt_h</p:attrName>
                                        </p:attrNameLst>
                                      </p:cBhvr>
                                      <p:tavLst>
                                        <p:tav tm="0">
                                          <p:val>
                                            <p:strVal val="#ppt_h*0.01"/>
                                          </p:val>
                                        </p:tav>
                                        <p:tav tm="100000">
                                          <p:val>
                                            <p:strVal val="#ppt_h"/>
                                          </p:val>
                                        </p:tav>
                                      </p:tavLst>
                                    </p:anim>
                                    <p:anim calcmode="lin" valueType="num">
                                      <p:cBhvr>
                                        <p:cTn id="172" dur="500" fill="hold"/>
                                        <p:tgtEl>
                                          <p:spTgt spid="43033"/>
                                        </p:tgtEl>
                                        <p:attrNameLst>
                                          <p:attrName>ppt_x</p:attrName>
                                        </p:attrNameLst>
                                      </p:cBhvr>
                                      <p:tavLst>
                                        <p:tav tm="0">
                                          <p:val>
                                            <p:strVal val="#ppt_x"/>
                                          </p:val>
                                        </p:tav>
                                        <p:tav tm="100000">
                                          <p:val>
                                            <p:strVal val="#ppt_x"/>
                                          </p:val>
                                        </p:tav>
                                      </p:tavLst>
                                    </p:anim>
                                    <p:anim calcmode="lin" valueType="num">
                                      <p:cBhvr>
                                        <p:cTn id="173" dur="500" fill="hold"/>
                                        <p:tgtEl>
                                          <p:spTgt spid="43033"/>
                                        </p:tgtEl>
                                        <p:attrNameLst>
                                          <p:attrName>ppt_y</p:attrName>
                                        </p:attrNameLst>
                                      </p:cBhvr>
                                      <p:tavLst>
                                        <p:tav tm="0">
                                          <p:val>
                                            <p:strVal val="#ppt_h+1"/>
                                          </p:val>
                                        </p:tav>
                                        <p:tav tm="100000">
                                          <p:val>
                                            <p:strVal val="#ppt_y"/>
                                          </p:val>
                                        </p:tav>
                                      </p:tavLst>
                                    </p:anim>
                                    <p:animEffect transition="in" filter="fade">
                                      <p:cBhvr>
                                        <p:cTn id="174" dur="500"/>
                                        <p:tgtEl>
                                          <p:spTgt spid="43033"/>
                                        </p:tgtEl>
                                      </p:cBhvr>
                                    </p:animEffect>
                                  </p:childTnLst>
                                </p:cTn>
                              </p:par>
                              <p:par>
                                <p:cTn id="175" presetID="58" presetClass="entr" presetSubtype="0" accel="100000" fill="hold" grpId="0" nodeType="withEffect">
                                  <p:stCondLst>
                                    <p:cond delay="0"/>
                                  </p:stCondLst>
                                  <p:childTnLst>
                                    <p:set>
                                      <p:cBhvr>
                                        <p:cTn id="176" dur="1" fill="hold">
                                          <p:stCondLst>
                                            <p:cond delay="0"/>
                                          </p:stCondLst>
                                        </p:cTn>
                                        <p:tgtEl>
                                          <p:spTgt spid="43034"/>
                                        </p:tgtEl>
                                        <p:attrNameLst>
                                          <p:attrName>style.visibility</p:attrName>
                                        </p:attrNameLst>
                                      </p:cBhvr>
                                      <p:to>
                                        <p:strVal val="visible"/>
                                      </p:to>
                                    </p:set>
                                    <p:anim calcmode="lin" valueType="num">
                                      <p:cBhvr>
                                        <p:cTn id="177" dur="500" fill="hold"/>
                                        <p:tgtEl>
                                          <p:spTgt spid="43034"/>
                                        </p:tgtEl>
                                        <p:attrNameLst>
                                          <p:attrName>ppt_w</p:attrName>
                                        </p:attrNameLst>
                                      </p:cBhvr>
                                      <p:tavLst>
                                        <p:tav tm="0">
                                          <p:val>
                                            <p:strVal val="#ppt_w*2.5"/>
                                          </p:val>
                                        </p:tav>
                                        <p:tav tm="100000">
                                          <p:val>
                                            <p:strVal val="#ppt_w"/>
                                          </p:val>
                                        </p:tav>
                                      </p:tavLst>
                                    </p:anim>
                                    <p:anim calcmode="lin" valueType="num">
                                      <p:cBhvr>
                                        <p:cTn id="178" dur="500" fill="hold"/>
                                        <p:tgtEl>
                                          <p:spTgt spid="43034"/>
                                        </p:tgtEl>
                                        <p:attrNameLst>
                                          <p:attrName>ppt_h</p:attrName>
                                        </p:attrNameLst>
                                      </p:cBhvr>
                                      <p:tavLst>
                                        <p:tav tm="0">
                                          <p:val>
                                            <p:strVal val="#ppt_h*0.01"/>
                                          </p:val>
                                        </p:tav>
                                        <p:tav tm="100000">
                                          <p:val>
                                            <p:strVal val="#ppt_h"/>
                                          </p:val>
                                        </p:tav>
                                      </p:tavLst>
                                    </p:anim>
                                    <p:anim calcmode="lin" valueType="num">
                                      <p:cBhvr>
                                        <p:cTn id="179" dur="500" fill="hold"/>
                                        <p:tgtEl>
                                          <p:spTgt spid="43034"/>
                                        </p:tgtEl>
                                        <p:attrNameLst>
                                          <p:attrName>ppt_x</p:attrName>
                                        </p:attrNameLst>
                                      </p:cBhvr>
                                      <p:tavLst>
                                        <p:tav tm="0">
                                          <p:val>
                                            <p:strVal val="#ppt_x"/>
                                          </p:val>
                                        </p:tav>
                                        <p:tav tm="100000">
                                          <p:val>
                                            <p:strVal val="#ppt_x"/>
                                          </p:val>
                                        </p:tav>
                                      </p:tavLst>
                                    </p:anim>
                                    <p:anim calcmode="lin" valueType="num">
                                      <p:cBhvr>
                                        <p:cTn id="180" dur="500" fill="hold"/>
                                        <p:tgtEl>
                                          <p:spTgt spid="43034"/>
                                        </p:tgtEl>
                                        <p:attrNameLst>
                                          <p:attrName>ppt_y</p:attrName>
                                        </p:attrNameLst>
                                      </p:cBhvr>
                                      <p:tavLst>
                                        <p:tav tm="0">
                                          <p:val>
                                            <p:strVal val="#ppt_h+1"/>
                                          </p:val>
                                        </p:tav>
                                        <p:tav tm="100000">
                                          <p:val>
                                            <p:strVal val="#ppt_y"/>
                                          </p:val>
                                        </p:tav>
                                      </p:tavLst>
                                    </p:anim>
                                    <p:animEffect transition="in" filter="fade">
                                      <p:cBhvr>
                                        <p:cTn id="181" dur="500"/>
                                        <p:tgtEl>
                                          <p:spTgt spid="43034"/>
                                        </p:tgtEl>
                                      </p:cBhvr>
                                    </p:animEffect>
                                  </p:childTnLst>
                                </p:cTn>
                              </p:par>
                              <p:par>
                                <p:cTn id="182" presetID="58" presetClass="entr" presetSubtype="0" accel="100000" fill="hold" grpId="0" nodeType="withEffect">
                                  <p:stCondLst>
                                    <p:cond delay="0"/>
                                  </p:stCondLst>
                                  <p:childTnLst>
                                    <p:set>
                                      <p:cBhvr>
                                        <p:cTn id="183" dur="1" fill="hold">
                                          <p:stCondLst>
                                            <p:cond delay="0"/>
                                          </p:stCondLst>
                                        </p:cTn>
                                        <p:tgtEl>
                                          <p:spTgt spid="43035"/>
                                        </p:tgtEl>
                                        <p:attrNameLst>
                                          <p:attrName>style.visibility</p:attrName>
                                        </p:attrNameLst>
                                      </p:cBhvr>
                                      <p:to>
                                        <p:strVal val="visible"/>
                                      </p:to>
                                    </p:set>
                                    <p:anim calcmode="lin" valueType="num">
                                      <p:cBhvr>
                                        <p:cTn id="184" dur="500" fill="hold"/>
                                        <p:tgtEl>
                                          <p:spTgt spid="43035"/>
                                        </p:tgtEl>
                                        <p:attrNameLst>
                                          <p:attrName>ppt_w</p:attrName>
                                        </p:attrNameLst>
                                      </p:cBhvr>
                                      <p:tavLst>
                                        <p:tav tm="0">
                                          <p:val>
                                            <p:strVal val="#ppt_w*2.5"/>
                                          </p:val>
                                        </p:tav>
                                        <p:tav tm="100000">
                                          <p:val>
                                            <p:strVal val="#ppt_w"/>
                                          </p:val>
                                        </p:tav>
                                      </p:tavLst>
                                    </p:anim>
                                    <p:anim calcmode="lin" valueType="num">
                                      <p:cBhvr>
                                        <p:cTn id="185" dur="500" fill="hold"/>
                                        <p:tgtEl>
                                          <p:spTgt spid="43035"/>
                                        </p:tgtEl>
                                        <p:attrNameLst>
                                          <p:attrName>ppt_h</p:attrName>
                                        </p:attrNameLst>
                                      </p:cBhvr>
                                      <p:tavLst>
                                        <p:tav tm="0">
                                          <p:val>
                                            <p:strVal val="#ppt_h*0.01"/>
                                          </p:val>
                                        </p:tav>
                                        <p:tav tm="100000">
                                          <p:val>
                                            <p:strVal val="#ppt_h"/>
                                          </p:val>
                                        </p:tav>
                                      </p:tavLst>
                                    </p:anim>
                                    <p:anim calcmode="lin" valueType="num">
                                      <p:cBhvr>
                                        <p:cTn id="186" dur="500" fill="hold"/>
                                        <p:tgtEl>
                                          <p:spTgt spid="43035"/>
                                        </p:tgtEl>
                                        <p:attrNameLst>
                                          <p:attrName>ppt_x</p:attrName>
                                        </p:attrNameLst>
                                      </p:cBhvr>
                                      <p:tavLst>
                                        <p:tav tm="0">
                                          <p:val>
                                            <p:strVal val="#ppt_x"/>
                                          </p:val>
                                        </p:tav>
                                        <p:tav tm="100000">
                                          <p:val>
                                            <p:strVal val="#ppt_x"/>
                                          </p:val>
                                        </p:tav>
                                      </p:tavLst>
                                    </p:anim>
                                    <p:anim calcmode="lin" valueType="num">
                                      <p:cBhvr>
                                        <p:cTn id="187" dur="500" fill="hold"/>
                                        <p:tgtEl>
                                          <p:spTgt spid="43035"/>
                                        </p:tgtEl>
                                        <p:attrNameLst>
                                          <p:attrName>ppt_y</p:attrName>
                                        </p:attrNameLst>
                                      </p:cBhvr>
                                      <p:tavLst>
                                        <p:tav tm="0">
                                          <p:val>
                                            <p:strVal val="#ppt_h+1"/>
                                          </p:val>
                                        </p:tav>
                                        <p:tav tm="100000">
                                          <p:val>
                                            <p:strVal val="#ppt_y"/>
                                          </p:val>
                                        </p:tav>
                                      </p:tavLst>
                                    </p:anim>
                                    <p:animEffect transition="in" filter="fade">
                                      <p:cBhvr>
                                        <p:cTn id="188" dur="500"/>
                                        <p:tgtEl>
                                          <p:spTgt spid="43035"/>
                                        </p:tgtEl>
                                      </p:cBhvr>
                                    </p:animEffect>
                                  </p:childTnLst>
                                </p:cTn>
                              </p:par>
                              <p:par>
                                <p:cTn id="189" presetID="58" presetClass="entr" presetSubtype="0" accel="100000" fill="hold" grpId="0" nodeType="withEffect">
                                  <p:stCondLst>
                                    <p:cond delay="0"/>
                                  </p:stCondLst>
                                  <p:childTnLst>
                                    <p:set>
                                      <p:cBhvr>
                                        <p:cTn id="190" dur="1" fill="hold">
                                          <p:stCondLst>
                                            <p:cond delay="0"/>
                                          </p:stCondLst>
                                        </p:cTn>
                                        <p:tgtEl>
                                          <p:spTgt spid="43036"/>
                                        </p:tgtEl>
                                        <p:attrNameLst>
                                          <p:attrName>style.visibility</p:attrName>
                                        </p:attrNameLst>
                                      </p:cBhvr>
                                      <p:to>
                                        <p:strVal val="visible"/>
                                      </p:to>
                                    </p:set>
                                    <p:anim calcmode="lin" valueType="num">
                                      <p:cBhvr>
                                        <p:cTn id="191" dur="500" fill="hold"/>
                                        <p:tgtEl>
                                          <p:spTgt spid="43036"/>
                                        </p:tgtEl>
                                        <p:attrNameLst>
                                          <p:attrName>ppt_w</p:attrName>
                                        </p:attrNameLst>
                                      </p:cBhvr>
                                      <p:tavLst>
                                        <p:tav tm="0">
                                          <p:val>
                                            <p:strVal val="#ppt_w*2.5"/>
                                          </p:val>
                                        </p:tav>
                                        <p:tav tm="100000">
                                          <p:val>
                                            <p:strVal val="#ppt_w"/>
                                          </p:val>
                                        </p:tav>
                                      </p:tavLst>
                                    </p:anim>
                                    <p:anim calcmode="lin" valueType="num">
                                      <p:cBhvr>
                                        <p:cTn id="192" dur="500" fill="hold"/>
                                        <p:tgtEl>
                                          <p:spTgt spid="43036"/>
                                        </p:tgtEl>
                                        <p:attrNameLst>
                                          <p:attrName>ppt_h</p:attrName>
                                        </p:attrNameLst>
                                      </p:cBhvr>
                                      <p:tavLst>
                                        <p:tav tm="0">
                                          <p:val>
                                            <p:strVal val="#ppt_h*0.01"/>
                                          </p:val>
                                        </p:tav>
                                        <p:tav tm="100000">
                                          <p:val>
                                            <p:strVal val="#ppt_h"/>
                                          </p:val>
                                        </p:tav>
                                      </p:tavLst>
                                    </p:anim>
                                    <p:anim calcmode="lin" valueType="num">
                                      <p:cBhvr>
                                        <p:cTn id="193" dur="500" fill="hold"/>
                                        <p:tgtEl>
                                          <p:spTgt spid="43036"/>
                                        </p:tgtEl>
                                        <p:attrNameLst>
                                          <p:attrName>ppt_x</p:attrName>
                                        </p:attrNameLst>
                                      </p:cBhvr>
                                      <p:tavLst>
                                        <p:tav tm="0">
                                          <p:val>
                                            <p:strVal val="#ppt_x"/>
                                          </p:val>
                                        </p:tav>
                                        <p:tav tm="100000">
                                          <p:val>
                                            <p:strVal val="#ppt_x"/>
                                          </p:val>
                                        </p:tav>
                                      </p:tavLst>
                                    </p:anim>
                                    <p:anim calcmode="lin" valueType="num">
                                      <p:cBhvr>
                                        <p:cTn id="194" dur="500" fill="hold"/>
                                        <p:tgtEl>
                                          <p:spTgt spid="43036"/>
                                        </p:tgtEl>
                                        <p:attrNameLst>
                                          <p:attrName>ppt_y</p:attrName>
                                        </p:attrNameLst>
                                      </p:cBhvr>
                                      <p:tavLst>
                                        <p:tav tm="0">
                                          <p:val>
                                            <p:strVal val="#ppt_h+1"/>
                                          </p:val>
                                        </p:tav>
                                        <p:tav tm="100000">
                                          <p:val>
                                            <p:strVal val="#ppt_y"/>
                                          </p:val>
                                        </p:tav>
                                      </p:tavLst>
                                    </p:anim>
                                    <p:animEffect transition="in" filter="fade">
                                      <p:cBhvr>
                                        <p:cTn id="195" dur="500"/>
                                        <p:tgtEl>
                                          <p:spTgt spid="43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8" grpId="1" animBg="1"/>
      <p:bldP spid="9218" grpId="2" animBg="1"/>
      <p:bldP spid="9218" grpId="3" animBg="1"/>
      <p:bldP spid="9218" grpId="4" animBg="1"/>
      <p:bldP spid="9218" grpId="5" animBg="1"/>
      <p:bldP spid="9218" grpId="6" animBg="1"/>
      <p:bldP spid="9218" grpId="7" animBg="1"/>
      <p:bldP spid="43012" grpId="0"/>
      <p:bldP spid="43012" grpId="1"/>
      <p:bldP spid="43012" grpId="2"/>
      <p:bldP spid="43012" grpId="3"/>
      <p:bldP spid="43012" grpId="4"/>
      <p:bldP spid="43012" grpId="5"/>
      <p:bldP spid="43012" grpId="6"/>
      <p:bldP spid="43012" grpId="7"/>
      <p:bldP spid="43014" grpId="0" animBg="1"/>
      <p:bldP spid="43014" grpId="1" animBg="1"/>
      <p:bldP spid="43014" grpId="2" animBg="1"/>
      <p:bldP spid="43014" grpId="3" animBg="1"/>
      <p:bldP spid="43014" grpId="4" animBg="1"/>
      <p:bldP spid="43014" grpId="5" animBg="1"/>
      <p:bldP spid="43014" grpId="6" animBg="1"/>
      <p:bldP spid="43014" grpId="7" animBg="1"/>
      <p:bldP spid="43017" grpId="0"/>
      <p:bldP spid="43017" grpId="1"/>
      <p:bldP spid="43017" grpId="2"/>
      <p:bldP spid="43017" grpId="3"/>
      <p:bldP spid="43017" grpId="4"/>
      <p:bldP spid="43017" grpId="5"/>
      <p:bldP spid="43017" grpId="6"/>
      <p:bldP spid="43017" grpId="7"/>
      <p:bldP spid="43018" grpId="0"/>
      <p:bldP spid="43018" grpId="1"/>
      <p:bldP spid="43018" grpId="2"/>
      <p:bldP spid="43018" grpId="3"/>
      <p:bldP spid="43018" grpId="4"/>
      <p:bldP spid="43018" grpId="5"/>
      <p:bldP spid="43018" grpId="6"/>
      <p:bldP spid="43018" grpId="7"/>
      <p:bldP spid="43019" grpId="0"/>
      <p:bldP spid="43019" grpId="1"/>
      <p:bldP spid="43019" grpId="2"/>
      <p:bldP spid="43019" grpId="3"/>
      <p:bldP spid="43019" grpId="4"/>
      <p:bldP spid="43019" grpId="5"/>
      <p:bldP spid="43019" grpId="6"/>
      <p:bldP spid="43019" grpId="7"/>
      <p:bldP spid="43020" grpId="0"/>
      <p:bldP spid="43020" grpId="1"/>
      <p:bldP spid="43020" grpId="2"/>
      <p:bldP spid="43020" grpId="3"/>
      <p:bldP spid="43020" grpId="4"/>
      <p:bldP spid="43020" grpId="5"/>
      <p:bldP spid="43020" grpId="6"/>
      <p:bldP spid="43020" grpId="7"/>
      <p:bldP spid="8" grpId="0" animBg="1"/>
      <p:bldP spid="43022" grpId="0"/>
      <p:bldP spid="43023" grpId="0" animBg="1"/>
      <p:bldP spid="43024" grpId="0" animBg="1"/>
      <p:bldP spid="43025" grpId="0" animBg="1"/>
      <p:bldP spid="43026" grpId="0"/>
      <p:bldP spid="43027" grpId="0"/>
      <p:bldP spid="43028" grpId="0" animBg="1"/>
      <p:bldP spid="43029" grpId="0" animBg="1"/>
      <p:bldP spid="43030" grpId="0" animBg="1"/>
      <p:bldP spid="43031" grpId="0"/>
      <p:bldP spid="43032" grpId="0" animBg="1"/>
      <p:bldP spid="43033" grpId="0" animBg="1"/>
      <p:bldP spid="43034" grpId="0" animBg="1"/>
      <p:bldP spid="43035" grpId="0"/>
      <p:bldP spid="430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文本框 15"/>
          <p:cNvSpPr txBox="1"/>
          <p:nvPr/>
        </p:nvSpPr>
        <p:spPr>
          <a:xfrm>
            <a:off x="2163763" y="222250"/>
            <a:ext cx="6035675" cy="460375"/>
          </a:xfrm>
          <a:prstGeom prst="rect">
            <a:avLst/>
          </a:prstGeom>
          <a:noFill/>
          <a:ln w="9525">
            <a:noFill/>
          </a:ln>
        </p:spPr>
        <p:txBody>
          <a:bodyPr wrap="square" anchor="t">
            <a:spAutoFit/>
          </a:bodyPr>
          <a:lstStyle/>
          <a:p>
            <a:r>
              <a:rPr lang="zh-CN" altLang="en-US" sz="2400">
                <a:latin typeface="方正小标宋简体" panose="02010601030101010101" charset="-122"/>
                <a:ea typeface="方正小标宋简体" panose="02010601030101010101" charset="-122"/>
              </a:rPr>
              <a:t>五、水资源税改革试点的主要内容</a:t>
            </a:r>
            <a:endParaRPr lang="zh-CN" altLang="en-US" sz="2400">
              <a:latin typeface="方正小标宋简体" panose="02010601030101010101" charset="-122"/>
              <a:ea typeface="方正小标宋简体" panose="02010601030101010101" charset="-122"/>
            </a:endParaRPr>
          </a:p>
        </p:txBody>
      </p:sp>
      <p:sp>
        <p:nvSpPr>
          <p:cNvPr id="2" name="AutoShape 3"/>
          <p:cNvSpPr/>
          <p:nvPr/>
        </p:nvSpPr>
        <p:spPr>
          <a:xfrm>
            <a:off x="2769235" y="931863"/>
            <a:ext cx="1377950" cy="509587"/>
          </a:xfrm>
          <a:prstGeom prst="roundRect">
            <a:avLst>
              <a:gd name="adj" fmla="val 13125"/>
            </a:avLst>
          </a:prstGeom>
          <a:solidFill>
            <a:srgbClr val="0070C0"/>
          </a:solidFill>
          <a:ln w="25400">
            <a:noFill/>
          </a:ln>
        </p:spPr>
        <p:txBody>
          <a:bodyPr anchor="ctr"/>
          <a:lstStyle/>
          <a:p>
            <a:pPr algn="ctr"/>
            <a:endParaRPr lang="zh-CN" altLang="zh-CN" sz="2000" b="1">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44035" name="文本框 6"/>
          <p:cNvSpPr txBox="1"/>
          <p:nvPr/>
        </p:nvSpPr>
        <p:spPr>
          <a:xfrm>
            <a:off x="2881948" y="1001713"/>
            <a:ext cx="1398587" cy="368300"/>
          </a:xfrm>
          <a:prstGeom prst="rect">
            <a:avLst/>
          </a:prstGeom>
          <a:noFill/>
          <a:ln w="9525">
            <a:noFill/>
          </a:ln>
        </p:spPr>
        <p:txBody>
          <a:bodyPr wrap="square" anchor="t">
            <a:spAutoFit/>
          </a:bodyPr>
          <a:lstStyle/>
          <a:p>
            <a:r>
              <a:rPr lang="zh-CN" altLang="en-US" b="1">
                <a:solidFill>
                  <a:schemeClr val="bg1"/>
                </a:solidFill>
                <a:latin typeface="微软雅黑" panose="020B0503020204020204" charset="-122"/>
                <a:ea typeface="微软雅黑" panose="020B0503020204020204" charset="-122"/>
              </a:rPr>
              <a:t>征管流程</a:t>
            </a:r>
            <a:endParaRPr lang="zh-CN" altLang="en-US" b="1">
              <a:solidFill>
                <a:schemeClr val="bg1"/>
              </a:solidFill>
              <a:latin typeface="微软雅黑" panose="020B0503020204020204" charset="-122"/>
              <a:ea typeface="微软雅黑" panose="020B0503020204020204" charset="-122"/>
            </a:endParaRPr>
          </a:p>
        </p:txBody>
      </p:sp>
      <p:pic>
        <p:nvPicPr>
          <p:cNvPr id="44036" name="图片 3" descr="www.pptbar.com-图标 9727"/>
          <p:cNvPicPr>
            <a:picLocks noChangeAspect="1"/>
          </p:cNvPicPr>
          <p:nvPr/>
        </p:nvPicPr>
        <p:blipFill>
          <a:blip r:embed="rId1" cstate="print"/>
          <a:stretch>
            <a:fillRect/>
          </a:stretch>
        </p:blipFill>
        <p:spPr>
          <a:xfrm>
            <a:off x="1670685" y="776288"/>
            <a:ext cx="914400" cy="914400"/>
          </a:xfrm>
          <a:prstGeom prst="rect">
            <a:avLst/>
          </a:prstGeom>
          <a:noFill/>
          <a:ln w="9525">
            <a:noFill/>
          </a:ln>
        </p:spPr>
      </p:pic>
      <p:sp>
        <p:nvSpPr>
          <p:cNvPr id="44038" name="直接连接符 35"/>
          <p:cNvSpPr/>
          <p:nvPr/>
        </p:nvSpPr>
        <p:spPr>
          <a:xfrm>
            <a:off x="4572000" y="3186430"/>
            <a:ext cx="635" cy="3397885"/>
          </a:xfrm>
          <a:prstGeom prst="line">
            <a:avLst/>
          </a:prstGeom>
          <a:ln w="19050" cap="flat" cmpd="sng">
            <a:solidFill>
              <a:srgbClr val="FF0000"/>
            </a:solidFill>
            <a:prstDash val="dash"/>
            <a:bevel/>
            <a:headEnd type="none" w="med" len="med"/>
            <a:tailEnd type="none" w="med" len="med"/>
          </a:ln>
        </p:spPr>
      </p:sp>
      <p:sp>
        <p:nvSpPr>
          <p:cNvPr id="44039" name="直接连接符 36"/>
          <p:cNvSpPr/>
          <p:nvPr/>
        </p:nvSpPr>
        <p:spPr>
          <a:xfrm>
            <a:off x="6563360" y="3186430"/>
            <a:ext cx="28575" cy="3407410"/>
          </a:xfrm>
          <a:prstGeom prst="line">
            <a:avLst/>
          </a:prstGeom>
          <a:ln w="19050" cap="flat" cmpd="sng">
            <a:solidFill>
              <a:srgbClr val="FF0000"/>
            </a:solidFill>
            <a:prstDash val="dash"/>
            <a:bevel/>
            <a:headEnd type="none" w="med" len="med"/>
            <a:tailEnd type="none" w="med" len="med"/>
          </a:ln>
        </p:spPr>
      </p:sp>
      <p:sp>
        <p:nvSpPr>
          <p:cNvPr id="44040" name="直接连接符 37"/>
          <p:cNvSpPr/>
          <p:nvPr/>
        </p:nvSpPr>
        <p:spPr>
          <a:xfrm>
            <a:off x="2603500" y="3186430"/>
            <a:ext cx="635" cy="3407410"/>
          </a:xfrm>
          <a:prstGeom prst="line">
            <a:avLst/>
          </a:prstGeom>
          <a:ln w="19050" cap="flat" cmpd="sng">
            <a:solidFill>
              <a:srgbClr val="FF0000"/>
            </a:solidFill>
            <a:prstDash val="dash"/>
            <a:bevel/>
            <a:headEnd type="none" w="med" len="med"/>
            <a:tailEnd type="none" w="med" len="med"/>
          </a:ln>
        </p:spPr>
      </p:sp>
      <p:sp>
        <p:nvSpPr>
          <p:cNvPr id="293894" name="矩形 38"/>
          <p:cNvSpPr/>
          <p:nvPr/>
        </p:nvSpPr>
        <p:spPr>
          <a:xfrm>
            <a:off x="1588" y="1806575"/>
            <a:ext cx="9144000" cy="15113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base" hangingPunct="1"/>
            <a:endParaRPr lang="zh-CN" altLang="zh-CN" b="1" i="1" strike="noStrike" noProof="1">
              <a:solidFill>
                <a:srgbClr val="FFFFFF"/>
              </a:solidFill>
              <a:latin typeface="Calibri" panose="020F0502020204030204" charset="0"/>
              <a:sym typeface="微软雅黑" panose="020B0503020204020204" charset="-122"/>
            </a:endParaRPr>
          </a:p>
        </p:txBody>
      </p:sp>
      <p:sp>
        <p:nvSpPr>
          <p:cNvPr id="44042" name="直接连接符 39"/>
          <p:cNvSpPr/>
          <p:nvPr/>
        </p:nvSpPr>
        <p:spPr>
          <a:xfrm>
            <a:off x="0" y="1911350"/>
            <a:ext cx="9144000" cy="0"/>
          </a:xfrm>
          <a:prstGeom prst="line">
            <a:avLst/>
          </a:prstGeom>
          <a:ln w="19050" cap="flat" cmpd="sng">
            <a:solidFill>
              <a:srgbClr val="FF0000"/>
            </a:solidFill>
            <a:prstDash val="dash"/>
            <a:bevel/>
            <a:headEnd type="none" w="med" len="med"/>
            <a:tailEnd type="none" w="med" len="med"/>
          </a:ln>
        </p:spPr>
      </p:sp>
      <p:sp>
        <p:nvSpPr>
          <p:cNvPr id="44043" name="直接连接符 40"/>
          <p:cNvSpPr/>
          <p:nvPr/>
        </p:nvSpPr>
        <p:spPr>
          <a:xfrm>
            <a:off x="0" y="3213100"/>
            <a:ext cx="9144000" cy="0"/>
          </a:xfrm>
          <a:prstGeom prst="line">
            <a:avLst/>
          </a:prstGeom>
          <a:ln w="19050" cap="flat" cmpd="sng">
            <a:solidFill>
              <a:srgbClr val="FF0000"/>
            </a:solidFill>
            <a:prstDash val="dash"/>
            <a:bevel/>
            <a:headEnd type="none" w="med" len="med"/>
            <a:tailEnd type="none" w="med" len="med"/>
          </a:ln>
        </p:spPr>
      </p:sp>
      <p:sp>
        <p:nvSpPr>
          <p:cNvPr id="44044" name="椭圆 41"/>
          <p:cNvSpPr/>
          <p:nvPr/>
        </p:nvSpPr>
        <p:spPr>
          <a:xfrm>
            <a:off x="1003300" y="1949450"/>
            <a:ext cx="1223963" cy="1225550"/>
          </a:xfrm>
          <a:prstGeom prst="ellipse">
            <a:avLst/>
          </a:prstGeom>
          <a:solidFill>
            <a:srgbClr val="FFFF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45" name="椭圆 42"/>
          <p:cNvSpPr/>
          <p:nvPr/>
        </p:nvSpPr>
        <p:spPr>
          <a:xfrm>
            <a:off x="1114425" y="2052638"/>
            <a:ext cx="998538" cy="998537"/>
          </a:xfrm>
          <a:prstGeom prst="ellipse">
            <a:avLst/>
          </a:prstGeom>
          <a:solidFill>
            <a:srgbClr val="C00000"/>
          </a:solidFill>
          <a:ln w="38100" cap="flat" cmpd="sng">
            <a:solidFill>
              <a:srgbClr val="FF0000"/>
            </a:solidFill>
            <a:prstDash val="sysDot"/>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46" name="椭圆 43"/>
          <p:cNvSpPr/>
          <p:nvPr/>
        </p:nvSpPr>
        <p:spPr>
          <a:xfrm>
            <a:off x="2889250" y="1954213"/>
            <a:ext cx="1223963" cy="1223962"/>
          </a:xfrm>
          <a:prstGeom prst="ellipse">
            <a:avLst/>
          </a:prstGeom>
          <a:solidFill>
            <a:srgbClr val="FFFF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47" name="椭圆 44"/>
          <p:cNvSpPr/>
          <p:nvPr/>
        </p:nvSpPr>
        <p:spPr>
          <a:xfrm>
            <a:off x="3000375" y="2055813"/>
            <a:ext cx="998538" cy="998537"/>
          </a:xfrm>
          <a:prstGeom prst="ellipse">
            <a:avLst/>
          </a:prstGeom>
          <a:solidFill>
            <a:srgbClr val="C00000"/>
          </a:solidFill>
          <a:ln w="38100" cap="flat" cmpd="sng">
            <a:solidFill>
              <a:srgbClr val="FF0000"/>
            </a:solidFill>
            <a:prstDash val="sysDot"/>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48" name="椭圆 45"/>
          <p:cNvSpPr/>
          <p:nvPr/>
        </p:nvSpPr>
        <p:spPr>
          <a:xfrm>
            <a:off x="4775200" y="1958975"/>
            <a:ext cx="1223963" cy="1223963"/>
          </a:xfrm>
          <a:prstGeom prst="ellipse">
            <a:avLst/>
          </a:prstGeom>
          <a:solidFill>
            <a:srgbClr val="FFFF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49" name="椭圆 46"/>
          <p:cNvSpPr/>
          <p:nvPr/>
        </p:nvSpPr>
        <p:spPr>
          <a:xfrm>
            <a:off x="4886325" y="2060575"/>
            <a:ext cx="998538" cy="996950"/>
          </a:xfrm>
          <a:prstGeom prst="ellipse">
            <a:avLst/>
          </a:prstGeom>
          <a:solidFill>
            <a:srgbClr val="C00000"/>
          </a:solidFill>
          <a:ln w="38100" cap="flat" cmpd="sng">
            <a:solidFill>
              <a:srgbClr val="FF0000"/>
            </a:solidFill>
            <a:prstDash val="sysDot"/>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50" name="椭圆 47"/>
          <p:cNvSpPr/>
          <p:nvPr/>
        </p:nvSpPr>
        <p:spPr>
          <a:xfrm>
            <a:off x="6661150" y="1962150"/>
            <a:ext cx="1223963" cy="1223963"/>
          </a:xfrm>
          <a:prstGeom prst="ellipse">
            <a:avLst/>
          </a:prstGeom>
          <a:solidFill>
            <a:srgbClr val="FFFFFF"/>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51" name="椭圆 48"/>
          <p:cNvSpPr/>
          <p:nvPr/>
        </p:nvSpPr>
        <p:spPr>
          <a:xfrm>
            <a:off x="6773863" y="2071688"/>
            <a:ext cx="998537" cy="998537"/>
          </a:xfrm>
          <a:prstGeom prst="ellipse">
            <a:avLst/>
          </a:prstGeom>
          <a:solidFill>
            <a:srgbClr val="C00000"/>
          </a:solidFill>
          <a:ln w="38100" cap="flat" cmpd="sng">
            <a:solidFill>
              <a:srgbClr val="FF0000"/>
            </a:solidFill>
            <a:prstDash val="sysDot"/>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52" name="TextBox 49"/>
          <p:cNvSpPr/>
          <p:nvPr/>
        </p:nvSpPr>
        <p:spPr>
          <a:xfrm>
            <a:off x="1076325" y="2224088"/>
            <a:ext cx="1073150" cy="681037"/>
          </a:xfrm>
          <a:prstGeom prst="rect">
            <a:avLst/>
          </a:prstGeom>
          <a:noFill/>
          <a:ln w="9525">
            <a:noFill/>
          </a:ln>
        </p:spPr>
        <p:txBody>
          <a:bodyPr anchor="t">
            <a:spAutoFit/>
          </a:bodyPr>
          <a:lstStyle/>
          <a:p>
            <a:pPr algn="ctr">
              <a:lnSpc>
                <a:spcPct val="80000"/>
              </a:lnSpc>
            </a:pPr>
            <a:r>
              <a:rPr lang="zh-CN" altLang="en-US" sz="1600" b="1" dirty="0">
                <a:solidFill>
                  <a:srgbClr val="FFFFFF"/>
                </a:solidFill>
                <a:latin typeface="浪漫雅圆" charset="-122"/>
                <a:ea typeface="微软雅黑" panose="020B0503020204020204" charset="-122"/>
                <a:sym typeface="浪漫雅圆" charset="-122"/>
              </a:rPr>
              <a:t>水利部门核对取用水量</a:t>
            </a:r>
            <a:endParaRPr lang="zh-CN" altLang="en-US" sz="1600" b="1" dirty="0">
              <a:solidFill>
                <a:srgbClr val="FFFFFF"/>
              </a:solidFill>
              <a:latin typeface="浪漫雅圆" charset="-122"/>
              <a:ea typeface="微软雅黑" panose="020B0503020204020204" charset="-122"/>
              <a:sym typeface="浪漫雅圆" charset="-122"/>
            </a:endParaRPr>
          </a:p>
        </p:txBody>
      </p:sp>
      <p:sp>
        <p:nvSpPr>
          <p:cNvPr id="44053" name="矩形 52"/>
          <p:cNvSpPr/>
          <p:nvPr/>
        </p:nvSpPr>
        <p:spPr>
          <a:xfrm>
            <a:off x="0" y="1905000"/>
            <a:ext cx="9144000" cy="431800"/>
          </a:xfrm>
          <a:prstGeom prst="rect">
            <a:avLst/>
          </a:prstGeom>
          <a:solidFill>
            <a:srgbClr val="FFFFFF">
              <a:alpha val="12157"/>
            </a:srgbClr>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54" name="矩形 54"/>
          <p:cNvSpPr/>
          <p:nvPr/>
        </p:nvSpPr>
        <p:spPr>
          <a:xfrm>
            <a:off x="1588" y="2781300"/>
            <a:ext cx="9144000" cy="431800"/>
          </a:xfrm>
          <a:prstGeom prst="rect">
            <a:avLst/>
          </a:prstGeom>
          <a:solidFill>
            <a:srgbClr val="FFFFFF">
              <a:alpha val="12157"/>
            </a:srgbClr>
          </a:solidFill>
          <a:ln w="25400">
            <a:noFill/>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55" name="直接连接符 59"/>
          <p:cNvSpPr/>
          <p:nvPr/>
        </p:nvSpPr>
        <p:spPr>
          <a:xfrm flipV="1">
            <a:off x="8890" y="6585585"/>
            <a:ext cx="9135110" cy="8890"/>
          </a:xfrm>
          <a:prstGeom prst="line">
            <a:avLst/>
          </a:prstGeom>
          <a:ln w="19050" cap="flat" cmpd="sng">
            <a:solidFill>
              <a:srgbClr val="FF0000"/>
            </a:solidFill>
            <a:prstDash val="dash"/>
            <a:bevel/>
            <a:headEnd type="none" w="med" len="med"/>
            <a:tailEnd type="none" w="med" len="med"/>
          </a:ln>
        </p:spPr>
      </p:sp>
      <p:sp>
        <p:nvSpPr>
          <p:cNvPr id="44056" name="椭圆形标注 60"/>
          <p:cNvSpPr/>
          <p:nvPr/>
        </p:nvSpPr>
        <p:spPr>
          <a:xfrm>
            <a:off x="1825625" y="1643063"/>
            <a:ext cx="576263" cy="479425"/>
          </a:xfrm>
          <a:prstGeom prst="wedgeEllipseCallout">
            <a:avLst>
              <a:gd name="adj1" fmla="val -32616"/>
              <a:gd name="adj2" fmla="val 79477"/>
            </a:avLst>
          </a:prstGeom>
          <a:solidFill>
            <a:srgbClr val="FFC000"/>
          </a:solidFill>
          <a:ln w="12700" cap="flat" cmpd="sng">
            <a:solidFill>
              <a:srgbClr val="FFFF00"/>
            </a:solidFill>
            <a:prstDash val="sysDash"/>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293917" name="TextBox 61"/>
          <p:cNvSpPr/>
          <p:nvPr/>
        </p:nvSpPr>
        <p:spPr>
          <a:xfrm>
            <a:off x="1825625" y="1712913"/>
            <a:ext cx="565150" cy="385763"/>
          </a:xfrm>
          <a:prstGeom prst="rect">
            <a:avLst/>
          </a:prstGeom>
          <a:noFill/>
          <a:ln w="9525">
            <a:noFill/>
          </a:ln>
        </p:spPr>
        <p:txBody>
          <a:bodyPr>
            <a:spAutoFit/>
          </a:bodyPr>
          <a:lstStyle/>
          <a:p>
            <a:pPr algn="ctr" eaLnBrk="1" fontAlgn="base" hangingPunct="1">
              <a:lnSpc>
                <a:spcPct val="80000"/>
              </a:lnSpc>
            </a:pPr>
            <a:r>
              <a:rPr lang="en-US" altLang="zh-CN" sz="2400" b="1" strike="noStrike" noProof="1">
                <a:solidFill>
                  <a:schemeClr val="tx1"/>
                </a:solidFill>
                <a:uFillTx/>
                <a:latin typeface="微软雅黑" panose="020B0503020204020204" charset="-122"/>
                <a:ea typeface="微软雅黑" panose="020B0503020204020204" charset="-122"/>
                <a:cs typeface="+mn-cs"/>
                <a:sym typeface="浪漫雅圆" charset="-122"/>
              </a:rPr>
              <a:t>01</a:t>
            </a:r>
            <a:endParaRPr lang="en-US" altLang="zh-CN" sz="2400" b="1" strike="noStrike" noProof="1">
              <a:solidFill>
                <a:schemeClr val="tx1"/>
              </a:solidFill>
              <a:uFillTx/>
              <a:latin typeface="微软雅黑" panose="020B0503020204020204" charset="-122"/>
              <a:ea typeface="微软雅黑" panose="020B0503020204020204" charset="-122"/>
              <a:sym typeface="浪漫雅圆" charset="-122"/>
            </a:endParaRPr>
          </a:p>
        </p:txBody>
      </p:sp>
      <p:sp>
        <p:nvSpPr>
          <p:cNvPr id="44058" name="椭圆形标注 62"/>
          <p:cNvSpPr/>
          <p:nvPr/>
        </p:nvSpPr>
        <p:spPr>
          <a:xfrm>
            <a:off x="3721100" y="1643063"/>
            <a:ext cx="574675" cy="479425"/>
          </a:xfrm>
          <a:prstGeom prst="wedgeEllipseCallout">
            <a:avLst>
              <a:gd name="adj1" fmla="val -32616"/>
              <a:gd name="adj2" fmla="val 79477"/>
            </a:avLst>
          </a:prstGeom>
          <a:solidFill>
            <a:srgbClr val="FFC000"/>
          </a:solidFill>
          <a:ln w="12700" cap="flat" cmpd="sng">
            <a:solidFill>
              <a:srgbClr val="FFFF00"/>
            </a:solidFill>
            <a:prstDash val="sysDash"/>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59" name="椭圆形标注 64"/>
          <p:cNvSpPr/>
          <p:nvPr/>
        </p:nvSpPr>
        <p:spPr>
          <a:xfrm>
            <a:off x="5614988" y="1643063"/>
            <a:ext cx="576262" cy="479425"/>
          </a:xfrm>
          <a:prstGeom prst="wedgeEllipseCallout">
            <a:avLst>
              <a:gd name="adj1" fmla="val -32616"/>
              <a:gd name="adj2" fmla="val 79477"/>
            </a:avLst>
          </a:prstGeom>
          <a:solidFill>
            <a:srgbClr val="FFC000"/>
          </a:solidFill>
          <a:ln w="12700" cap="flat" cmpd="sng">
            <a:solidFill>
              <a:srgbClr val="FFFF00"/>
            </a:solidFill>
            <a:prstDash val="sysDash"/>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60" name="椭圆形标注 66"/>
          <p:cNvSpPr/>
          <p:nvPr/>
        </p:nvSpPr>
        <p:spPr>
          <a:xfrm>
            <a:off x="7510463" y="1643063"/>
            <a:ext cx="576262" cy="479425"/>
          </a:xfrm>
          <a:prstGeom prst="wedgeEllipseCallout">
            <a:avLst>
              <a:gd name="adj1" fmla="val -32616"/>
              <a:gd name="adj2" fmla="val 79477"/>
            </a:avLst>
          </a:prstGeom>
          <a:solidFill>
            <a:srgbClr val="FFC000"/>
          </a:solidFill>
          <a:ln w="12700" cap="flat" cmpd="sng">
            <a:solidFill>
              <a:srgbClr val="FFFF00"/>
            </a:solidFill>
            <a:prstDash val="sysDash"/>
            <a:bevel/>
            <a:headEnd type="none" w="med" len="med"/>
            <a:tailEnd type="none" w="med" len="med"/>
          </a:ln>
        </p:spPr>
        <p:txBody>
          <a:bodyPr anchor="ctr"/>
          <a:lstStyle/>
          <a:p>
            <a:pPr algn="ctr"/>
            <a:endParaRPr lang="zh-CN" altLang="zh-CN" b="1" i="1" dirty="0">
              <a:solidFill>
                <a:srgbClr val="FFFFFF"/>
              </a:solidFill>
              <a:latin typeface="Calibri" panose="020F0502020204030204" charset="0"/>
              <a:ea typeface="宋体" panose="02010600030101010101" pitchFamily="2" charset="-122"/>
              <a:sym typeface="微软雅黑" panose="020B0503020204020204" charset="-122"/>
            </a:endParaRPr>
          </a:p>
        </p:txBody>
      </p:sp>
      <p:sp>
        <p:nvSpPr>
          <p:cNvPr id="44061" name="TextBox 49"/>
          <p:cNvSpPr/>
          <p:nvPr/>
        </p:nvSpPr>
        <p:spPr>
          <a:xfrm>
            <a:off x="3000375" y="2355850"/>
            <a:ext cx="998538" cy="484188"/>
          </a:xfrm>
          <a:prstGeom prst="rect">
            <a:avLst/>
          </a:prstGeom>
          <a:noFill/>
          <a:ln w="9525">
            <a:noFill/>
          </a:ln>
        </p:spPr>
        <p:txBody>
          <a:bodyPr wrap="square" anchor="t">
            <a:spAutoFit/>
          </a:bodyPr>
          <a:lstStyle/>
          <a:p>
            <a:pPr algn="ctr">
              <a:lnSpc>
                <a:spcPct val="80000"/>
              </a:lnSpc>
            </a:pPr>
            <a:r>
              <a:rPr lang="zh-CN" altLang="en-US" sz="1600" b="1" dirty="0">
                <a:solidFill>
                  <a:srgbClr val="FFFFFF"/>
                </a:solidFill>
                <a:latin typeface="浪漫雅圆" charset="-122"/>
                <a:ea typeface="微软雅黑" panose="020B0503020204020204" charset="-122"/>
                <a:sym typeface="浪漫雅圆" charset="-122"/>
              </a:rPr>
              <a:t>纳税人纳税申报</a:t>
            </a:r>
            <a:endParaRPr lang="zh-CN" altLang="en-US" sz="1600" b="1" dirty="0">
              <a:solidFill>
                <a:srgbClr val="FFFFFF"/>
              </a:solidFill>
              <a:latin typeface="浪漫雅圆" charset="-122"/>
              <a:ea typeface="微软雅黑" panose="020B0503020204020204" charset="-122"/>
              <a:sym typeface="浪漫雅圆" charset="-122"/>
            </a:endParaRPr>
          </a:p>
        </p:txBody>
      </p:sp>
      <p:sp>
        <p:nvSpPr>
          <p:cNvPr id="6" name="TextBox 61"/>
          <p:cNvSpPr/>
          <p:nvPr/>
        </p:nvSpPr>
        <p:spPr>
          <a:xfrm>
            <a:off x="3730625" y="1712913"/>
            <a:ext cx="565150" cy="385763"/>
          </a:xfrm>
          <a:prstGeom prst="rect">
            <a:avLst/>
          </a:prstGeom>
          <a:noFill/>
          <a:ln w="9525">
            <a:noFill/>
          </a:ln>
        </p:spPr>
        <p:txBody>
          <a:bodyPr>
            <a:spAutoFit/>
          </a:bodyPr>
          <a:lstStyle/>
          <a:p>
            <a:pPr algn="ctr" eaLnBrk="1" fontAlgn="base" hangingPunct="1">
              <a:lnSpc>
                <a:spcPct val="80000"/>
              </a:lnSpc>
            </a:pPr>
            <a:r>
              <a:rPr lang="en-US" altLang="zh-CN" sz="2400" b="1" strike="noStrike" noProof="1">
                <a:solidFill>
                  <a:schemeClr val="tx1"/>
                </a:solidFill>
                <a:uFillTx/>
                <a:latin typeface="微软雅黑" panose="020B0503020204020204" charset="-122"/>
                <a:ea typeface="微软雅黑" panose="020B0503020204020204" charset="-122"/>
                <a:cs typeface="+mn-cs"/>
                <a:sym typeface="浪漫雅圆" charset="-122"/>
              </a:rPr>
              <a:t>02</a:t>
            </a:r>
            <a:endParaRPr lang="en-US" altLang="zh-CN" sz="2400" b="1" strike="noStrike" noProof="1">
              <a:solidFill>
                <a:schemeClr val="tx1"/>
              </a:solidFill>
              <a:uFillTx/>
              <a:latin typeface="微软雅黑" panose="020B0503020204020204" charset="-122"/>
              <a:ea typeface="微软雅黑" panose="020B0503020204020204" charset="-122"/>
              <a:sym typeface="浪漫雅圆" charset="-122"/>
            </a:endParaRPr>
          </a:p>
        </p:txBody>
      </p:sp>
      <p:sp>
        <p:nvSpPr>
          <p:cNvPr id="7" name="TextBox 61"/>
          <p:cNvSpPr/>
          <p:nvPr/>
        </p:nvSpPr>
        <p:spPr>
          <a:xfrm>
            <a:off x="5614988" y="1712913"/>
            <a:ext cx="565150" cy="385763"/>
          </a:xfrm>
          <a:prstGeom prst="rect">
            <a:avLst/>
          </a:prstGeom>
          <a:noFill/>
          <a:ln w="9525">
            <a:noFill/>
          </a:ln>
        </p:spPr>
        <p:txBody>
          <a:bodyPr>
            <a:spAutoFit/>
          </a:bodyPr>
          <a:lstStyle/>
          <a:p>
            <a:pPr algn="ctr" eaLnBrk="1" fontAlgn="base" hangingPunct="1">
              <a:lnSpc>
                <a:spcPct val="80000"/>
              </a:lnSpc>
            </a:pPr>
            <a:r>
              <a:rPr lang="en-US" altLang="zh-CN" sz="2400" b="1" strike="noStrike" noProof="1">
                <a:solidFill>
                  <a:schemeClr val="tx1"/>
                </a:solidFill>
                <a:uFillTx/>
                <a:latin typeface="微软雅黑" panose="020B0503020204020204" charset="-122"/>
                <a:ea typeface="微软雅黑" panose="020B0503020204020204" charset="-122"/>
                <a:cs typeface="+mn-cs"/>
                <a:sym typeface="浪漫雅圆" charset="-122"/>
              </a:rPr>
              <a:t>03</a:t>
            </a:r>
            <a:endParaRPr lang="en-US" altLang="zh-CN" sz="2400" b="1" strike="noStrike" noProof="1">
              <a:solidFill>
                <a:schemeClr val="tx1"/>
              </a:solidFill>
              <a:uFillTx/>
              <a:latin typeface="微软雅黑" panose="020B0503020204020204" charset="-122"/>
              <a:ea typeface="微软雅黑" panose="020B0503020204020204" charset="-122"/>
              <a:sym typeface="浪漫雅圆" charset="-122"/>
            </a:endParaRPr>
          </a:p>
        </p:txBody>
      </p:sp>
      <p:sp>
        <p:nvSpPr>
          <p:cNvPr id="8" name="TextBox 61"/>
          <p:cNvSpPr/>
          <p:nvPr/>
        </p:nvSpPr>
        <p:spPr>
          <a:xfrm>
            <a:off x="7521575" y="1690688"/>
            <a:ext cx="565150" cy="385763"/>
          </a:xfrm>
          <a:prstGeom prst="rect">
            <a:avLst/>
          </a:prstGeom>
          <a:noFill/>
          <a:ln w="9525">
            <a:noFill/>
          </a:ln>
        </p:spPr>
        <p:txBody>
          <a:bodyPr>
            <a:spAutoFit/>
          </a:bodyPr>
          <a:lstStyle/>
          <a:p>
            <a:pPr algn="ctr" eaLnBrk="1" fontAlgn="base" hangingPunct="1">
              <a:lnSpc>
                <a:spcPct val="80000"/>
              </a:lnSpc>
            </a:pPr>
            <a:r>
              <a:rPr lang="en-US" altLang="zh-CN" sz="2400" b="1" strike="noStrike" noProof="1">
                <a:solidFill>
                  <a:schemeClr val="tx1"/>
                </a:solidFill>
                <a:uFillTx/>
                <a:latin typeface="微软雅黑" panose="020B0503020204020204" charset="-122"/>
                <a:ea typeface="微软雅黑" panose="020B0503020204020204" charset="-122"/>
                <a:cs typeface="+mn-cs"/>
                <a:sym typeface="浪漫雅圆" charset="-122"/>
              </a:rPr>
              <a:t>04</a:t>
            </a:r>
            <a:endParaRPr lang="en-US" altLang="zh-CN" sz="2400" b="1" strike="noStrike" noProof="1">
              <a:solidFill>
                <a:schemeClr val="tx1"/>
              </a:solidFill>
              <a:uFillTx/>
              <a:latin typeface="微软雅黑" panose="020B0503020204020204" charset="-122"/>
              <a:ea typeface="微软雅黑" panose="020B0503020204020204" charset="-122"/>
              <a:sym typeface="浪漫雅圆" charset="-122"/>
            </a:endParaRPr>
          </a:p>
        </p:txBody>
      </p:sp>
      <p:sp>
        <p:nvSpPr>
          <p:cNvPr id="44065" name="TextBox 49"/>
          <p:cNvSpPr/>
          <p:nvPr/>
        </p:nvSpPr>
        <p:spPr>
          <a:xfrm>
            <a:off x="4886325" y="2312988"/>
            <a:ext cx="998538" cy="485140"/>
          </a:xfrm>
          <a:prstGeom prst="rect">
            <a:avLst/>
          </a:prstGeom>
          <a:noFill/>
          <a:ln w="9525">
            <a:noFill/>
          </a:ln>
        </p:spPr>
        <p:txBody>
          <a:bodyPr wrap="square" anchor="t">
            <a:spAutoFit/>
          </a:bodyPr>
          <a:lstStyle/>
          <a:p>
            <a:pPr algn="ctr">
              <a:lnSpc>
                <a:spcPct val="80000"/>
              </a:lnSpc>
            </a:pPr>
            <a:r>
              <a:rPr lang="zh-CN" altLang="en-US" sz="1600" b="1" dirty="0">
                <a:solidFill>
                  <a:srgbClr val="FFFFFF"/>
                </a:solidFill>
                <a:latin typeface="浪漫雅圆" charset="-122"/>
                <a:ea typeface="微软雅黑" panose="020B0503020204020204" charset="-122"/>
                <a:sym typeface="浪漫雅圆" charset="-122"/>
              </a:rPr>
              <a:t>税务部门征收税款</a:t>
            </a:r>
            <a:endParaRPr lang="zh-CN" altLang="en-US" sz="1600" b="1" dirty="0">
              <a:solidFill>
                <a:srgbClr val="FFFFFF"/>
              </a:solidFill>
              <a:latin typeface="浪漫雅圆" charset="-122"/>
              <a:ea typeface="微软雅黑" panose="020B0503020204020204" charset="-122"/>
              <a:sym typeface="浪漫雅圆" charset="-122"/>
            </a:endParaRPr>
          </a:p>
        </p:txBody>
      </p:sp>
      <p:sp>
        <p:nvSpPr>
          <p:cNvPr id="44066" name="TextBox 49"/>
          <p:cNvSpPr/>
          <p:nvPr/>
        </p:nvSpPr>
        <p:spPr>
          <a:xfrm>
            <a:off x="6786563" y="2266950"/>
            <a:ext cx="998537" cy="682625"/>
          </a:xfrm>
          <a:prstGeom prst="rect">
            <a:avLst/>
          </a:prstGeom>
          <a:noFill/>
          <a:ln w="9525">
            <a:noFill/>
          </a:ln>
        </p:spPr>
        <p:txBody>
          <a:bodyPr wrap="square" anchor="t">
            <a:spAutoFit/>
          </a:bodyPr>
          <a:lstStyle/>
          <a:p>
            <a:pPr algn="ctr">
              <a:lnSpc>
                <a:spcPct val="80000"/>
              </a:lnSpc>
            </a:pPr>
            <a:r>
              <a:rPr lang="zh-CN" altLang="en-US" sz="1600" b="1" dirty="0">
                <a:solidFill>
                  <a:srgbClr val="FFFFFF"/>
                </a:solidFill>
                <a:latin typeface="浪漫雅圆" charset="-122"/>
                <a:ea typeface="微软雅黑" panose="020B0503020204020204" charset="-122"/>
                <a:sym typeface="浪漫雅圆" charset="-122"/>
              </a:rPr>
              <a:t>水务、地税部门比对信息</a:t>
            </a:r>
            <a:endParaRPr lang="zh-CN" altLang="en-US" sz="1600" b="1" dirty="0">
              <a:solidFill>
                <a:srgbClr val="FFFFFF"/>
              </a:solidFill>
              <a:latin typeface="浪漫雅圆" charset="-122"/>
              <a:ea typeface="微软雅黑" panose="020B0503020204020204" charset="-122"/>
              <a:sym typeface="浪漫雅圆" charset="-122"/>
            </a:endParaRPr>
          </a:p>
        </p:txBody>
      </p:sp>
      <p:sp>
        <p:nvSpPr>
          <p:cNvPr id="100" name="文本框 99"/>
          <p:cNvSpPr txBox="1"/>
          <p:nvPr/>
        </p:nvSpPr>
        <p:spPr>
          <a:xfrm>
            <a:off x="63500" y="3467735"/>
            <a:ext cx="2423160" cy="2891790"/>
          </a:xfrm>
          <a:prstGeom prst="rect">
            <a:avLst/>
          </a:prstGeom>
          <a:noFill/>
          <a:ln w="9525">
            <a:noFill/>
          </a:ln>
        </p:spPr>
        <p:txBody>
          <a:bodyPr wrap="square">
            <a:spAutoFit/>
          </a:bodyPr>
          <a:lstStyle/>
          <a:p>
            <a:pPr indent="401320"/>
            <a:r>
              <a:rPr lang="zh-CN" altLang="en-US" sz="1400" dirty="0" smtClean="0">
                <a:latin typeface="微软雅黑" panose="020B0503020204020204" charset="-122"/>
                <a:ea typeface="微软雅黑" panose="020B0503020204020204" charset="-122"/>
                <a:cs typeface="仿宋_GB2312" panose="02010609030101010101" charset="-122"/>
              </a:rPr>
              <a:t>水利</a:t>
            </a:r>
            <a:r>
              <a:rPr lang="zh-CN" altLang="en-US" sz="1400" dirty="0">
                <a:latin typeface="微软雅黑" panose="020B0503020204020204" charset="-122"/>
                <a:ea typeface="微软雅黑" panose="020B0503020204020204" charset="-122"/>
                <a:cs typeface="仿宋_GB2312" panose="02010609030101010101" charset="-122"/>
              </a:rPr>
              <a:t>核量</a:t>
            </a:r>
            <a:r>
              <a:rPr lang="zh-CN" altLang="en-US" sz="1400" dirty="0" smtClean="0">
                <a:latin typeface="微软雅黑" panose="020B0503020204020204" charset="-122"/>
                <a:ea typeface="微软雅黑" panose="020B0503020204020204" charset="-122"/>
                <a:cs typeface="仿宋_GB2312" panose="02010609030101010101" charset="-122"/>
              </a:rPr>
              <a:t>是</a:t>
            </a:r>
            <a:r>
              <a:rPr lang="zh-CN" altLang="en-US" sz="1400" dirty="0">
                <a:latin typeface="微软雅黑" panose="020B0503020204020204" charset="-122"/>
                <a:ea typeface="微软雅黑" panose="020B0503020204020204" charset="-122"/>
                <a:cs typeface="仿宋_GB2312" panose="02010609030101010101" charset="-122"/>
              </a:rPr>
              <a:t>指由水利部门核准各取用水户的取用水量。取用水量是水利部门管理水资源的基础，也是水资源税的计税依据。</a:t>
            </a:r>
            <a:r>
              <a:rPr lang="zh-CN" altLang="en-US" sz="1400" b="1" dirty="0">
                <a:latin typeface="微软雅黑" panose="020B0503020204020204" charset="-122"/>
                <a:ea typeface="微软雅黑" panose="020B0503020204020204" charset="-122"/>
                <a:cs typeface="仿宋_GB2312" panose="02010609030101010101" charset="-122"/>
              </a:rPr>
              <a:t>水利部门核准取用水量既能发挥水利部门专业管理优势，又能有效解决税务部门核实取用水量存在的客观困难</a:t>
            </a:r>
            <a:r>
              <a:rPr lang="zh-CN" altLang="en-US" sz="1400" dirty="0">
                <a:latin typeface="微软雅黑" panose="020B0503020204020204" charset="-122"/>
                <a:ea typeface="微软雅黑" panose="020B0503020204020204" charset="-122"/>
                <a:cs typeface="仿宋_GB2312" panose="02010609030101010101" charset="-122"/>
              </a:rPr>
              <a:t>（由于取水地及取水量，特别是地下取水井，没有当地水利部门提供，主管税务机关是无法掌握水资源税税源的）。</a:t>
            </a:r>
            <a:endParaRPr lang="zh-CN" altLang="en-US" sz="1400" dirty="0">
              <a:latin typeface="微软雅黑" panose="020B0503020204020204" charset="-122"/>
              <a:ea typeface="微软雅黑" panose="020B0503020204020204" charset="-122"/>
            </a:endParaRPr>
          </a:p>
        </p:txBody>
      </p:sp>
      <p:sp>
        <p:nvSpPr>
          <p:cNvPr id="3" name="文本框 2"/>
          <p:cNvSpPr txBox="1"/>
          <p:nvPr/>
        </p:nvSpPr>
        <p:spPr>
          <a:xfrm>
            <a:off x="2674620" y="3509010"/>
            <a:ext cx="1852295" cy="2676525"/>
          </a:xfrm>
          <a:prstGeom prst="rect">
            <a:avLst/>
          </a:prstGeom>
          <a:noFill/>
          <a:ln w="9525">
            <a:noFill/>
          </a:ln>
        </p:spPr>
        <p:txBody>
          <a:bodyPr wrap="square">
            <a:spAutoFit/>
          </a:bodyPr>
          <a:lstStyle/>
          <a:p>
            <a:r>
              <a:rPr lang="zh-CN" altLang="en-US" sz="1400" dirty="0">
                <a:latin typeface="微软雅黑" panose="020B0503020204020204" charset="-122"/>
                <a:ea typeface="微软雅黑" panose="020B0503020204020204" charset="-122"/>
                <a:cs typeface="宋体" panose="02010600030101010101" pitchFamily="2" charset="-122"/>
              </a:rPr>
              <a:t>根据《中华人民共和国宪法》、《中华人民共和国税收征收管理法》，</a:t>
            </a:r>
            <a:r>
              <a:rPr lang="zh-CN" altLang="en-US" sz="1400" b="1" dirty="0">
                <a:latin typeface="微软雅黑" panose="020B0503020204020204" charset="-122"/>
                <a:ea typeface="微软雅黑" panose="020B0503020204020204" charset="-122"/>
                <a:cs typeface="宋体" panose="02010600030101010101" pitchFamily="2" charset="-122"/>
              </a:rPr>
              <a:t>纳税人必须履行自身的纳税义务</a:t>
            </a:r>
            <a:r>
              <a:rPr lang="zh-CN" altLang="en-US" sz="1400" dirty="0">
                <a:latin typeface="微软雅黑" panose="020B0503020204020204" charset="-122"/>
                <a:ea typeface="微软雅黑" panose="020B0503020204020204" charset="-122"/>
                <a:cs typeface="宋体" panose="02010600030101010101" pitchFamily="2" charset="-122"/>
              </a:rPr>
              <a:t>，纳税人按照水利部门核准的取水量计算申报缴纳水资源税。这样既方便了纳税人，又提高了征管效率，也可避免征纳双方在取用水量上发生争议。</a:t>
            </a:r>
            <a:endParaRPr lang="zh-CN" altLang="en-US" sz="1400" dirty="0">
              <a:latin typeface="微软雅黑" panose="020B0503020204020204" charset="-122"/>
              <a:ea typeface="微软雅黑" panose="020B0503020204020204" charset="-122"/>
              <a:cs typeface="宋体" panose="02010600030101010101" pitchFamily="2" charset="-122"/>
            </a:endParaRPr>
          </a:p>
        </p:txBody>
      </p:sp>
      <p:sp>
        <p:nvSpPr>
          <p:cNvPr id="4" name="文本框 3"/>
          <p:cNvSpPr txBox="1"/>
          <p:nvPr/>
        </p:nvSpPr>
        <p:spPr>
          <a:xfrm>
            <a:off x="4711065" y="3509010"/>
            <a:ext cx="1852295" cy="2061210"/>
          </a:xfrm>
          <a:prstGeom prst="rect">
            <a:avLst/>
          </a:prstGeom>
          <a:noFill/>
          <a:ln w="9525">
            <a:noFill/>
          </a:ln>
        </p:spPr>
        <p:txBody>
          <a:bodyPr wrap="square">
            <a:spAutoFit/>
          </a:bodyPr>
          <a:lstStyle/>
          <a:p>
            <a:r>
              <a:rPr lang="zh-CN" altLang="en-US" sz="1600" dirty="0">
                <a:latin typeface="微软雅黑" panose="020B0503020204020204" charset="-122"/>
                <a:ea typeface="微软雅黑" panose="020B0503020204020204" charset="-122"/>
                <a:cs typeface="宋体" panose="02010600030101010101" pitchFamily="2" charset="-122"/>
              </a:rPr>
              <a:t>《方案》明确水资源</a:t>
            </a:r>
            <a:r>
              <a:rPr lang="en-US" altLang="zh-CN" sz="1600" dirty="0">
                <a:latin typeface="微软雅黑" panose="020B0503020204020204" charset="-122"/>
                <a:ea typeface="微软雅黑" panose="020B0503020204020204" charset="-122"/>
                <a:cs typeface="宋体" panose="02010600030101010101" pitchFamily="2" charset="-122"/>
              </a:rPr>
              <a:t>”</a:t>
            </a:r>
            <a:r>
              <a:rPr lang="zh-CN" altLang="en-US" sz="1600" dirty="0">
                <a:latin typeface="微软雅黑" panose="020B0503020204020204" charset="-122"/>
                <a:ea typeface="微软雅黑" panose="020B0503020204020204" charset="-122"/>
                <a:cs typeface="宋体" panose="02010600030101010101" pitchFamily="2" charset="-122"/>
              </a:rPr>
              <a:t>费改税</a:t>
            </a:r>
            <a:r>
              <a:rPr lang="en-US" altLang="zh-CN" sz="1600" dirty="0">
                <a:latin typeface="微软雅黑" panose="020B0503020204020204" charset="-122"/>
                <a:ea typeface="微软雅黑" panose="020B0503020204020204" charset="-122"/>
                <a:cs typeface="宋体" panose="02010600030101010101" pitchFamily="2" charset="-122"/>
              </a:rPr>
              <a:t>“</a:t>
            </a:r>
            <a:r>
              <a:rPr lang="zh-CN" altLang="en-US" sz="1600" dirty="0">
                <a:latin typeface="微软雅黑" panose="020B0503020204020204" charset="-122"/>
                <a:ea typeface="微软雅黑" panose="020B0503020204020204" charset="-122"/>
                <a:cs typeface="宋体" panose="02010600030101010101" pitchFamily="2" charset="-122"/>
              </a:rPr>
              <a:t>后由税务机关负责征收管理，税务部门按照税法规定将纳税人应当缴纳的税款组织征收入库，并完成相关手续。</a:t>
            </a:r>
            <a:endParaRPr lang="zh-CN" altLang="en-US" sz="1600" dirty="0">
              <a:latin typeface="微软雅黑" panose="020B0503020204020204" charset="-122"/>
              <a:ea typeface="微软雅黑" panose="020B0503020204020204" charset="-122"/>
              <a:cs typeface="宋体" panose="02010600030101010101" pitchFamily="2" charset="-122"/>
            </a:endParaRPr>
          </a:p>
        </p:txBody>
      </p:sp>
      <p:sp>
        <p:nvSpPr>
          <p:cNvPr id="5" name="文本框 4"/>
          <p:cNvSpPr txBox="1"/>
          <p:nvPr/>
        </p:nvSpPr>
        <p:spPr>
          <a:xfrm>
            <a:off x="6661150" y="3467735"/>
            <a:ext cx="2386330" cy="3107690"/>
          </a:xfrm>
          <a:prstGeom prst="rect">
            <a:avLst/>
          </a:prstGeom>
          <a:noFill/>
          <a:ln w="9525">
            <a:noFill/>
          </a:ln>
        </p:spPr>
        <p:txBody>
          <a:bodyPr wrap="square">
            <a:spAutoFit/>
          </a:bodyPr>
          <a:lstStyle/>
          <a:p>
            <a:r>
              <a:rPr lang="zh-CN" altLang="en-US" sz="1500" dirty="0">
                <a:solidFill>
                  <a:schemeClr val="tx1"/>
                </a:solidFill>
                <a:uFillTx/>
                <a:latin typeface="微软雅黑" panose="020B0503020204020204" charset="-122"/>
                <a:ea typeface="微软雅黑" panose="020B0503020204020204" charset="-122"/>
                <a:sym typeface="微软雅黑" panose="020B0503020204020204" charset="-122"/>
              </a:rPr>
              <a:t>水行政主管部门将取水单位和个人的取水许可、实际取水量、超计划（定额）取用水量、违法取水处罚等信息定期送交税务机关税务机关。税务机关定期将纳税人申报信息与水行政主管部门送交的信息进行分析比对，征管过程中发现问题的，由税务机关和水行政主管部门联合进行核查。</a:t>
            </a:r>
            <a:endParaRPr lang="zh-CN" altLang="en-US" sz="1500" dirty="0">
              <a:solidFill>
                <a:schemeClr val="tx1"/>
              </a:solidFill>
              <a:uFillTx/>
              <a:latin typeface="微软雅黑" panose="020B0503020204020204" charset="-122"/>
              <a:ea typeface="微软雅黑" panose="020B0503020204020204" charset="-122"/>
              <a:sym typeface="微软雅黑" panose="020B0503020204020204" charset="-122"/>
            </a:endParaRPr>
          </a:p>
          <a:p>
            <a:r>
              <a:rPr lang="zh-CN" altLang="en-US" sz="1600">
                <a:latin typeface="微软雅黑" panose="020B0503020204020204" charset="-122"/>
                <a:ea typeface="微软雅黑" panose="020B0503020204020204" charset="-122"/>
                <a:cs typeface="宋体" panose="02010600030101010101" pitchFamily="2" charset="-122"/>
              </a:rPr>
              <a:t>。</a:t>
            </a:r>
            <a:endParaRPr lang="zh-CN" altLang="en-US" sz="1600">
              <a:latin typeface="微软雅黑" panose="020B0503020204020204" charset="-122"/>
              <a:ea typeface="微软雅黑" panose="020B0503020204020204" charset="-122"/>
              <a:cs typeface="宋体" panose="02010600030101010101" pitchFamily="2" charset="-122"/>
            </a:endParaRPr>
          </a:p>
        </p:txBody>
      </p:sp>
      <p:sp>
        <p:nvSpPr>
          <p:cNvPr id="45078" name="文本框 11"/>
          <p:cNvSpPr txBox="1"/>
          <p:nvPr/>
        </p:nvSpPr>
        <p:spPr>
          <a:xfrm>
            <a:off x="4366895" y="776605"/>
            <a:ext cx="3617595" cy="1106805"/>
          </a:xfrm>
          <a:prstGeom prst="rect">
            <a:avLst/>
          </a:prstGeom>
          <a:noFill/>
          <a:ln w="9525">
            <a:noFill/>
          </a:ln>
        </p:spPr>
        <p:txBody>
          <a:bodyPr wrap="square" anchor="t">
            <a:spAutoFit/>
          </a:bodyPr>
          <a:lstStyle/>
          <a:p>
            <a:r>
              <a:rPr lang="zh-CN" altLang="en-US" sz="2400" b="1" dirty="0">
                <a:solidFill>
                  <a:srgbClr val="00B0F0"/>
                </a:solidFill>
                <a:latin typeface="微软雅黑" panose="020B0503020204020204" charset="-122"/>
                <a:ea typeface="微软雅黑" panose="020B0503020204020204" charset="-122"/>
              </a:rPr>
              <a:t>税务征管  水利核量</a:t>
            </a:r>
            <a:endParaRPr lang="zh-CN" altLang="en-US" sz="2400" b="1" dirty="0">
              <a:solidFill>
                <a:srgbClr val="00B0F0"/>
              </a:solidFill>
              <a:latin typeface="微软雅黑" panose="020B0503020204020204" charset="-122"/>
              <a:ea typeface="微软雅黑" panose="020B0503020204020204" charset="-122"/>
            </a:endParaRPr>
          </a:p>
          <a:p>
            <a:r>
              <a:rPr lang="zh-CN" altLang="en-US" sz="2400" b="1" dirty="0">
                <a:solidFill>
                  <a:srgbClr val="00B0F0"/>
                </a:solidFill>
                <a:latin typeface="微软雅黑" panose="020B0503020204020204" charset="-122"/>
                <a:ea typeface="微软雅黑" panose="020B0503020204020204" charset="-122"/>
              </a:rPr>
              <a:t>自主申报  信息共享</a:t>
            </a:r>
            <a:endParaRPr lang="zh-CN" altLang="en-US" sz="2400" b="1" dirty="0">
              <a:solidFill>
                <a:srgbClr val="00B0F0"/>
              </a:solidFill>
              <a:latin typeface="微软雅黑" panose="020B0503020204020204" charset="-122"/>
              <a:ea typeface="微软雅黑" panose="020B0503020204020204" charset="-122"/>
            </a:endParaRPr>
          </a:p>
          <a:p>
            <a:endParaRPr lang="en-US" altLang="zh-CN" b="1" dirty="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1" nodeType="clickEffect">
                                  <p:stCondLst>
                                    <p:cond delay="0"/>
                                  </p:stCondLst>
                                  <p:childTnLst>
                                    <p:set>
                                      <p:cBhvr>
                                        <p:cTn id="6" dur="1" fill="hold">
                                          <p:stCondLst>
                                            <p:cond delay="0"/>
                                          </p:stCondLst>
                                        </p:cTn>
                                        <p:tgtEl>
                                          <p:spTgt spid="44044"/>
                                        </p:tgtEl>
                                        <p:attrNameLst>
                                          <p:attrName>style.visibility</p:attrName>
                                        </p:attrNameLst>
                                      </p:cBhvr>
                                      <p:to>
                                        <p:strVal val="visible"/>
                                      </p:to>
                                    </p:set>
                                    <p:animScale>
                                      <p:cBhvr>
                                        <p:cTn id="7" dur="1000" decel="50000" fill="hold">
                                          <p:stCondLst>
                                            <p:cond delay="0"/>
                                          </p:stCondLst>
                                        </p:cTn>
                                        <p:tgtEl>
                                          <p:spTgt spid="440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4044"/>
                                        </p:tgtEl>
                                        <p:attrNameLst>
                                          <p:attrName>ppt_x</p:attrName>
                                          <p:attrName>ppt_y</p:attrName>
                                        </p:attrNameLst>
                                      </p:cBhvr>
                                    </p:animMotion>
                                    <p:animEffect transition="in" filter="fade">
                                      <p:cBhvr>
                                        <p:cTn id="9" dur="1000"/>
                                        <p:tgtEl>
                                          <p:spTgt spid="44044"/>
                                        </p:tgtEl>
                                      </p:cBhvr>
                                    </p:animEffect>
                                  </p:childTnLst>
                                </p:cTn>
                              </p:par>
                              <p:par>
                                <p:cTn id="10" presetID="52" presetClass="entr" presetSubtype="0" fill="hold" grpId="1" nodeType="withEffect">
                                  <p:stCondLst>
                                    <p:cond delay="0"/>
                                  </p:stCondLst>
                                  <p:childTnLst>
                                    <p:set>
                                      <p:cBhvr>
                                        <p:cTn id="11" dur="1" fill="hold">
                                          <p:stCondLst>
                                            <p:cond delay="0"/>
                                          </p:stCondLst>
                                        </p:cTn>
                                        <p:tgtEl>
                                          <p:spTgt spid="44045"/>
                                        </p:tgtEl>
                                        <p:attrNameLst>
                                          <p:attrName>style.visibility</p:attrName>
                                        </p:attrNameLst>
                                      </p:cBhvr>
                                      <p:to>
                                        <p:strVal val="visible"/>
                                      </p:to>
                                    </p:set>
                                    <p:animScale>
                                      <p:cBhvr>
                                        <p:cTn id="12" dur="1000" decel="50000" fill="hold">
                                          <p:stCondLst>
                                            <p:cond delay="0"/>
                                          </p:stCondLst>
                                        </p:cTn>
                                        <p:tgtEl>
                                          <p:spTgt spid="440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4045"/>
                                        </p:tgtEl>
                                        <p:attrNameLst>
                                          <p:attrName>ppt_x</p:attrName>
                                          <p:attrName>ppt_y</p:attrName>
                                        </p:attrNameLst>
                                      </p:cBhvr>
                                    </p:animMotion>
                                    <p:animEffect transition="in" filter="fade">
                                      <p:cBhvr>
                                        <p:cTn id="14" dur="1000"/>
                                        <p:tgtEl>
                                          <p:spTgt spid="44045"/>
                                        </p:tgtEl>
                                      </p:cBhvr>
                                    </p:animEffect>
                                  </p:childTnLst>
                                </p:cTn>
                              </p:par>
                              <p:par>
                                <p:cTn id="15" presetID="52" presetClass="entr" presetSubtype="0" fill="hold" grpId="1" nodeType="withEffect">
                                  <p:stCondLst>
                                    <p:cond delay="0"/>
                                  </p:stCondLst>
                                  <p:childTnLst>
                                    <p:set>
                                      <p:cBhvr>
                                        <p:cTn id="16" dur="1" fill="hold">
                                          <p:stCondLst>
                                            <p:cond delay="0"/>
                                          </p:stCondLst>
                                        </p:cTn>
                                        <p:tgtEl>
                                          <p:spTgt spid="44052"/>
                                        </p:tgtEl>
                                        <p:attrNameLst>
                                          <p:attrName>style.visibility</p:attrName>
                                        </p:attrNameLst>
                                      </p:cBhvr>
                                      <p:to>
                                        <p:strVal val="visible"/>
                                      </p:to>
                                    </p:set>
                                    <p:animScale>
                                      <p:cBhvr>
                                        <p:cTn id="17" dur="1000" decel="50000" fill="hold">
                                          <p:stCondLst>
                                            <p:cond delay="0"/>
                                          </p:stCondLst>
                                        </p:cTn>
                                        <p:tgtEl>
                                          <p:spTgt spid="440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4052"/>
                                        </p:tgtEl>
                                        <p:attrNameLst>
                                          <p:attrName>ppt_x</p:attrName>
                                          <p:attrName>ppt_y</p:attrName>
                                        </p:attrNameLst>
                                      </p:cBhvr>
                                    </p:animMotion>
                                    <p:animEffect transition="in" filter="fade">
                                      <p:cBhvr>
                                        <p:cTn id="19" dur="1000"/>
                                        <p:tgtEl>
                                          <p:spTgt spid="44052"/>
                                        </p:tgtEl>
                                      </p:cBhvr>
                                    </p:animEffect>
                                  </p:childTnLst>
                                </p:cTn>
                              </p:par>
                              <p:par>
                                <p:cTn id="20" presetID="52" presetClass="entr" presetSubtype="0" fill="hold" grpId="1" nodeType="withEffect">
                                  <p:stCondLst>
                                    <p:cond delay="0"/>
                                  </p:stCondLst>
                                  <p:childTnLst>
                                    <p:set>
                                      <p:cBhvr>
                                        <p:cTn id="21" dur="1" fill="hold">
                                          <p:stCondLst>
                                            <p:cond delay="0"/>
                                          </p:stCondLst>
                                        </p:cTn>
                                        <p:tgtEl>
                                          <p:spTgt spid="44056"/>
                                        </p:tgtEl>
                                        <p:attrNameLst>
                                          <p:attrName>style.visibility</p:attrName>
                                        </p:attrNameLst>
                                      </p:cBhvr>
                                      <p:to>
                                        <p:strVal val="visible"/>
                                      </p:to>
                                    </p:set>
                                    <p:animScale>
                                      <p:cBhvr>
                                        <p:cTn id="22" dur="1000" decel="50000" fill="hold">
                                          <p:stCondLst>
                                            <p:cond delay="0"/>
                                          </p:stCondLst>
                                        </p:cTn>
                                        <p:tgtEl>
                                          <p:spTgt spid="440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4056"/>
                                        </p:tgtEl>
                                        <p:attrNameLst>
                                          <p:attrName>ppt_x</p:attrName>
                                          <p:attrName>ppt_y</p:attrName>
                                        </p:attrNameLst>
                                      </p:cBhvr>
                                    </p:animMotion>
                                    <p:animEffect transition="in" filter="fade">
                                      <p:cBhvr>
                                        <p:cTn id="24" dur="1000"/>
                                        <p:tgtEl>
                                          <p:spTgt spid="44056"/>
                                        </p:tgtEl>
                                      </p:cBhvr>
                                    </p:animEffect>
                                  </p:childTnLst>
                                </p:cTn>
                              </p:par>
                              <p:par>
                                <p:cTn id="25" presetID="52" presetClass="entr" presetSubtype="0" fill="hold" grpId="1" nodeType="withEffect">
                                  <p:stCondLst>
                                    <p:cond delay="0"/>
                                  </p:stCondLst>
                                  <p:childTnLst>
                                    <p:set>
                                      <p:cBhvr>
                                        <p:cTn id="26" dur="1" fill="hold">
                                          <p:stCondLst>
                                            <p:cond delay="0"/>
                                          </p:stCondLst>
                                        </p:cTn>
                                        <p:tgtEl>
                                          <p:spTgt spid="293917"/>
                                        </p:tgtEl>
                                        <p:attrNameLst>
                                          <p:attrName>style.visibility</p:attrName>
                                        </p:attrNameLst>
                                      </p:cBhvr>
                                      <p:to>
                                        <p:strVal val="visible"/>
                                      </p:to>
                                    </p:set>
                                    <p:animScale>
                                      <p:cBhvr>
                                        <p:cTn id="27" dur="1000" decel="50000" fill="hold">
                                          <p:stCondLst>
                                            <p:cond delay="0"/>
                                          </p:stCondLst>
                                        </p:cTn>
                                        <p:tgtEl>
                                          <p:spTgt spid="2939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93917"/>
                                        </p:tgtEl>
                                        <p:attrNameLst>
                                          <p:attrName>ppt_x</p:attrName>
                                          <p:attrName>ppt_y</p:attrName>
                                        </p:attrNameLst>
                                      </p:cBhvr>
                                    </p:animMotion>
                                    <p:animEffect transition="in" filter="fade">
                                      <p:cBhvr>
                                        <p:cTn id="29" dur="1000"/>
                                        <p:tgtEl>
                                          <p:spTgt spid="293917"/>
                                        </p:tgtEl>
                                      </p:cBhvr>
                                    </p:animEffect>
                                  </p:childTnLst>
                                </p:cTn>
                              </p:par>
                              <p:par>
                                <p:cTn id="30" presetID="52" presetClass="entr" presetSubtype="0" fill="hold" grpId="1" nodeType="withEffect">
                                  <p:stCondLst>
                                    <p:cond delay="0"/>
                                  </p:stCondLst>
                                  <p:childTnLst>
                                    <p:set>
                                      <p:cBhvr>
                                        <p:cTn id="31" dur="1" fill="hold">
                                          <p:stCondLst>
                                            <p:cond delay="0"/>
                                          </p:stCondLst>
                                        </p:cTn>
                                        <p:tgtEl>
                                          <p:spTgt spid="100"/>
                                        </p:tgtEl>
                                        <p:attrNameLst>
                                          <p:attrName>style.visibility</p:attrName>
                                        </p:attrNameLst>
                                      </p:cBhvr>
                                      <p:to>
                                        <p:strVal val="visible"/>
                                      </p:to>
                                    </p:set>
                                    <p:animScale>
                                      <p:cBhvr>
                                        <p:cTn id="32" dur="1000" decel="50000" fill="hold">
                                          <p:stCondLst>
                                            <p:cond delay="0"/>
                                          </p:stCondLst>
                                        </p:cTn>
                                        <p:tgtEl>
                                          <p:spTgt spid="1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00"/>
                                        </p:tgtEl>
                                        <p:attrNameLst>
                                          <p:attrName>ppt_x</p:attrName>
                                          <p:attrName>ppt_y</p:attrName>
                                        </p:attrNameLst>
                                      </p:cBhvr>
                                    </p:animMotion>
                                    <p:animEffect transition="in" filter="fade">
                                      <p:cBhvr>
                                        <p:cTn id="34" dur="10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52" presetClass="entr" presetSubtype="0" fill="hold" grpId="0" nodeType="clickEffect">
                                  <p:stCondLst>
                                    <p:cond delay="0"/>
                                  </p:stCondLst>
                                  <p:childTnLst>
                                    <p:set>
                                      <p:cBhvr>
                                        <p:cTn id="38" dur="1" fill="hold">
                                          <p:stCondLst>
                                            <p:cond delay="0"/>
                                          </p:stCondLst>
                                        </p:cTn>
                                        <p:tgtEl>
                                          <p:spTgt spid="44046"/>
                                        </p:tgtEl>
                                        <p:attrNameLst>
                                          <p:attrName>style.visibility</p:attrName>
                                        </p:attrNameLst>
                                      </p:cBhvr>
                                      <p:to>
                                        <p:strVal val="visible"/>
                                      </p:to>
                                    </p:set>
                                    <p:animScale>
                                      <p:cBhvr>
                                        <p:cTn id="39" dur="1000" decel="50000" fill="hold">
                                          <p:stCondLst>
                                            <p:cond delay="0"/>
                                          </p:stCondLst>
                                        </p:cTn>
                                        <p:tgtEl>
                                          <p:spTgt spid="440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44046"/>
                                        </p:tgtEl>
                                        <p:attrNameLst>
                                          <p:attrName>ppt_x</p:attrName>
                                          <p:attrName>ppt_y</p:attrName>
                                        </p:attrNameLst>
                                      </p:cBhvr>
                                    </p:animMotion>
                                    <p:animEffect transition="in" filter="fade">
                                      <p:cBhvr>
                                        <p:cTn id="41" dur="1000"/>
                                        <p:tgtEl>
                                          <p:spTgt spid="44046"/>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44047"/>
                                        </p:tgtEl>
                                        <p:attrNameLst>
                                          <p:attrName>style.visibility</p:attrName>
                                        </p:attrNameLst>
                                      </p:cBhvr>
                                      <p:to>
                                        <p:strVal val="visible"/>
                                      </p:to>
                                    </p:set>
                                    <p:animScale>
                                      <p:cBhvr>
                                        <p:cTn id="44" dur="1000" decel="50000" fill="hold">
                                          <p:stCondLst>
                                            <p:cond delay="0"/>
                                          </p:stCondLst>
                                        </p:cTn>
                                        <p:tgtEl>
                                          <p:spTgt spid="440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44047"/>
                                        </p:tgtEl>
                                        <p:attrNameLst>
                                          <p:attrName>ppt_x</p:attrName>
                                          <p:attrName>ppt_y</p:attrName>
                                        </p:attrNameLst>
                                      </p:cBhvr>
                                    </p:animMotion>
                                    <p:animEffect transition="in" filter="fade">
                                      <p:cBhvr>
                                        <p:cTn id="46" dur="1000"/>
                                        <p:tgtEl>
                                          <p:spTgt spid="44047"/>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44058"/>
                                        </p:tgtEl>
                                        <p:attrNameLst>
                                          <p:attrName>style.visibility</p:attrName>
                                        </p:attrNameLst>
                                      </p:cBhvr>
                                      <p:to>
                                        <p:strVal val="visible"/>
                                      </p:to>
                                    </p:set>
                                    <p:animScale>
                                      <p:cBhvr>
                                        <p:cTn id="49" dur="1000" decel="50000" fill="hold">
                                          <p:stCondLst>
                                            <p:cond delay="0"/>
                                          </p:stCondLst>
                                        </p:cTn>
                                        <p:tgtEl>
                                          <p:spTgt spid="440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44058"/>
                                        </p:tgtEl>
                                        <p:attrNameLst>
                                          <p:attrName>ppt_x</p:attrName>
                                          <p:attrName>ppt_y</p:attrName>
                                        </p:attrNameLst>
                                      </p:cBhvr>
                                    </p:animMotion>
                                    <p:animEffect transition="in" filter="fade">
                                      <p:cBhvr>
                                        <p:cTn id="51" dur="1000"/>
                                        <p:tgtEl>
                                          <p:spTgt spid="44058"/>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44061"/>
                                        </p:tgtEl>
                                        <p:attrNameLst>
                                          <p:attrName>style.visibility</p:attrName>
                                        </p:attrNameLst>
                                      </p:cBhvr>
                                      <p:to>
                                        <p:strVal val="visible"/>
                                      </p:to>
                                    </p:set>
                                    <p:animScale>
                                      <p:cBhvr>
                                        <p:cTn id="54" dur="1000" decel="50000" fill="hold">
                                          <p:stCondLst>
                                            <p:cond delay="0"/>
                                          </p:stCondLst>
                                        </p:cTn>
                                        <p:tgtEl>
                                          <p:spTgt spid="440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44061"/>
                                        </p:tgtEl>
                                        <p:attrNameLst>
                                          <p:attrName>ppt_x</p:attrName>
                                          <p:attrName>ppt_y</p:attrName>
                                        </p:attrNameLst>
                                      </p:cBhvr>
                                    </p:animMotion>
                                    <p:animEffect transition="in" filter="fade">
                                      <p:cBhvr>
                                        <p:cTn id="56" dur="1000"/>
                                        <p:tgtEl>
                                          <p:spTgt spid="44061"/>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Scale>
                                      <p:cBhvr>
                                        <p:cTn id="5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6"/>
                                        </p:tgtEl>
                                        <p:attrNameLst>
                                          <p:attrName>ppt_x</p:attrName>
                                          <p:attrName>ppt_y</p:attrName>
                                        </p:attrNameLst>
                                      </p:cBhvr>
                                    </p:animMotion>
                                    <p:animEffect transition="in" filter="fade">
                                      <p:cBhvr>
                                        <p:cTn id="61" dur="1000"/>
                                        <p:tgtEl>
                                          <p:spTgt spid="6"/>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3"/>
                                        </p:tgtEl>
                                        <p:attrNameLst>
                                          <p:attrName>style.visibility</p:attrName>
                                        </p:attrNameLst>
                                      </p:cBhvr>
                                      <p:to>
                                        <p:strVal val="visible"/>
                                      </p:to>
                                    </p:set>
                                    <p:animScale>
                                      <p:cBhvr>
                                        <p:cTn id="6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3"/>
                                        </p:tgtEl>
                                        <p:attrNameLst>
                                          <p:attrName>ppt_x</p:attrName>
                                          <p:attrName>ppt_y</p:attrName>
                                        </p:attrNameLst>
                                      </p:cBhvr>
                                    </p:animMotion>
                                    <p:animEffect transition="in" filter="fade">
                                      <p:cBhvr>
                                        <p:cTn id="66" dur="1000"/>
                                        <p:tgtEl>
                                          <p:spTgt spid="3"/>
                                        </p:tgtEl>
                                      </p:cBhvr>
                                    </p:animEffect>
                                  </p:childTnLst>
                                </p:cTn>
                              </p:par>
                            </p:childTnLst>
                          </p:cTn>
                        </p:par>
                      </p:childTnLst>
                    </p:cTn>
                  </p:par>
                  <p:par>
                    <p:cTn id="67" fill="hold">
                      <p:stCondLst>
                        <p:cond delay="indefinite"/>
                      </p:stCondLst>
                      <p:childTnLst>
                        <p:par>
                          <p:cTn id="68" fill="hold">
                            <p:stCondLst>
                              <p:cond delay="0"/>
                            </p:stCondLst>
                            <p:childTnLst>
                              <p:par>
                                <p:cTn id="69" presetID="52" presetClass="entr" presetSubtype="0" fill="hold" grpId="0" nodeType="clickEffect">
                                  <p:stCondLst>
                                    <p:cond delay="0"/>
                                  </p:stCondLst>
                                  <p:childTnLst>
                                    <p:set>
                                      <p:cBhvr>
                                        <p:cTn id="70" dur="1" fill="hold">
                                          <p:stCondLst>
                                            <p:cond delay="0"/>
                                          </p:stCondLst>
                                        </p:cTn>
                                        <p:tgtEl>
                                          <p:spTgt spid="4"/>
                                        </p:tgtEl>
                                        <p:attrNameLst>
                                          <p:attrName>style.visibility</p:attrName>
                                        </p:attrNameLst>
                                      </p:cBhvr>
                                      <p:to>
                                        <p:strVal val="visible"/>
                                      </p:to>
                                    </p:set>
                                    <p:animScale>
                                      <p:cBhvr>
                                        <p:cTn id="7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4"/>
                                        </p:tgtEl>
                                        <p:attrNameLst>
                                          <p:attrName>ppt_x</p:attrName>
                                          <p:attrName>ppt_y</p:attrName>
                                        </p:attrNameLst>
                                      </p:cBhvr>
                                    </p:animMotion>
                                    <p:animEffect transition="in" filter="fade">
                                      <p:cBhvr>
                                        <p:cTn id="73" dur="1000"/>
                                        <p:tgtEl>
                                          <p:spTgt spid="4"/>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44048"/>
                                        </p:tgtEl>
                                        <p:attrNameLst>
                                          <p:attrName>style.visibility</p:attrName>
                                        </p:attrNameLst>
                                      </p:cBhvr>
                                      <p:to>
                                        <p:strVal val="visible"/>
                                      </p:to>
                                    </p:set>
                                    <p:animScale>
                                      <p:cBhvr>
                                        <p:cTn id="76" dur="1000" decel="50000" fill="hold">
                                          <p:stCondLst>
                                            <p:cond delay="0"/>
                                          </p:stCondLst>
                                        </p:cTn>
                                        <p:tgtEl>
                                          <p:spTgt spid="440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44048"/>
                                        </p:tgtEl>
                                        <p:attrNameLst>
                                          <p:attrName>ppt_x</p:attrName>
                                          <p:attrName>ppt_y</p:attrName>
                                        </p:attrNameLst>
                                      </p:cBhvr>
                                    </p:animMotion>
                                    <p:animEffect transition="in" filter="fade">
                                      <p:cBhvr>
                                        <p:cTn id="78" dur="1000"/>
                                        <p:tgtEl>
                                          <p:spTgt spid="44048"/>
                                        </p:tgtEl>
                                      </p:cBhvr>
                                    </p:animEffect>
                                  </p:childTnLst>
                                </p:cTn>
                              </p:par>
                              <p:par>
                                <p:cTn id="79" presetID="52" presetClass="entr" presetSubtype="0" fill="hold" grpId="0" nodeType="withEffect">
                                  <p:stCondLst>
                                    <p:cond delay="0"/>
                                  </p:stCondLst>
                                  <p:childTnLst>
                                    <p:set>
                                      <p:cBhvr>
                                        <p:cTn id="80" dur="1" fill="hold">
                                          <p:stCondLst>
                                            <p:cond delay="0"/>
                                          </p:stCondLst>
                                        </p:cTn>
                                        <p:tgtEl>
                                          <p:spTgt spid="44049"/>
                                        </p:tgtEl>
                                        <p:attrNameLst>
                                          <p:attrName>style.visibility</p:attrName>
                                        </p:attrNameLst>
                                      </p:cBhvr>
                                      <p:to>
                                        <p:strVal val="visible"/>
                                      </p:to>
                                    </p:set>
                                    <p:animScale>
                                      <p:cBhvr>
                                        <p:cTn id="81" dur="1000" decel="50000" fill="hold">
                                          <p:stCondLst>
                                            <p:cond delay="0"/>
                                          </p:stCondLst>
                                        </p:cTn>
                                        <p:tgtEl>
                                          <p:spTgt spid="440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44049"/>
                                        </p:tgtEl>
                                        <p:attrNameLst>
                                          <p:attrName>ppt_x</p:attrName>
                                          <p:attrName>ppt_y</p:attrName>
                                        </p:attrNameLst>
                                      </p:cBhvr>
                                    </p:animMotion>
                                    <p:animEffect transition="in" filter="fade">
                                      <p:cBhvr>
                                        <p:cTn id="83" dur="1000"/>
                                        <p:tgtEl>
                                          <p:spTgt spid="44049"/>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44059"/>
                                        </p:tgtEl>
                                        <p:attrNameLst>
                                          <p:attrName>style.visibility</p:attrName>
                                        </p:attrNameLst>
                                      </p:cBhvr>
                                      <p:to>
                                        <p:strVal val="visible"/>
                                      </p:to>
                                    </p:set>
                                    <p:animScale>
                                      <p:cBhvr>
                                        <p:cTn id="86" dur="1000" decel="50000" fill="hold">
                                          <p:stCondLst>
                                            <p:cond delay="0"/>
                                          </p:stCondLst>
                                        </p:cTn>
                                        <p:tgtEl>
                                          <p:spTgt spid="440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44059"/>
                                        </p:tgtEl>
                                        <p:attrNameLst>
                                          <p:attrName>ppt_x</p:attrName>
                                          <p:attrName>ppt_y</p:attrName>
                                        </p:attrNameLst>
                                      </p:cBhvr>
                                    </p:animMotion>
                                    <p:animEffect transition="in" filter="fade">
                                      <p:cBhvr>
                                        <p:cTn id="88" dur="1000"/>
                                        <p:tgtEl>
                                          <p:spTgt spid="44059"/>
                                        </p:tgtEl>
                                      </p:cBhvr>
                                    </p:animEffect>
                                  </p:childTnLst>
                                </p:cTn>
                              </p:par>
                              <p:par>
                                <p:cTn id="89" presetID="52" presetClass="entr" presetSubtype="0" fill="hold" grpId="0" nodeType="withEffect">
                                  <p:stCondLst>
                                    <p:cond delay="0"/>
                                  </p:stCondLst>
                                  <p:childTnLst>
                                    <p:set>
                                      <p:cBhvr>
                                        <p:cTn id="90" dur="1" fill="hold">
                                          <p:stCondLst>
                                            <p:cond delay="0"/>
                                          </p:stCondLst>
                                        </p:cTn>
                                        <p:tgtEl>
                                          <p:spTgt spid="7"/>
                                        </p:tgtEl>
                                        <p:attrNameLst>
                                          <p:attrName>style.visibility</p:attrName>
                                        </p:attrNameLst>
                                      </p:cBhvr>
                                      <p:to>
                                        <p:strVal val="visible"/>
                                      </p:to>
                                    </p:set>
                                    <p:animScale>
                                      <p:cBhvr>
                                        <p:cTn id="9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7"/>
                                        </p:tgtEl>
                                        <p:attrNameLst>
                                          <p:attrName>ppt_x</p:attrName>
                                          <p:attrName>ppt_y</p:attrName>
                                        </p:attrNameLst>
                                      </p:cBhvr>
                                    </p:animMotion>
                                    <p:animEffect transition="in" filter="fade">
                                      <p:cBhvr>
                                        <p:cTn id="93" dur="1000"/>
                                        <p:tgtEl>
                                          <p:spTgt spid="7"/>
                                        </p:tgtEl>
                                      </p:cBhvr>
                                    </p:animEffect>
                                  </p:childTnLst>
                                </p:cTn>
                              </p:par>
                              <p:par>
                                <p:cTn id="94" presetID="52" presetClass="entr" presetSubtype="0" fill="hold" grpId="0" nodeType="withEffect">
                                  <p:stCondLst>
                                    <p:cond delay="0"/>
                                  </p:stCondLst>
                                  <p:childTnLst>
                                    <p:set>
                                      <p:cBhvr>
                                        <p:cTn id="95" dur="1" fill="hold">
                                          <p:stCondLst>
                                            <p:cond delay="0"/>
                                          </p:stCondLst>
                                        </p:cTn>
                                        <p:tgtEl>
                                          <p:spTgt spid="44065"/>
                                        </p:tgtEl>
                                        <p:attrNameLst>
                                          <p:attrName>style.visibility</p:attrName>
                                        </p:attrNameLst>
                                      </p:cBhvr>
                                      <p:to>
                                        <p:strVal val="visible"/>
                                      </p:to>
                                    </p:set>
                                    <p:animScale>
                                      <p:cBhvr>
                                        <p:cTn id="96" dur="1000" decel="50000" fill="hold">
                                          <p:stCondLst>
                                            <p:cond delay="0"/>
                                          </p:stCondLst>
                                        </p:cTn>
                                        <p:tgtEl>
                                          <p:spTgt spid="440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7" dur="1000" decel="50000" fill="hold">
                                          <p:stCondLst>
                                            <p:cond delay="0"/>
                                          </p:stCondLst>
                                        </p:cTn>
                                        <p:tgtEl>
                                          <p:spTgt spid="44065"/>
                                        </p:tgtEl>
                                        <p:attrNameLst>
                                          <p:attrName>ppt_x</p:attrName>
                                          <p:attrName>ppt_y</p:attrName>
                                        </p:attrNameLst>
                                      </p:cBhvr>
                                    </p:animMotion>
                                    <p:animEffect transition="in" filter="fade">
                                      <p:cBhvr>
                                        <p:cTn id="98" dur="1000"/>
                                        <p:tgtEl>
                                          <p:spTgt spid="44065"/>
                                        </p:tgtEl>
                                      </p:cBhvr>
                                    </p:animEffect>
                                  </p:childTnLst>
                                </p:cTn>
                              </p:par>
                            </p:childTnLst>
                          </p:cTn>
                        </p:par>
                      </p:childTnLst>
                    </p:cTn>
                  </p:par>
                  <p:par>
                    <p:cTn id="99" fill="hold">
                      <p:stCondLst>
                        <p:cond delay="indefinite"/>
                      </p:stCondLst>
                      <p:childTnLst>
                        <p:par>
                          <p:cTn id="100" fill="hold">
                            <p:stCondLst>
                              <p:cond delay="0"/>
                            </p:stCondLst>
                            <p:childTnLst>
                              <p:par>
                                <p:cTn id="101" presetID="52" presetClass="entr" presetSubtype="0" fill="hold" grpId="0" nodeType="clickEffect">
                                  <p:stCondLst>
                                    <p:cond delay="0"/>
                                  </p:stCondLst>
                                  <p:childTnLst>
                                    <p:set>
                                      <p:cBhvr>
                                        <p:cTn id="102" dur="1" fill="hold">
                                          <p:stCondLst>
                                            <p:cond delay="0"/>
                                          </p:stCondLst>
                                        </p:cTn>
                                        <p:tgtEl>
                                          <p:spTgt spid="44050"/>
                                        </p:tgtEl>
                                        <p:attrNameLst>
                                          <p:attrName>style.visibility</p:attrName>
                                        </p:attrNameLst>
                                      </p:cBhvr>
                                      <p:to>
                                        <p:strVal val="visible"/>
                                      </p:to>
                                    </p:set>
                                    <p:animScale>
                                      <p:cBhvr>
                                        <p:cTn id="103" dur="1000" decel="50000" fill="hold">
                                          <p:stCondLst>
                                            <p:cond delay="0"/>
                                          </p:stCondLst>
                                        </p:cTn>
                                        <p:tgtEl>
                                          <p:spTgt spid="440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4" dur="1000" decel="50000" fill="hold">
                                          <p:stCondLst>
                                            <p:cond delay="0"/>
                                          </p:stCondLst>
                                        </p:cTn>
                                        <p:tgtEl>
                                          <p:spTgt spid="44050"/>
                                        </p:tgtEl>
                                        <p:attrNameLst>
                                          <p:attrName>ppt_x</p:attrName>
                                          <p:attrName>ppt_y</p:attrName>
                                        </p:attrNameLst>
                                      </p:cBhvr>
                                    </p:animMotion>
                                    <p:animEffect transition="in" filter="fade">
                                      <p:cBhvr>
                                        <p:cTn id="105" dur="1000"/>
                                        <p:tgtEl>
                                          <p:spTgt spid="44050"/>
                                        </p:tgtEl>
                                      </p:cBhvr>
                                    </p:animEffect>
                                  </p:childTnLst>
                                </p:cTn>
                              </p:par>
                              <p:par>
                                <p:cTn id="106" presetID="52" presetClass="entr" presetSubtype="0" fill="hold" grpId="0" nodeType="withEffect">
                                  <p:stCondLst>
                                    <p:cond delay="0"/>
                                  </p:stCondLst>
                                  <p:childTnLst>
                                    <p:set>
                                      <p:cBhvr>
                                        <p:cTn id="107" dur="1" fill="hold">
                                          <p:stCondLst>
                                            <p:cond delay="0"/>
                                          </p:stCondLst>
                                        </p:cTn>
                                        <p:tgtEl>
                                          <p:spTgt spid="44051"/>
                                        </p:tgtEl>
                                        <p:attrNameLst>
                                          <p:attrName>style.visibility</p:attrName>
                                        </p:attrNameLst>
                                      </p:cBhvr>
                                      <p:to>
                                        <p:strVal val="visible"/>
                                      </p:to>
                                    </p:set>
                                    <p:animScale>
                                      <p:cBhvr>
                                        <p:cTn id="108" dur="1000" decel="50000" fill="hold">
                                          <p:stCondLst>
                                            <p:cond delay="0"/>
                                          </p:stCondLst>
                                        </p:cTn>
                                        <p:tgtEl>
                                          <p:spTgt spid="440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9" dur="1000" decel="50000" fill="hold">
                                          <p:stCondLst>
                                            <p:cond delay="0"/>
                                          </p:stCondLst>
                                        </p:cTn>
                                        <p:tgtEl>
                                          <p:spTgt spid="44051"/>
                                        </p:tgtEl>
                                        <p:attrNameLst>
                                          <p:attrName>ppt_x</p:attrName>
                                          <p:attrName>ppt_y</p:attrName>
                                        </p:attrNameLst>
                                      </p:cBhvr>
                                    </p:animMotion>
                                    <p:animEffect transition="in" filter="fade">
                                      <p:cBhvr>
                                        <p:cTn id="110" dur="1000"/>
                                        <p:tgtEl>
                                          <p:spTgt spid="44051"/>
                                        </p:tgtEl>
                                      </p:cBhvr>
                                    </p:animEffect>
                                  </p:childTnLst>
                                </p:cTn>
                              </p:par>
                              <p:par>
                                <p:cTn id="111" presetID="52" presetClass="entr" presetSubtype="0" fill="hold" grpId="0" nodeType="withEffect">
                                  <p:stCondLst>
                                    <p:cond delay="0"/>
                                  </p:stCondLst>
                                  <p:childTnLst>
                                    <p:set>
                                      <p:cBhvr>
                                        <p:cTn id="112" dur="1" fill="hold">
                                          <p:stCondLst>
                                            <p:cond delay="0"/>
                                          </p:stCondLst>
                                        </p:cTn>
                                        <p:tgtEl>
                                          <p:spTgt spid="44060"/>
                                        </p:tgtEl>
                                        <p:attrNameLst>
                                          <p:attrName>style.visibility</p:attrName>
                                        </p:attrNameLst>
                                      </p:cBhvr>
                                      <p:to>
                                        <p:strVal val="visible"/>
                                      </p:to>
                                    </p:set>
                                    <p:animScale>
                                      <p:cBhvr>
                                        <p:cTn id="113" dur="1000" decel="50000" fill="hold">
                                          <p:stCondLst>
                                            <p:cond delay="0"/>
                                          </p:stCondLst>
                                        </p:cTn>
                                        <p:tgtEl>
                                          <p:spTgt spid="440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4" dur="1000" decel="50000" fill="hold">
                                          <p:stCondLst>
                                            <p:cond delay="0"/>
                                          </p:stCondLst>
                                        </p:cTn>
                                        <p:tgtEl>
                                          <p:spTgt spid="44060"/>
                                        </p:tgtEl>
                                        <p:attrNameLst>
                                          <p:attrName>ppt_x</p:attrName>
                                          <p:attrName>ppt_y</p:attrName>
                                        </p:attrNameLst>
                                      </p:cBhvr>
                                    </p:animMotion>
                                    <p:animEffect transition="in" filter="fade">
                                      <p:cBhvr>
                                        <p:cTn id="115" dur="1000"/>
                                        <p:tgtEl>
                                          <p:spTgt spid="44060"/>
                                        </p:tgtEl>
                                      </p:cBhvr>
                                    </p:animEffect>
                                  </p:childTnLst>
                                </p:cTn>
                              </p:par>
                              <p:par>
                                <p:cTn id="116" presetID="52" presetClass="entr" presetSubtype="0" fill="hold" grpId="0" nodeType="withEffect">
                                  <p:stCondLst>
                                    <p:cond delay="0"/>
                                  </p:stCondLst>
                                  <p:childTnLst>
                                    <p:set>
                                      <p:cBhvr>
                                        <p:cTn id="117" dur="1" fill="hold">
                                          <p:stCondLst>
                                            <p:cond delay="0"/>
                                          </p:stCondLst>
                                        </p:cTn>
                                        <p:tgtEl>
                                          <p:spTgt spid="8"/>
                                        </p:tgtEl>
                                        <p:attrNameLst>
                                          <p:attrName>style.visibility</p:attrName>
                                        </p:attrNameLst>
                                      </p:cBhvr>
                                      <p:to>
                                        <p:strVal val="visible"/>
                                      </p:to>
                                    </p:set>
                                    <p:animScale>
                                      <p:cBhvr>
                                        <p:cTn id="1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9" dur="1000" decel="50000" fill="hold">
                                          <p:stCondLst>
                                            <p:cond delay="0"/>
                                          </p:stCondLst>
                                        </p:cTn>
                                        <p:tgtEl>
                                          <p:spTgt spid="8"/>
                                        </p:tgtEl>
                                        <p:attrNameLst>
                                          <p:attrName>ppt_x</p:attrName>
                                          <p:attrName>ppt_y</p:attrName>
                                        </p:attrNameLst>
                                      </p:cBhvr>
                                    </p:animMotion>
                                    <p:animEffect transition="in" filter="fade">
                                      <p:cBhvr>
                                        <p:cTn id="120" dur="1000"/>
                                        <p:tgtEl>
                                          <p:spTgt spid="8"/>
                                        </p:tgtEl>
                                      </p:cBhvr>
                                    </p:animEffect>
                                  </p:childTnLst>
                                </p:cTn>
                              </p:par>
                              <p:par>
                                <p:cTn id="121" presetID="52" presetClass="entr" presetSubtype="0" fill="hold" grpId="0" nodeType="withEffect">
                                  <p:stCondLst>
                                    <p:cond delay="0"/>
                                  </p:stCondLst>
                                  <p:childTnLst>
                                    <p:set>
                                      <p:cBhvr>
                                        <p:cTn id="122" dur="1" fill="hold">
                                          <p:stCondLst>
                                            <p:cond delay="0"/>
                                          </p:stCondLst>
                                        </p:cTn>
                                        <p:tgtEl>
                                          <p:spTgt spid="44066"/>
                                        </p:tgtEl>
                                        <p:attrNameLst>
                                          <p:attrName>style.visibility</p:attrName>
                                        </p:attrNameLst>
                                      </p:cBhvr>
                                      <p:to>
                                        <p:strVal val="visible"/>
                                      </p:to>
                                    </p:set>
                                    <p:animScale>
                                      <p:cBhvr>
                                        <p:cTn id="123" dur="1000" decel="50000" fill="hold">
                                          <p:stCondLst>
                                            <p:cond delay="0"/>
                                          </p:stCondLst>
                                        </p:cTn>
                                        <p:tgtEl>
                                          <p:spTgt spid="440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4" dur="1000" decel="50000" fill="hold">
                                          <p:stCondLst>
                                            <p:cond delay="0"/>
                                          </p:stCondLst>
                                        </p:cTn>
                                        <p:tgtEl>
                                          <p:spTgt spid="44066"/>
                                        </p:tgtEl>
                                        <p:attrNameLst>
                                          <p:attrName>ppt_x</p:attrName>
                                          <p:attrName>ppt_y</p:attrName>
                                        </p:attrNameLst>
                                      </p:cBhvr>
                                    </p:animMotion>
                                    <p:animEffect transition="in" filter="fade">
                                      <p:cBhvr>
                                        <p:cTn id="125" dur="1000"/>
                                        <p:tgtEl>
                                          <p:spTgt spid="44066"/>
                                        </p:tgtEl>
                                      </p:cBhvr>
                                    </p:animEffect>
                                  </p:childTnLst>
                                </p:cTn>
                              </p:par>
                              <p:par>
                                <p:cTn id="126" presetID="52" presetClass="entr" presetSubtype="0" fill="hold" grpId="0" nodeType="withEffect">
                                  <p:stCondLst>
                                    <p:cond delay="0"/>
                                  </p:stCondLst>
                                  <p:childTnLst>
                                    <p:set>
                                      <p:cBhvr>
                                        <p:cTn id="127" dur="1" fill="hold">
                                          <p:stCondLst>
                                            <p:cond delay="0"/>
                                          </p:stCondLst>
                                        </p:cTn>
                                        <p:tgtEl>
                                          <p:spTgt spid="5"/>
                                        </p:tgtEl>
                                        <p:attrNameLst>
                                          <p:attrName>style.visibility</p:attrName>
                                        </p:attrNameLst>
                                      </p:cBhvr>
                                      <p:to>
                                        <p:strVal val="visible"/>
                                      </p:to>
                                    </p:set>
                                    <p:animScale>
                                      <p:cBhvr>
                                        <p:cTn id="128"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9" dur="1000" decel="50000" fill="hold">
                                          <p:stCondLst>
                                            <p:cond delay="0"/>
                                          </p:stCondLst>
                                        </p:cTn>
                                        <p:tgtEl>
                                          <p:spTgt spid="5"/>
                                        </p:tgtEl>
                                        <p:attrNameLst>
                                          <p:attrName>ppt_x</p:attrName>
                                          <p:attrName>ppt_y</p:attrName>
                                        </p:attrNameLst>
                                      </p:cBhvr>
                                    </p:animMotion>
                                    <p:animEffect transition="in" filter="fade">
                                      <p:cBhvr>
                                        <p:cTn id="1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4" grpId="0" animBg="1"/>
      <p:bldP spid="44044" grpId="1" animBg="1"/>
      <p:bldP spid="44045" grpId="0" animBg="1"/>
      <p:bldP spid="44045" grpId="1" animBg="1"/>
      <p:bldP spid="44046" grpId="0" animBg="1"/>
      <p:bldP spid="44047" grpId="0" animBg="1"/>
      <p:bldP spid="44048" grpId="0" animBg="1"/>
      <p:bldP spid="44049" grpId="0" animBg="1"/>
      <p:bldP spid="44050" grpId="0" animBg="1"/>
      <p:bldP spid="44051" grpId="0" animBg="1"/>
      <p:bldP spid="44052" grpId="0"/>
      <p:bldP spid="44052" grpId="1"/>
      <p:bldP spid="44056" grpId="0" animBg="1"/>
      <p:bldP spid="44056" grpId="1" animBg="1"/>
      <p:bldP spid="293917" grpId="0"/>
      <p:bldP spid="293917" grpId="1"/>
      <p:bldP spid="44058" grpId="0" animBg="1"/>
      <p:bldP spid="44059" grpId="0" animBg="1"/>
      <p:bldP spid="44060" grpId="0" animBg="1"/>
      <p:bldP spid="44061" grpId="0"/>
      <p:bldP spid="6" grpId="0"/>
      <p:bldP spid="7" grpId="0"/>
      <p:bldP spid="8" grpId="0"/>
      <p:bldP spid="44065" grpId="0"/>
      <p:bldP spid="44066" grpId="0"/>
      <p:bldP spid="100" grpId="0"/>
      <p:bldP spid="100" grpId="1"/>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0" y="1811338"/>
            <a:ext cx="9144000" cy="20986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3" name="等腰三角形 2"/>
          <p:cNvSpPr/>
          <p:nvPr/>
        </p:nvSpPr>
        <p:spPr>
          <a:xfrm>
            <a:off x="1730375" y="293688"/>
            <a:ext cx="284163" cy="346075"/>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99" name="矩形 98"/>
          <p:cNvSpPr/>
          <p:nvPr/>
        </p:nvSpPr>
        <p:spPr>
          <a:xfrm rot="19904095">
            <a:off x="2308225" y="2470150"/>
            <a:ext cx="981075" cy="9794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z="6000" b="1" strike="noStrike" noProof="1">
                <a:latin typeface="微软雅黑" panose="020B0503020204020204" charset="-122"/>
                <a:ea typeface="微软雅黑" panose="020B0503020204020204" charset="-122"/>
              </a:rPr>
              <a:t>谢</a:t>
            </a:r>
            <a:endParaRPr lang="zh-CN" altLang="en-US" sz="6000" b="1" strike="noStrike" noProof="1">
              <a:latin typeface="微软雅黑" panose="020B0503020204020204" charset="-122"/>
              <a:ea typeface="微软雅黑" panose="020B0503020204020204" charset="-122"/>
            </a:endParaRPr>
          </a:p>
        </p:txBody>
      </p:sp>
      <p:sp>
        <p:nvSpPr>
          <p:cNvPr id="100" name="矩形 99"/>
          <p:cNvSpPr/>
          <p:nvPr/>
        </p:nvSpPr>
        <p:spPr>
          <a:xfrm rot="242361">
            <a:off x="3189288" y="2370138"/>
            <a:ext cx="979488" cy="9810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z="6000" b="1" strike="noStrike" noProof="1" smtClean="0">
                <a:latin typeface="微软雅黑" panose="020B0503020204020204" charset="-122"/>
                <a:ea typeface="微软雅黑" panose="020B0503020204020204" charset="-122"/>
              </a:rPr>
              <a:t>谢</a:t>
            </a:r>
            <a:endParaRPr lang="zh-CN" altLang="en-US" sz="6000" b="1" strike="noStrike" noProof="1">
              <a:latin typeface="微软雅黑" panose="020B0503020204020204" charset="-122"/>
              <a:ea typeface="微软雅黑" panose="020B0503020204020204" charset="-122"/>
            </a:endParaRPr>
          </a:p>
        </p:txBody>
      </p:sp>
      <p:sp>
        <p:nvSpPr>
          <p:cNvPr id="101" name="矩形 100"/>
          <p:cNvSpPr/>
          <p:nvPr/>
        </p:nvSpPr>
        <p:spPr>
          <a:xfrm>
            <a:off x="4083050" y="2370138"/>
            <a:ext cx="979488" cy="9810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z="6000" b="1" strike="noStrike" noProof="1" smtClean="0">
                <a:latin typeface="微软雅黑" panose="020B0503020204020204" charset="-122"/>
                <a:ea typeface="微软雅黑" panose="020B0503020204020204" charset="-122"/>
              </a:rPr>
              <a:t>观</a:t>
            </a:r>
            <a:endParaRPr lang="zh-CN" altLang="en-US" sz="6000" b="1" strike="noStrike" noProof="1">
              <a:latin typeface="微软雅黑" panose="020B0503020204020204" charset="-122"/>
              <a:ea typeface="微软雅黑" panose="020B0503020204020204" charset="-122"/>
            </a:endParaRPr>
          </a:p>
        </p:txBody>
      </p:sp>
      <p:sp>
        <p:nvSpPr>
          <p:cNvPr id="102" name="矩形 101"/>
          <p:cNvSpPr/>
          <p:nvPr/>
        </p:nvSpPr>
        <p:spPr>
          <a:xfrm rot="21129124">
            <a:off x="4976813" y="2370138"/>
            <a:ext cx="979488" cy="9810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z="6000" b="1" strike="noStrike" noProof="1" smtClean="0">
                <a:latin typeface="微软雅黑" panose="020B0503020204020204" charset="-122"/>
                <a:ea typeface="微软雅黑" panose="020B0503020204020204" charset="-122"/>
              </a:rPr>
              <a:t>看</a:t>
            </a:r>
            <a:endParaRPr lang="zh-CN" altLang="en-US" sz="6000" b="1" strike="noStrike" noProof="1">
              <a:latin typeface="微软雅黑" panose="020B0503020204020204" charset="-122"/>
              <a:ea typeface="微软雅黑" panose="020B0503020204020204" charset="-122"/>
            </a:endParaRPr>
          </a:p>
        </p:txBody>
      </p:sp>
      <p:sp>
        <p:nvSpPr>
          <p:cNvPr id="22" name="矩形 21"/>
          <p:cNvSpPr/>
          <p:nvPr/>
        </p:nvSpPr>
        <p:spPr>
          <a:xfrm rot="1157037">
            <a:off x="5868988" y="2370138"/>
            <a:ext cx="981075" cy="98107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z="6000" b="1" strike="noStrike" noProof="1" smtClean="0">
                <a:latin typeface="微软雅黑" panose="020B0503020204020204" charset="-122"/>
                <a:ea typeface="微软雅黑" panose="020B0503020204020204" charset="-122"/>
              </a:rPr>
              <a:t>！</a:t>
            </a:r>
            <a:endParaRPr lang="zh-CN" altLang="en-US" sz="6000" b="1" strike="noStrike" noProof="1">
              <a:latin typeface="微软雅黑" panose="020B0503020204020204" charset="-122"/>
              <a:ea typeface="微软雅黑" panose="020B0503020204020204" charset="-122"/>
            </a:endParaRPr>
          </a:p>
        </p:txBody>
      </p:sp>
      <p:sp>
        <p:nvSpPr>
          <p:cNvPr id="48136" name="文本框 7"/>
          <p:cNvSpPr txBox="1"/>
          <p:nvPr/>
        </p:nvSpPr>
        <p:spPr>
          <a:xfrm>
            <a:off x="2571736" y="4141788"/>
            <a:ext cx="3554427" cy="583565"/>
          </a:xfrm>
          <a:prstGeom prst="rect">
            <a:avLst/>
          </a:prstGeom>
          <a:noFill/>
          <a:ln w="9525">
            <a:noFill/>
          </a:ln>
        </p:spPr>
        <p:txBody>
          <a:bodyPr wrap="square" anchor="t">
            <a:spAutoFit/>
          </a:bodyPr>
          <a:lstStyle/>
          <a:p>
            <a:pPr algn="ctr"/>
            <a:endParaRPr lang="zh-CN" altLang="en-US" sz="3200" b="1" dirty="0">
              <a:latin typeface="微软雅黑" panose="020B0503020204020204" charset="-122"/>
              <a:ea typeface="微软雅黑" panose="020B050302020402020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26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theme/theme1.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014年年终总结">
      <a:majorFont>
        <a:latin typeface="Copperplate Gothic Bold"/>
        <a:ea typeface="微软雅黑"/>
        <a:cs typeface=""/>
      </a:majorFont>
      <a:minorFont>
        <a:latin typeface="Copperplate Gothic Bold"/>
        <a:ea typeface="微软雅黑"/>
        <a:cs typeface=""/>
      </a:minorFont>
    </a:fontScheme>
    <a:fmtScheme name="Book">
      <a:fillStyleLst>
        <a:solidFill>
          <a:schemeClr val="phClr">
            <a:tint val="100000"/>
            <a:shade val="100000"/>
            <a:hueMod val="100000"/>
            <a:satMod val="100000"/>
          </a:schemeClr>
        </a:solidFill>
        <a:gradFill rotWithShape="1">
          <a:gsLst>
            <a:gs pos="0">
              <a:schemeClr val="phClr">
                <a:tint val="30000"/>
                <a:shade val="100000"/>
                <a:hueMod val="100000"/>
                <a:satMod val="100000"/>
              </a:schemeClr>
            </a:gs>
            <a:gs pos="80000">
              <a:schemeClr val="phClr">
                <a:tint val="70000"/>
                <a:shade val="100000"/>
                <a:hueMod val="100000"/>
                <a:satMod val="100000"/>
              </a:schemeClr>
            </a:gs>
            <a:gs pos="100000">
              <a:schemeClr val="phClr">
                <a:tint val="100000"/>
                <a:shade val="100000"/>
                <a:hueMod val="100000"/>
                <a:satMod val="100000"/>
              </a:schemeClr>
            </a:gs>
          </a:gsLst>
          <a:lin ang="7200000" scaled="1"/>
        </a:gradFill>
        <a:gradFill rotWithShape="1">
          <a:gsLst>
            <a:gs pos="0">
              <a:schemeClr val="phClr">
                <a:tint val="80000"/>
                <a:shade val="100000"/>
                <a:hueMod val="100000"/>
                <a:satMod val="100000"/>
              </a:schemeClr>
            </a:gs>
            <a:gs pos="30000">
              <a:schemeClr val="phClr">
                <a:tint val="100000"/>
                <a:shade val="100000"/>
                <a:hueMod val="100000"/>
                <a:satMod val="100000"/>
              </a:schemeClr>
            </a:gs>
            <a:gs pos="100000">
              <a:schemeClr val="phClr">
                <a:tint val="100000"/>
                <a:shade val="50000"/>
                <a:hueMod val="100000"/>
                <a:satMod val="100000"/>
              </a:schemeClr>
            </a:gs>
          </a:gsLst>
          <a:lin ang="18000000" scaled="1"/>
        </a:gradFill>
      </a:fillStyleLst>
      <a:lnStyleLst>
        <a:ln w="12700"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a:rot lat="0" lon="0" rev="0"/>
            </a:camera>
            <a:lightRig rig="morning" dir="bl"/>
          </a:scene3d>
          <a:sp3d extrusionH="222250" contourW="25400" prstMaterial="matte">
            <a:bevelT w="38100" h="38100" prst="softRound"/>
            <a:bevelB/>
            <a:extrusionClr>
              <a:srgbClr val="FF0000"/>
            </a:extrusionClr>
            <a:contourClr>
              <a:schemeClr val="accent3">
                <a:tint val="100000"/>
                <a:shade val="100000"/>
                <a:hueMod val="100000"/>
                <a:satMod val="100000"/>
              </a:schemeClr>
            </a:contourClr>
          </a:sp3d>
        </a:effectStyle>
        <a:effectStyle>
          <a:effectLst>
            <a:glow>
              <a:schemeClr val="phClr">
                <a:tint val="100000"/>
                <a:shade val="100000"/>
                <a:hueMod val="100000"/>
                <a:satMod val="100000"/>
              </a:schemeClr>
            </a:glow>
          </a:effectLst>
          <a:scene3d>
            <a:camera prst="orthographicFront" fov="0">
              <a:rot lat="0" lon="0" rev="0"/>
            </a:camera>
            <a:lightRig rig="soft" dir="bl">
              <a:rot lat="0" lon="0" rev="0"/>
            </a:lightRig>
          </a:scene3d>
          <a:sp3d prstMaterial="plastic">
            <a:bevelT w="38100" h="38100"/>
            <a:contourClr>
              <a:schemeClr val="phClr">
                <a:tint val="100000"/>
                <a:shade val="100000"/>
                <a:hueMod val="100000"/>
                <a:satMod val="1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4623</Words>
  <Application>WPS 演示</Application>
  <PresentationFormat>全屏显示(4:3)</PresentationFormat>
  <Paragraphs>405</Paragraphs>
  <Slides>21</Slides>
  <Notes>1</Notes>
  <HiddenSlides>0</HiddenSlides>
  <MMClips>0</MMClips>
  <ScaleCrop>false</ScaleCrop>
  <HeadingPairs>
    <vt:vector size="6" baseType="variant">
      <vt:variant>
        <vt:lpstr>已用的字体</vt:lpstr>
      </vt:variant>
      <vt:variant>
        <vt:i4>20</vt:i4>
      </vt:variant>
      <vt:variant>
        <vt:lpstr>主题</vt:lpstr>
      </vt:variant>
      <vt:variant>
        <vt:i4>4</vt:i4>
      </vt:variant>
      <vt:variant>
        <vt:lpstr>幻灯片标题</vt:lpstr>
      </vt:variant>
      <vt:variant>
        <vt:i4>21</vt:i4>
      </vt:variant>
    </vt:vector>
  </HeadingPairs>
  <TitlesOfParts>
    <vt:vector size="45" baseType="lpstr">
      <vt:lpstr>Arial</vt:lpstr>
      <vt:lpstr>宋体</vt:lpstr>
      <vt:lpstr>Wingdings</vt:lpstr>
      <vt:lpstr>微软雅黑</vt:lpstr>
      <vt:lpstr>Arial Black</vt:lpstr>
      <vt:lpstr>Arial Unicode MS</vt:lpstr>
      <vt:lpstr>Calibri</vt:lpstr>
      <vt:lpstr>楷体</vt:lpstr>
      <vt:lpstr>方正兰亭细黑_GBK</vt:lpstr>
      <vt:lpstr>方正小标宋简体</vt:lpstr>
      <vt:lpstr>HY견고딕</vt:lpstr>
      <vt:lpstr>方正兰亭黑_GBK</vt:lpstr>
      <vt:lpstr>Times New Roman</vt:lpstr>
      <vt:lpstr>Arial Rounded MT Bold</vt:lpstr>
      <vt:lpstr>浪漫雅圆</vt:lpstr>
      <vt:lpstr>仿宋_GB2312</vt:lpstr>
      <vt:lpstr>楷体_GB2312</vt:lpstr>
      <vt:lpstr>黑体</vt:lpstr>
      <vt:lpstr>Calibri Light</vt:lpstr>
      <vt:lpstr>Courier New</vt:lpstr>
      <vt:lpstr>1_自定义设计方案</vt:lpstr>
      <vt:lpstr>2_自定义设计方案</vt:lpstr>
      <vt:lpstr>1_Office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宋晓勤</cp:lastModifiedBy>
  <cp:revision>70</cp:revision>
  <dcterms:created xsi:type="dcterms:W3CDTF">2017-11-17T06:37:00Z</dcterms:created>
  <dcterms:modified xsi:type="dcterms:W3CDTF">2020-09-01T08:03:24Z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